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tags/tag31.xml" ContentType="application/vnd.openxmlformats-officedocument.presentationml.tags+xml"/>
  <Override PartName="/ppt/notesSlides/notesSlide3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1.xml" ContentType="application/vnd.openxmlformats-officedocument.presentationml.tags+xml"/>
  <Override PartName="/ppt/notesSlides/notesSlide42.xml" ContentType="application/vnd.openxmlformats-officedocument.presentationml.notesSlide+xml"/>
  <Override PartName="/ppt/tags/tag42.xml" ContentType="application/vnd.openxmlformats-officedocument.presentationml.tags+xml"/>
  <Override PartName="/ppt/notesSlides/notesSlide43.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46.xml" ContentType="application/vnd.openxmlformats-officedocument.presentationml.tags+xml"/>
  <Override PartName="/ppt/notesSlides/notesSlide4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5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5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67.xml" ContentType="application/vnd.openxmlformats-officedocument.presentationml.tags+xml"/>
  <Override PartName="/ppt/notesSlides/notesSlide59.xml" ContentType="application/vnd.openxmlformats-officedocument.presentationml.notesSlide+xml"/>
  <Override PartName="/ppt/tags/tag6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62.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63.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64.xml" ContentType="application/vnd.openxmlformats-officedocument.presentationml.notesSlide+xml"/>
  <Override PartName="/ppt/tags/tag76.xml" ContentType="application/vnd.openxmlformats-officedocument.presentationml.tags+xml"/>
  <Override PartName="/ppt/notesSlides/notesSlide65.xml" ContentType="application/vnd.openxmlformats-officedocument.presentationml.notesSlide+xml"/>
  <Override PartName="/ppt/tags/tag77.xml" ContentType="application/vnd.openxmlformats-officedocument.presentationml.tags+xml"/>
  <Override PartName="/ppt/notesSlides/notesSlide66.xml" ContentType="application/vnd.openxmlformats-officedocument.presentationml.notesSlide+xml"/>
  <Override PartName="/ppt/tags/tag78.xml" ContentType="application/vnd.openxmlformats-officedocument.presentationml.tags+xml"/>
  <Override PartName="/ppt/notesSlides/notesSlide67.xml" ContentType="application/vnd.openxmlformats-officedocument.presentationml.notesSlide+xml"/>
  <Override PartName="/ppt/tags/tag79.xml" ContentType="application/vnd.openxmlformats-officedocument.presentationml.tags+xml"/>
  <Override PartName="/ppt/notesSlides/notesSlide68.xml" ContentType="application/vnd.openxmlformats-officedocument.presentationml.notesSlide+xml"/>
  <Override PartName="/ppt/tags/tag80.xml" ContentType="application/vnd.openxmlformats-officedocument.presentationml.tags+xml"/>
  <Override PartName="/ppt/notesSlides/notesSlide69.xml" ContentType="application/vnd.openxmlformats-officedocument.presentationml.notesSlide+xml"/>
  <Override PartName="/ppt/tags/tag81.xml" ContentType="application/vnd.openxmlformats-officedocument.presentationml.tags+xml"/>
  <Override PartName="/ppt/notesSlides/notesSlide70.xml" ContentType="application/vnd.openxmlformats-officedocument.presentationml.notesSlide+xml"/>
  <Override PartName="/ppt/tags/tag82.xml" ContentType="application/vnd.openxmlformats-officedocument.presentationml.tags+xml"/>
  <Override PartName="/ppt/notesSlides/notesSlide71.xml" ContentType="application/vnd.openxmlformats-officedocument.presentationml.notesSlide+xml"/>
  <Override PartName="/ppt/tags/tag83.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75.xml" ContentType="application/vnd.openxmlformats-officedocument.presentationml.notesSlide+xml"/>
  <Override PartName="/ppt/tags/tag86.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89.xml" ContentType="application/vnd.openxmlformats-officedocument.presentationml.tags+xml"/>
  <Override PartName="/ppt/notesSlides/notesSlide80.xml" ContentType="application/vnd.openxmlformats-officedocument.presentationml.notesSlide+xml"/>
  <Override PartName="/ppt/tags/tag90.xml" ContentType="application/vnd.openxmlformats-officedocument.presentationml.tags+xml"/>
  <Override PartName="/ppt/notesSlides/notesSlide81.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93.xml" ContentType="application/vnd.openxmlformats-officedocument.presentationml.tags+xml"/>
  <Override PartName="/ppt/notesSlides/notesSlide85.xml" ContentType="application/vnd.openxmlformats-officedocument.presentationml.notesSlide+xml"/>
  <Override PartName="/ppt/tags/tag94.xml" ContentType="application/vnd.openxmlformats-officedocument.presentationml.tags+xml"/>
  <Override PartName="/ppt/notesSlides/notesSlide86.xml" ContentType="application/vnd.openxmlformats-officedocument.presentationml.notesSlide+xml"/>
  <Override PartName="/ppt/tags/tag95.xml" ContentType="application/vnd.openxmlformats-officedocument.presentationml.tags+xml"/>
  <Override PartName="/ppt/notesSlides/notesSlide87.xml" ContentType="application/vnd.openxmlformats-officedocument.presentationml.notesSlide+xml"/>
  <Override PartName="/ppt/tags/tag96.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99.xml" ContentType="application/vnd.openxmlformats-officedocument.presentationml.tags+xml"/>
  <Override PartName="/ppt/notesSlides/notesSlide94.xml" ContentType="application/vnd.openxmlformats-officedocument.presentationml.notesSlide+xml"/>
  <Override PartName="/ppt/tags/tag100.xml" ContentType="application/vnd.openxmlformats-officedocument.presentationml.tags+xml"/>
  <Override PartName="/ppt/notesSlides/notesSlide9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6.xml" ContentType="application/vnd.openxmlformats-officedocument.presentationml.notesSlide+xml"/>
  <Override PartName="/ppt/tags/tag103.xml" ContentType="application/vnd.openxmlformats-officedocument.presentationml.tags+xml"/>
  <Override PartName="/ppt/notesSlides/notesSlide97.xml" ContentType="application/vnd.openxmlformats-officedocument.presentationml.notesSlide+xml"/>
  <Override PartName="/ppt/tags/tag104.xml" ContentType="application/vnd.openxmlformats-officedocument.presentationml.tags+xml"/>
  <Override PartName="/ppt/notesSlides/notesSlide98.xml" ContentType="application/vnd.openxmlformats-officedocument.presentationml.notesSlide+xml"/>
  <Override PartName="/ppt/tags/tag105.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106.xml" ContentType="application/vnd.openxmlformats-officedocument.presentationml.tags+xml"/>
  <Override PartName="/ppt/notesSlides/notesSlide101.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02.xml" ContentType="application/vnd.openxmlformats-officedocument.presentationml.notesSlide+xml"/>
  <Override PartName="/ppt/tags/tag110.xml" ContentType="application/vnd.openxmlformats-officedocument.presentationml.tags+xml"/>
  <Override PartName="/ppt/notesSlides/notesSlide103.xml" ContentType="application/vnd.openxmlformats-officedocument.presentationml.notesSlide+xml"/>
  <Override PartName="/ppt/tags/tag111.xml" ContentType="application/vnd.openxmlformats-officedocument.presentationml.tags+xml"/>
  <Override PartName="/ppt/notesSlides/notesSlide104.xml" ContentType="application/vnd.openxmlformats-officedocument.presentationml.notesSlide+xml"/>
  <Override PartName="/ppt/tags/tag112.xml" ContentType="application/vnd.openxmlformats-officedocument.presentationml.tags+xml"/>
  <Override PartName="/ppt/notesSlides/notesSlide105.xml" ContentType="application/vnd.openxmlformats-officedocument.presentationml.notesSlide+xml"/>
  <Override PartName="/ppt/tags/tag113.xml" ContentType="application/vnd.openxmlformats-officedocument.presentationml.tags+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tags/tag114.xml" ContentType="application/vnd.openxmlformats-officedocument.presentationml.tags+xml"/>
  <Override PartName="/ppt/notesSlides/notesSlide109.xml" ContentType="application/vnd.openxmlformats-officedocument.presentationml.notesSlide+xml"/>
  <Override PartName="/ppt/tags/tag115.xml" ContentType="application/vnd.openxmlformats-officedocument.presentationml.tags+xml"/>
  <Override PartName="/ppt/notesSlides/notesSlide110.xml" ContentType="application/vnd.openxmlformats-officedocument.presentationml.notesSlide+xml"/>
  <Override PartName="/ppt/tags/tag116.xml" ContentType="application/vnd.openxmlformats-officedocument.presentationml.tags+xml"/>
  <Override PartName="/ppt/notesSlides/notesSlide111.xml" ContentType="application/vnd.openxmlformats-officedocument.presentationml.notesSlide+xml"/>
  <Override PartName="/ppt/tags/tag117.xml" ContentType="application/vnd.openxmlformats-officedocument.presentationml.tags+xml"/>
  <Override PartName="/ppt/notesSlides/notesSlide112.xml" ContentType="application/vnd.openxmlformats-officedocument.presentationml.notesSlide+xml"/>
  <Override PartName="/ppt/tags/tag118.xml" ContentType="application/vnd.openxmlformats-officedocument.presentationml.tags+xml"/>
  <Override PartName="/ppt/notesSlides/notesSlide113.xml" ContentType="application/vnd.openxmlformats-officedocument.presentationml.notesSlide+xml"/>
  <Override PartName="/ppt/tags/tag119.xml" ContentType="application/vnd.openxmlformats-officedocument.presentationml.tags+xml"/>
  <Override PartName="/ppt/notesSlides/notesSlide114.xml" ContentType="application/vnd.openxmlformats-officedocument.presentationml.notesSlide+xml"/>
  <Override PartName="/ppt/tags/tag120.xml" ContentType="application/vnd.openxmlformats-officedocument.presentationml.tags+xml"/>
  <Override PartName="/ppt/notesSlides/notesSlide115.xml" ContentType="application/vnd.openxmlformats-officedocument.presentationml.notesSlide+xml"/>
  <Override PartName="/ppt/tags/tag121.xml" ContentType="application/vnd.openxmlformats-officedocument.presentationml.tags+xml"/>
  <Override PartName="/ppt/notesSlides/notesSlide116.xml" ContentType="application/vnd.openxmlformats-officedocument.presentationml.notesSlide+xml"/>
  <Override PartName="/ppt/tags/tag122.xml" ContentType="application/vnd.openxmlformats-officedocument.presentationml.tags+xml"/>
  <Override PartName="/ppt/notesSlides/notesSlide117.xml" ContentType="application/vnd.openxmlformats-officedocument.presentationml.notesSlide+xml"/>
  <Override PartName="/ppt/tags/tag123.xml" ContentType="application/vnd.openxmlformats-officedocument.presentationml.tags+xml"/>
  <Override PartName="/ppt/notesSlides/notesSlide118.xml" ContentType="application/vnd.openxmlformats-officedocument.presentationml.notesSlide+xml"/>
  <Override PartName="/ppt/tags/tag124.xml" ContentType="application/vnd.openxmlformats-officedocument.presentationml.tags+xml"/>
  <Override PartName="/ppt/notesSlides/notesSlide119.xml" ContentType="application/vnd.openxmlformats-officedocument.presentationml.notesSlide+xml"/>
  <Override PartName="/ppt/tags/tag125.xml" ContentType="application/vnd.openxmlformats-officedocument.presentationml.tags+xml"/>
  <Override PartName="/ppt/notesSlides/notesSlide120.xml" ContentType="application/vnd.openxmlformats-officedocument.presentationml.notesSlide+xml"/>
  <Override PartName="/ppt/tags/tag126.xml" ContentType="application/vnd.openxmlformats-officedocument.presentationml.tags+xml"/>
  <Override PartName="/ppt/notesSlides/notesSlide121.xml" ContentType="application/vnd.openxmlformats-officedocument.presentationml.notesSlide+xml"/>
  <Override PartName="/ppt/tags/tag127.xml" ContentType="application/vnd.openxmlformats-officedocument.presentationml.tags+xml"/>
  <Override PartName="/ppt/notesSlides/notesSlide122.xml" ContentType="application/vnd.openxmlformats-officedocument.presentationml.notesSlide+xml"/>
  <Override PartName="/ppt/tags/tag1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bookmarkIdSeed="8">
  <p:sldMasterIdLst>
    <p:sldMasterId id="2147483758" r:id="rId1"/>
  </p:sldMasterIdLst>
  <p:notesMasterIdLst>
    <p:notesMasterId r:id="rId406"/>
  </p:notesMasterIdLst>
  <p:handoutMasterIdLst>
    <p:handoutMasterId r:id="rId407"/>
  </p:handoutMasterIdLst>
  <p:sldIdLst>
    <p:sldId id="267" r:id="rId2"/>
    <p:sldId id="259" r:id="rId3"/>
    <p:sldId id="276" r:id="rId4"/>
    <p:sldId id="354" r:id="rId5"/>
    <p:sldId id="275" r:id="rId6"/>
    <p:sldId id="1055" r:id="rId7"/>
    <p:sldId id="817" r:id="rId8"/>
    <p:sldId id="285" r:id="rId9"/>
    <p:sldId id="473" r:id="rId10"/>
    <p:sldId id="475" r:id="rId11"/>
    <p:sldId id="892" r:id="rId12"/>
    <p:sldId id="378" r:id="rId13"/>
    <p:sldId id="1058" r:id="rId14"/>
    <p:sldId id="1063" r:id="rId15"/>
    <p:sldId id="286" r:id="rId16"/>
    <p:sldId id="1060" r:id="rId17"/>
    <p:sldId id="467" r:id="rId18"/>
    <p:sldId id="719" r:id="rId19"/>
    <p:sldId id="720" r:id="rId20"/>
    <p:sldId id="721" r:id="rId21"/>
    <p:sldId id="722" r:id="rId22"/>
    <p:sldId id="723" r:id="rId23"/>
    <p:sldId id="278" r:id="rId24"/>
    <p:sldId id="299" r:id="rId25"/>
    <p:sldId id="349" r:id="rId26"/>
    <p:sldId id="523" r:id="rId27"/>
    <p:sldId id="524" r:id="rId28"/>
    <p:sldId id="525" r:id="rId29"/>
    <p:sldId id="301" r:id="rId30"/>
    <p:sldId id="257" r:id="rId31"/>
    <p:sldId id="511" r:id="rId32"/>
    <p:sldId id="304" r:id="rId33"/>
    <p:sldId id="1173" r:id="rId34"/>
    <p:sldId id="1174" r:id="rId35"/>
    <p:sldId id="1175" r:id="rId36"/>
    <p:sldId id="1177" r:id="rId37"/>
    <p:sldId id="513" r:id="rId38"/>
    <p:sldId id="514" r:id="rId39"/>
    <p:sldId id="1295" r:id="rId40"/>
    <p:sldId id="893" r:id="rId41"/>
    <p:sldId id="894" r:id="rId42"/>
    <p:sldId id="957" r:id="rId43"/>
    <p:sldId id="958" r:id="rId44"/>
    <p:sldId id="1178" r:id="rId45"/>
    <p:sldId id="522" r:id="rId46"/>
    <p:sldId id="520" r:id="rId47"/>
    <p:sldId id="1296" r:id="rId48"/>
    <p:sldId id="716" r:id="rId49"/>
    <p:sldId id="516" r:id="rId50"/>
    <p:sldId id="517" r:id="rId51"/>
    <p:sldId id="518" r:id="rId52"/>
    <p:sldId id="581" r:id="rId53"/>
    <p:sldId id="355" r:id="rId54"/>
    <p:sldId id="356" r:id="rId55"/>
    <p:sldId id="357" r:id="rId56"/>
    <p:sldId id="526" r:id="rId57"/>
    <p:sldId id="527" r:id="rId58"/>
    <p:sldId id="528" r:id="rId59"/>
    <p:sldId id="303" r:id="rId60"/>
    <p:sldId id="794" r:id="rId61"/>
    <p:sldId id="733" r:id="rId62"/>
    <p:sldId id="959" r:id="rId63"/>
    <p:sldId id="960" r:id="rId64"/>
    <p:sldId id="530" r:id="rId65"/>
    <p:sldId id="298" r:id="rId66"/>
    <p:sldId id="1297" r:id="rId67"/>
    <p:sldId id="535" r:id="rId68"/>
    <p:sldId id="536" r:id="rId69"/>
    <p:sldId id="519" r:id="rId70"/>
    <p:sldId id="962" r:id="rId71"/>
    <p:sldId id="1057" r:id="rId72"/>
    <p:sldId id="964" r:id="rId73"/>
    <p:sldId id="965" r:id="rId74"/>
    <p:sldId id="533" r:id="rId75"/>
    <p:sldId id="1298" r:id="rId76"/>
    <p:sldId id="724" r:id="rId77"/>
    <p:sldId id="961" r:id="rId78"/>
    <p:sldId id="538" r:id="rId79"/>
    <p:sldId id="531" r:id="rId80"/>
    <p:sldId id="532" r:id="rId81"/>
    <p:sldId id="579" r:id="rId82"/>
    <p:sldId id="277" r:id="rId83"/>
    <p:sldId id="288" r:id="rId84"/>
    <p:sldId id="289" r:id="rId85"/>
    <p:sldId id="481" r:id="rId86"/>
    <p:sldId id="590" r:id="rId87"/>
    <p:sldId id="591" r:id="rId88"/>
    <p:sldId id="470" r:id="rId89"/>
    <p:sldId id="1283" r:id="rId90"/>
    <p:sldId id="483" r:id="rId91"/>
    <p:sldId id="588" r:id="rId92"/>
    <p:sldId id="1179" r:id="rId93"/>
    <p:sldId id="1299" r:id="rId94"/>
    <p:sldId id="486" r:id="rId95"/>
    <p:sldId id="589" r:id="rId96"/>
    <p:sldId id="487" r:id="rId97"/>
    <p:sldId id="1300" r:id="rId98"/>
    <p:sldId id="294" r:id="rId99"/>
    <p:sldId id="484" r:id="rId100"/>
    <p:sldId id="488" r:id="rId101"/>
    <p:sldId id="725" r:id="rId102"/>
    <p:sldId id="593" r:id="rId103"/>
    <p:sldId id="489" r:id="rId104"/>
    <p:sldId id="490" r:id="rId105"/>
    <p:sldId id="582" r:id="rId106"/>
    <p:sldId id="594" r:id="rId107"/>
    <p:sldId id="464" r:id="rId108"/>
    <p:sldId id="595" r:id="rId109"/>
    <p:sldId id="492" r:id="rId110"/>
    <p:sldId id="373" r:id="rId111"/>
    <p:sldId id="493" r:id="rId112"/>
    <p:sldId id="297" r:id="rId113"/>
    <p:sldId id="295" r:id="rId114"/>
    <p:sldId id="256" r:id="rId115"/>
    <p:sldId id="1301" r:id="rId116"/>
    <p:sldId id="599" r:id="rId117"/>
    <p:sldId id="364" r:id="rId118"/>
    <p:sldId id="284" r:id="rId119"/>
    <p:sldId id="967" r:id="rId120"/>
    <p:sldId id="597" r:id="rId121"/>
    <p:sldId id="497" r:id="rId122"/>
    <p:sldId id="1302" r:id="rId123"/>
    <p:sldId id="496" r:id="rId124"/>
    <p:sldId id="375" r:id="rId125"/>
    <p:sldId id="499" r:id="rId126"/>
    <p:sldId id="498" r:id="rId127"/>
    <p:sldId id="747" r:id="rId128"/>
    <p:sldId id="279" r:id="rId129"/>
    <p:sldId id="306" r:id="rId130"/>
    <p:sldId id="350" r:id="rId131"/>
    <p:sldId id="602" r:id="rId132"/>
    <p:sldId id="539" r:id="rId133"/>
    <p:sldId id="540" r:id="rId134"/>
    <p:sldId id="561" r:id="rId135"/>
    <p:sldId id="603" r:id="rId136"/>
    <p:sldId id="604" r:id="rId137"/>
    <p:sldId id="553" r:id="rId138"/>
    <p:sldId id="605" r:id="rId139"/>
    <p:sldId id="1303" r:id="rId140"/>
    <p:sldId id="968" r:id="rId141"/>
    <p:sldId id="584" r:id="rId142"/>
    <p:sldId id="607" r:id="rId143"/>
    <p:sldId id="606" r:id="rId144"/>
    <p:sldId id="552" r:id="rId145"/>
    <p:sldId id="557" r:id="rId146"/>
    <p:sldId id="558" r:id="rId147"/>
    <p:sldId id="1304" r:id="rId148"/>
    <p:sldId id="608" r:id="rId149"/>
    <p:sldId id="609" r:id="rId150"/>
    <p:sldId id="575" r:id="rId151"/>
    <p:sldId id="610" r:id="rId152"/>
    <p:sldId id="578" r:id="rId153"/>
    <p:sldId id="1280" r:id="rId154"/>
    <p:sldId id="544" r:id="rId155"/>
    <p:sldId id="545" r:id="rId156"/>
    <p:sldId id="546" r:id="rId157"/>
    <p:sldId id="547" r:id="rId158"/>
    <p:sldId id="583" r:id="rId159"/>
    <p:sldId id="614" r:id="rId160"/>
    <p:sldId id="629" r:id="rId161"/>
    <p:sldId id="630" r:id="rId162"/>
    <p:sldId id="563" r:id="rId163"/>
    <p:sldId id="564" r:id="rId164"/>
    <p:sldId id="565" r:id="rId165"/>
    <p:sldId id="309" r:id="rId166"/>
    <p:sldId id="312" r:id="rId167"/>
    <p:sldId id="615" r:id="rId168"/>
    <p:sldId id="1053" r:id="rId169"/>
    <p:sldId id="632" r:id="rId170"/>
    <p:sldId id="1054" r:id="rId171"/>
    <p:sldId id="1305" r:id="rId172"/>
    <p:sldId id="620" r:id="rId173"/>
    <p:sldId id="621" r:id="rId174"/>
    <p:sldId id="622" r:id="rId175"/>
    <p:sldId id="623" r:id="rId176"/>
    <p:sldId id="624" r:id="rId177"/>
    <p:sldId id="625" r:id="rId178"/>
    <p:sldId id="1306" r:id="rId179"/>
    <p:sldId id="626" r:id="rId180"/>
    <p:sldId id="784" r:id="rId181"/>
    <p:sldId id="572" r:id="rId182"/>
    <p:sldId id="573" r:id="rId183"/>
    <p:sldId id="574" r:id="rId184"/>
    <p:sldId id="634" r:id="rId185"/>
    <p:sldId id="282" r:id="rId186"/>
    <p:sldId id="327" r:id="rId187"/>
    <p:sldId id="791" r:id="rId188"/>
    <p:sldId id="792" r:id="rId189"/>
    <p:sldId id="793" r:id="rId190"/>
    <p:sldId id="795" r:id="rId191"/>
    <p:sldId id="1281" r:id="rId192"/>
    <p:sldId id="803" r:id="rId193"/>
    <p:sldId id="1259" r:id="rId194"/>
    <p:sldId id="798" r:id="rId195"/>
    <p:sldId id="1307" r:id="rId196"/>
    <p:sldId id="809" r:id="rId197"/>
    <p:sldId id="814" r:id="rId198"/>
    <p:sldId id="1032" r:id="rId199"/>
    <p:sldId id="1308" r:id="rId200"/>
    <p:sldId id="763" r:id="rId201"/>
    <p:sldId id="800" r:id="rId202"/>
    <p:sldId id="801" r:id="rId203"/>
    <p:sldId id="802" r:id="rId204"/>
    <p:sldId id="816" r:id="rId205"/>
    <p:sldId id="789" r:id="rId206"/>
    <p:sldId id="790" r:id="rId207"/>
    <p:sldId id="353" r:id="rId208"/>
    <p:sldId id="655" r:id="rId209"/>
    <p:sldId id="656" r:id="rId210"/>
    <p:sldId id="657" r:id="rId211"/>
    <p:sldId id="805" r:id="rId212"/>
    <p:sldId id="1056" r:id="rId213"/>
    <p:sldId id="797" r:id="rId214"/>
    <p:sldId id="1029" r:id="rId215"/>
    <p:sldId id="1030" r:id="rId216"/>
    <p:sldId id="1031" r:id="rId217"/>
    <p:sldId id="638" r:id="rId218"/>
    <p:sldId id="994" r:id="rId219"/>
    <p:sldId id="1309" r:id="rId220"/>
    <p:sldId id="1282" r:id="rId221"/>
    <p:sldId id="808" r:id="rId222"/>
    <p:sldId id="1310" r:id="rId223"/>
    <p:sldId id="612" r:id="rId224"/>
    <p:sldId id="785" r:id="rId225"/>
    <p:sldId id="786" r:id="rId226"/>
    <p:sldId id="787" r:id="rId227"/>
    <p:sldId id="810" r:id="rId228"/>
    <p:sldId id="281" r:id="rId229"/>
    <p:sldId id="321" r:id="rId230"/>
    <p:sldId id="352" r:id="rId231"/>
    <p:sldId id="643" r:id="rId232"/>
    <p:sldId id="644" r:id="rId233"/>
    <p:sldId id="645" r:id="rId234"/>
    <p:sldId id="749" r:id="rId235"/>
    <p:sldId id="750" r:id="rId236"/>
    <p:sldId id="751" r:id="rId237"/>
    <p:sldId id="1027" r:id="rId238"/>
    <p:sldId id="1028" r:id="rId239"/>
    <p:sldId id="1311" r:id="rId240"/>
    <p:sldId id="758" r:id="rId241"/>
    <p:sldId id="760" r:id="rId242"/>
    <p:sldId id="761" r:id="rId243"/>
    <p:sldId id="1312" r:id="rId244"/>
    <p:sldId id="753" r:id="rId245"/>
    <p:sldId id="754" r:id="rId246"/>
    <p:sldId id="755" r:id="rId247"/>
    <p:sldId id="627" r:id="rId248"/>
    <p:sldId id="769" r:id="rId249"/>
    <p:sldId id="762" r:id="rId250"/>
    <p:sldId id="424" r:id="rId251"/>
    <p:sldId id="767" r:id="rId252"/>
    <p:sldId id="649" r:id="rId253"/>
    <p:sldId id="770" r:id="rId254"/>
    <p:sldId id="651" r:id="rId255"/>
    <p:sldId id="430" r:id="rId256"/>
    <p:sldId id="771" r:id="rId257"/>
    <p:sldId id="983" r:id="rId258"/>
    <p:sldId id="1248" r:id="rId259"/>
    <p:sldId id="780" r:id="rId260"/>
    <p:sldId id="1246" r:id="rId261"/>
    <p:sldId id="1228" r:id="rId262"/>
    <p:sldId id="1230" r:id="rId263"/>
    <p:sldId id="1237" r:id="rId264"/>
    <p:sldId id="772" r:id="rId265"/>
    <p:sldId id="896" r:id="rId266"/>
    <p:sldId id="901" r:id="rId267"/>
    <p:sldId id="897" r:id="rId268"/>
    <p:sldId id="898" r:id="rId269"/>
    <p:sldId id="902" r:id="rId270"/>
    <p:sldId id="904" r:id="rId271"/>
    <p:sldId id="905" r:id="rId272"/>
    <p:sldId id="1313" r:id="rId273"/>
    <p:sldId id="778" r:id="rId274"/>
    <p:sldId id="779" r:id="rId275"/>
    <p:sldId id="1314" r:id="rId276"/>
    <p:sldId id="571" r:id="rId277"/>
    <p:sldId id="764" r:id="rId278"/>
    <p:sldId id="765" r:id="rId279"/>
    <p:sldId id="766" r:id="rId280"/>
    <p:sldId id="768" r:id="rId281"/>
    <p:sldId id="280" r:id="rId282"/>
    <p:sldId id="314" r:id="rId283"/>
    <p:sldId id="351" r:id="rId284"/>
    <p:sldId id="635" r:id="rId285"/>
    <p:sldId id="636" r:id="rId286"/>
    <p:sldId id="637" r:id="rId287"/>
    <p:sldId id="640" r:id="rId288"/>
    <p:sldId id="641" r:id="rId289"/>
    <p:sldId id="730" r:id="rId290"/>
    <p:sldId id="712" r:id="rId291"/>
    <p:sldId id="642" r:id="rId292"/>
    <p:sldId id="1022" r:id="rId293"/>
    <p:sldId id="1061" r:id="rId294"/>
    <p:sldId id="1062" r:id="rId295"/>
    <p:sldId id="1315" r:id="rId296"/>
    <p:sldId id="740" r:id="rId297"/>
    <p:sldId id="990" r:id="rId298"/>
    <p:sldId id="1023" r:id="rId299"/>
    <p:sldId id="1316" r:id="rId300"/>
    <p:sldId id="714" r:id="rId301"/>
    <p:sldId id="715" r:id="rId302"/>
    <p:sldId id="600" r:id="rId303"/>
    <p:sldId id="601" r:id="rId304"/>
    <p:sldId id="585" r:id="rId305"/>
    <p:sldId id="729" r:id="rId306"/>
    <p:sldId id="738" r:id="rId307"/>
    <p:sldId id="739" r:id="rId308"/>
    <p:sldId id="618" r:id="rId309"/>
    <p:sldId id="619" r:id="rId310"/>
    <p:sldId id="731" r:id="rId311"/>
    <p:sldId id="744" r:id="rId312"/>
    <p:sldId id="417" r:id="rId313"/>
    <p:sldId id="742" r:id="rId314"/>
    <p:sldId id="718" r:id="rId315"/>
    <p:sldId id="1025" r:id="rId316"/>
    <p:sldId id="743" r:id="rId317"/>
    <p:sldId id="1024" r:id="rId318"/>
    <p:sldId id="1317" r:id="rId319"/>
    <p:sldId id="746" r:id="rId320"/>
    <p:sldId id="639" r:id="rId321"/>
    <p:sldId id="1290" r:id="rId322"/>
    <p:sldId id="1318" r:id="rId323"/>
    <p:sldId id="855" r:id="rId324"/>
    <p:sldId id="735" r:id="rId325"/>
    <p:sldId id="736" r:id="rId326"/>
    <p:sldId id="737" r:id="rId327"/>
    <p:sldId id="748" r:id="rId328"/>
    <p:sldId id="818" r:id="rId329"/>
    <p:sldId id="819" r:id="rId330"/>
    <p:sldId id="821" r:id="rId331"/>
    <p:sldId id="822" r:id="rId332"/>
    <p:sldId id="823" r:id="rId333"/>
    <p:sldId id="825" r:id="rId334"/>
    <p:sldId id="820" r:id="rId335"/>
    <p:sldId id="359" r:id="rId336"/>
    <p:sldId id="1035" r:id="rId337"/>
    <p:sldId id="1036" r:id="rId338"/>
    <p:sldId id="1037" r:id="rId339"/>
    <p:sldId id="1038" r:id="rId340"/>
    <p:sldId id="1319" r:id="rId341"/>
    <p:sldId id="828" r:id="rId342"/>
    <p:sldId id="1320" r:id="rId343"/>
    <p:sldId id="831" r:id="rId344"/>
    <p:sldId id="832" r:id="rId345"/>
    <p:sldId id="833" r:id="rId346"/>
    <p:sldId id="834" r:id="rId347"/>
    <p:sldId id="853" r:id="rId348"/>
    <p:sldId id="835" r:id="rId349"/>
    <p:sldId id="836" r:id="rId350"/>
    <p:sldId id="837" r:id="rId351"/>
    <p:sldId id="838" r:id="rId352"/>
    <p:sldId id="839" r:id="rId353"/>
    <p:sldId id="841" r:id="rId354"/>
    <p:sldId id="844" r:id="rId355"/>
    <p:sldId id="1059" r:id="rId356"/>
    <p:sldId id="1015" r:id="rId357"/>
    <p:sldId id="1321" r:id="rId358"/>
    <p:sldId id="846" r:id="rId359"/>
    <p:sldId id="1322" r:id="rId360"/>
    <p:sldId id="1034" r:id="rId361"/>
    <p:sldId id="1033" r:id="rId362"/>
    <p:sldId id="851" r:id="rId363"/>
    <p:sldId id="852" r:id="rId364"/>
    <p:sldId id="854" r:id="rId365"/>
    <p:sldId id="336" r:id="rId366"/>
    <p:sldId id="856" r:id="rId367"/>
    <p:sldId id="857" r:id="rId368"/>
    <p:sldId id="858" r:id="rId369"/>
    <p:sldId id="910" r:id="rId370"/>
    <p:sldId id="1043" r:id="rId371"/>
    <p:sldId id="908" r:id="rId372"/>
    <p:sldId id="863" r:id="rId373"/>
    <p:sldId id="909" r:id="rId374"/>
    <p:sldId id="1294" r:id="rId375"/>
    <p:sldId id="864" r:id="rId376"/>
    <p:sldId id="867" r:id="rId377"/>
    <p:sldId id="868" r:id="rId378"/>
    <p:sldId id="869" r:id="rId379"/>
    <p:sldId id="1289" r:id="rId380"/>
    <p:sldId id="871" r:id="rId381"/>
    <p:sldId id="872" r:id="rId382"/>
    <p:sldId id="873" r:id="rId383"/>
    <p:sldId id="874" r:id="rId384"/>
    <p:sldId id="875" r:id="rId385"/>
    <p:sldId id="877" r:id="rId386"/>
    <p:sldId id="1324" r:id="rId387"/>
    <p:sldId id="878" r:id="rId388"/>
    <p:sldId id="1044" r:id="rId389"/>
    <p:sldId id="886" r:id="rId390"/>
    <p:sldId id="1045" r:id="rId391"/>
    <p:sldId id="887" r:id="rId392"/>
    <p:sldId id="1046" r:id="rId393"/>
    <p:sldId id="890" r:id="rId394"/>
    <p:sldId id="1049" r:id="rId395"/>
    <p:sldId id="889" r:id="rId396"/>
    <p:sldId id="1048" r:id="rId397"/>
    <p:sldId id="888" r:id="rId398"/>
    <p:sldId id="1047" r:id="rId399"/>
    <p:sldId id="891" r:id="rId400"/>
    <p:sldId id="1050" r:id="rId401"/>
    <p:sldId id="1051" r:id="rId402"/>
    <p:sldId id="883" r:id="rId403"/>
    <p:sldId id="884" r:id="rId404"/>
    <p:sldId id="885" r:id="rId405"/>
  </p:sldIdLst>
  <p:sldSz cx="9144000" cy="6858000" type="screen4x3"/>
  <p:notesSz cx="6858000" cy="9144000"/>
  <p:custDataLst>
    <p:tags r:id="rId408"/>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16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 name="Forfatter" initials="F" lastIdx="527" clrIdx="1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C60D"/>
    <a:srgbClr val="D7D2CE"/>
    <a:srgbClr val="CDDEF3"/>
    <a:srgbClr val="F9F8E0"/>
    <a:srgbClr val="DED5CB"/>
    <a:srgbClr val="D2E4BE"/>
    <a:srgbClr val="BCB5B2"/>
    <a:srgbClr val="CDE7EE"/>
    <a:srgbClr val="ECE38A"/>
    <a:srgbClr val="C6C7C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yst layout 2 - Markering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202B0CA-FC54-4496-8BCA-5EF66A818D29}" styleName="Mørkt layou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8" autoAdjust="0"/>
    <p:restoredTop sz="70756" autoAdjust="0"/>
  </p:normalViewPr>
  <p:slideViewPr>
    <p:cSldViewPr showGuides="1">
      <p:cViewPr varScale="1">
        <p:scale>
          <a:sx n="81" d="100"/>
          <a:sy n="81" d="100"/>
        </p:scale>
        <p:origin x="2844" y="96"/>
      </p:cViewPr>
      <p:guideLst>
        <p:guide pos="2880"/>
        <p:guide orient="horz" pos="2160"/>
      </p:guideLst>
    </p:cSldViewPr>
  </p:slideViewPr>
  <p:notesTextViewPr>
    <p:cViewPr>
      <p:scale>
        <a:sx n="3" d="2"/>
        <a:sy n="3" d="2"/>
      </p:scale>
      <p:origin x="0" y="0"/>
    </p:cViewPr>
  </p:notesTextViewPr>
  <p:notesViewPr>
    <p:cSldViewPr showGuides="1">
      <p:cViewPr varScale="1">
        <p:scale>
          <a:sx n="81" d="100"/>
          <a:sy n="81" d="100"/>
        </p:scale>
        <p:origin x="38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402" Type="http://schemas.openxmlformats.org/officeDocument/2006/relationships/slide" Target="slides/slide401.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413" Type="http://schemas.openxmlformats.org/officeDocument/2006/relationships/tableStyles" Target="tableStyles.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slide" Target="slides/slide404.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notesMaster" Target="notesMasters/notesMaster1.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handoutMaster" Target="handoutMasters/handoutMaster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tags" Target="tags/tag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commentAuthors" Target="commentAuthor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presProps" Target="presProps.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viewProps" Target="viewProp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theme" Target="theme/theme1.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2D-47F9-832D-AD59D50717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12D-47F9-832D-AD59D50717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12D-47F9-832D-AD59D50717D8}"/>
              </c:ext>
            </c:extLst>
          </c:dPt>
          <c:cat>
            <c:strRef>
              <c:f>Sheet1!$A$3:$A$5</c:f>
              <c:strCache>
                <c:ptCount val="3"/>
                <c:pt idx="0">
                  <c:v>Ord</c:v>
                </c:pt>
                <c:pt idx="1">
                  <c:v>Tonation</c:v>
                </c:pt>
                <c:pt idx="2">
                  <c:v>Kropssprog</c:v>
                </c:pt>
              </c:strCache>
            </c:strRef>
          </c:cat>
          <c:val>
            <c:numRef>
              <c:f>Sheet1!$B$3:$B$5</c:f>
              <c:numCache>
                <c:formatCode>General</c:formatCode>
                <c:ptCount val="3"/>
                <c:pt idx="0">
                  <c:v>7.0000000000000007E-2</c:v>
                </c:pt>
                <c:pt idx="1">
                  <c:v>0.38</c:v>
                </c:pt>
                <c:pt idx="2">
                  <c:v>0.55000000000000004</c:v>
                </c:pt>
              </c:numCache>
            </c:numRef>
          </c:val>
          <c:extLst>
            <c:ext xmlns:c16="http://schemas.microsoft.com/office/drawing/2014/chart" uri="{C3380CC4-5D6E-409C-BE32-E72D297353CC}">
              <c16:uniqueId val="{00000006-512D-47F9-832D-AD59D50717D8}"/>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1.vml.rels><?xml version="1.0" encoding="UTF-8" standalone="yes"?>
<Relationships xmlns="http://schemas.openxmlformats.org/package/2006/relationships"><Relationship Id="rId1" Type="http://schemas.openxmlformats.org/officeDocument/2006/relationships/image" Target="NULL"/></Relationships>
</file>

<file path=ppt/drawings/_rels/vmlDrawing102.vml.rels><?xml version="1.0" encoding="UTF-8" standalone="yes"?>
<Relationships xmlns="http://schemas.openxmlformats.org/package/2006/relationships"><Relationship Id="rId1" Type="http://schemas.openxmlformats.org/officeDocument/2006/relationships/image" Target="NULL"/></Relationships>
</file>

<file path=ppt/drawings/_rels/vmlDrawing103.vml.rels><?xml version="1.0" encoding="UTF-8" standalone="yes"?>
<Relationships xmlns="http://schemas.openxmlformats.org/package/2006/relationships"><Relationship Id="rId1" Type="http://schemas.openxmlformats.org/officeDocument/2006/relationships/image" Target="NULL"/></Relationships>
</file>

<file path=ppt/drawings/_rels/vmlDrawing104.vml.rels><?xml version="1.0" encoding="UTF-8" standalone="yes"?>
<Relationships xmlns="http://schemas.openxmlformats.org/package/2006/relationships"><Relationship Id="rId1" Type="http://schemas.openxmlformats.org/officeDocument/2006/relationships/image" Target="NULL"/></Relationships>
</file>

<file path=ppt/drawings/_rels/vmlDrawing105.vml.rels><?xml version="1.0" encoding="UTF-8" standalone="yes"?>
<Relationships xmlns="http://schemas.openxmlformats.org/package/2006/relationships"><Relationship Id="rId1" Type="http://schemas.openxmlformats.org/officeDocument/2006/relationships/image" Target="NULL"/></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8.vml.rels><?xml version="1.0" encoding="UTF-8" standalone="yes"?>
<Relationships xmlns="http://schemas.openxmlformats.org/package/2006/relationships"><Relationship Id="rId1" Type="http://schemas.openxmlformats.org/officeDocument/2006/relationships/image" Target="NULL"/></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2.vml.rels><?xml version="1.0" encoding="UTF-8" standalone="yes"?>
<Relationships xmlns="http://schemas.openxmlformats.org/package/2006/relationships"><Relationship Id="rId1" Type="http://schemas.openxmlformats.org/officeDocument/2006/relationships/image" Target="NULL"/></Relationships>
</file>

<file path=ppt/drawings/_rels/vmlDrawing113.vml.rels><?xml version="1.0" encoding="UTF-8" standalone="yes"?>
<Relationships xmlns="http://schemas.openxmlformats.org/package/2006/relationships"><Relationship Id="rId1" Type="http://schemas.openxmlformats.org/officeDocument/2006/relationships/image" Target="NULL"/></Relationships>
</file>

<file path=ppt/drawings/_rels/vmlDrawing114.vml.rels><?xml version="1.0" encoding="UTF-8" standalone="yes"?>
<Relationships xmlns="http://schemas.openxmlformats.org/package/2006/relationships"><Relationship Id="rId1" Type="http://schemas.openxmlformats.org/officeDocument/2006/relationships/image" Target="NULL"/></Relationships>
</file>

<file path=ppt/drawings/_rels/vmlDrawing115.vml.rels><?xml version="1.0" encoding="UTF-8" standalone="yes"?>
<Relationships xmlns="http://schemas.openxmlformats.org/package/2006/relationships"><Relationship Id="rId1" Type="http://schemas.openxmlformats.org/officeDocument/2006/relationships/image" Target="NULL"/></Relationships>
</file>

<file path=ppt/drawings/_rels/vmlDrawing116.vml.rels><?xml version="1.0" encoding="UTF-8" standalone="yes"?>
<Relationships xmlns="http://schemas.openxmlformats.org/package/2006/relationships"><Relationship Id="rId1" Type="http://schemas.openxmlformats.org/officeDocument/2006/relationships/image" Target="NULL"/></Relationships>
</file>

<file path=ppt/drawings/_rels/vmlDrawing117.vml.rels><?xml version="1.0" encoding="UTF-8" standalone="yes"?>
<Relationships xmlns="http://schemas.openxmlformats.org/package/2006/relationships"><Relationship Id="rId1" Type="http://schemas.openxmlformats.org/officeDocument/2006/relationships/image" Target="NULL"/></Relationships>
</file>

<file path=ppt/drawings/_rels/vmlDrawing118.vml.rels><?xml version="1.0" encoding="UTF-8" standalone="yes"?>
<Relationships xmlns="http://schemas.openxmlformats.org/package/2006/relationships"><Relationship Id="rId1" Type="http://schemas.openxmlformats.org/officeDocument/2006/relationships/image" Target="NULL"/></Relationships>
</file>

<file path=ppt/drawings/_rels/vmlDrawing119.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NULL"/></Relationships>
</file>

<file path=ppt/drawings/_rels/vmlDrawing120.vml.rels><?xml version="1.0" encoding="UTF-8" standalone="yes"?>
<Relationships xmlns="http://schemas.openxmlformats.org/package/2006/relationships"><Relationship Id="rId1" Type="http://schemas.openxmlformats.org/officeDocument/2006/relationships/image" Target="NULL"/></Relationships>
</file>

<file path=ppt/drawings/_rels/vmlDrawing121.vml.rels><?xml version="1.0" encoding="UTF-8" standalone="yes"?>
<Relationships xmlns="http://schemas.openxmlformats.org/package/2006/relationships"><Relationship Id="rId1" Type="http://schemas.openxmlformats.org/officeDocument/2006/relationships/image" Target="NULL"/></Relationships>
</file>

<file path=ppt/drawings/_rels/vmlDrawing122.vml.rels><?xml version="1.0" encoding="UTF-8" standalone="yes"?>
<Relationships xmlns="http://schemas.openxmlformats.org/package/2006/relationships"><Relationship Id="rId1" Type="http://schemas.openxmlformats.org/officeDocument/2006/relationships/image" Target="NULL"/></Relationships>
</file>

<file path=ppt/drawings/_rels/vmlDrawing123.vml.rels><?xml version="1.0" encoding="UTF-8" standalone="yes"?>
<Relationships xmlns="http://schemas.openxmlformats.org/package/2006/relationships"><Relationship Id="rId1" Type="http://schemas.openxmlformats.org/officeDocument/2006/relationships/image" Target="NULL"/></Relationships>
</file>

<file path=ppt/drawings/_rels/vmlDrawing124.vml.rels><?xml version="1.0" encoding="UTF-8" standalone="yes"?>
<Relationships xmlns="http://schemas.openxmlformats.org/package/2006/relationships"><Relationship Id="rId1" Type="http://schemas.openxmlformats.org/officeDocument/2006/relationships/image" Target="NULL"/></Relationships>
</file>

<file path=ppt/drawings/_rels/vmlDrawing125.vml.rels><?xml version="1.0" encoding="UTF-8" standalone="yes"?>
<Relationships xmlns="http://schemas.openxmlformats.org/package/2006/relationships"><Relationship Id="rId1" Type="http://schemas.openxmlformats.org/officeDocument/2006/relationships/image" Target="NULL"/></Relationships>
</file>

<file path=ppt/drawings/_rels/vmlDrawing126.vml.rels><?xml version="1.0" encoding="UTF-8" standalone="yes"?>
<Relationships xmlns="http://schemas.openxmlformats.org/package/2006/relationships"><Relationship Id="rId1" Type="http://schemas.openxmlformats.org/officeDocument/2006/relationships/image" Target="NULL"/></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NULL"/></Relationships>
</file>

<file path=ppt/drawings/_rels/vmlDrawing17.vml.rels><?xml version="1.0" encoding="UTF-8" standalone="yes"?>
<Relationships xmlns="http://schemas.openxmlformats.org/package/2006/relationships"><Relationship Id="rId1" Type="http://schemas.openxmlformats.org/officeDocument/2006/relationships/image" Target="NULL"/></Relationships>
</file>

<file path=ppt/drawings/_rels/vmlDrawing18.vml.rels><?xml version="1.0" encoding="UTF-8" standalone="yes"?>
<Relationships xmlns="http://schemas.openxmlformats.org/package/2006/relationships"><Relationship Id="rId1" Type="http://schemas.openxmlformats.org/officeDocument/2006/relationships/image" Target="NULL"/></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20.vml.rels><?xml version="1.0" encoding="UTF-8" standalone="yes"?>
<Relationships xmlns="http://schemas.openxmlformats.org/package/2006/relationships"><Relationship Id="rId1" Type="http://schemas.openxmlformats.org/officeDocument/2006/relationships/image" Target="NULL"/></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2.vml.rels><?xml version="1.0" encoding="UTF-8" standalone="yes"?>
<Relationships xmlns="http://schemas.openxmlformats.org/package/2006/relationships"><Relationship Id="rId1" Type="http://schemas.openxmlformats.org/officeDocument/2006/relationships/image" Target="NULL"/></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7.vml.rels><?xml version="1.0" encoding="UTF-8" standalone="yes"?>
<Relationships xmlns="http://schemas.openxmlformats.org/package/2006/relationships"><Relationship Id="rId1" Type="http://schemas.openxmlformats.org/officeDocument/2006/relationships/image" Target="NULL"/></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2.vml.rels><?xml version="1.0" encoding="UTF-8" standalone="yes"?>
<Relationships xmlns="http://schemas.openxmlformats.org/package/2006/relationships"><Relationship Id="rId1" Type="http://schemas.openxmlformats.org/officeDocument/2006/relationships/image" Target="NULL"/></Relationships>
</file>

<file path=ppt/drawings/_rels/vmlDrawing33.vml.rels><?xml version="1.0" encoding="UTF-8" standalone="yes"?>
<Relationships xmlns="http://schemas.openxmlformats.org/package/2006/relationships"><Relationship Id="rId1" Type="http://schemas.openxmlformats.org/officeDocument/2006/relationships/image" Target="NULL"/></Relationships>
</file>

<file path=ppt/drawings/_rels/vmlDrawing34.vml.rels><?xml version="1.0" encoding="UTF-8" standalone="yes"?>
<Relationships xmlns="http://schemas.openxmlformats.org/package/2006/relationships"><Relationship Id="rId1" Type="http://schemas.openxmlformats.org/officeDocument/2006/relationships/image" Target="NULL"/></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vml.rels><?xml version="1.0" encoding="UTF-8" standalone="yes"?>
<Relationships xmlns="http://schemas.openxmlformats.org/package/2006/relationships"><Relationship Id="rId1" Type="http://schemas.openxmlformats.org/officeDocument/2006/relationships/image" Target="NULL"/></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8.vml.rels><?xml version="1.0" encoding="UTF-8" standalone="yes"?>
<Relationships xmlns="http://schemas.openxmlformats.org/package/2006/relationships"><Relationship Id="rId1" Type="http://schemas.openxmlformats.org/officeDocument/2006/relationships/image" Target="NULL"/></Relationships>
</file>

<file path=ppt/drawings/_rels/vmlDrawing39.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vml.rels><?xml version="1.0" encoding="UTF-8" standalone="yes"?>
<Relationships xmlns="http://schemas.openxmlformats.org/package/2006/relationships"><Relationship Id="rId1" Type="http://schemas.openxmlformats.org/officeDocument/2006/relationships/image" Target="NULL"/></Relationships>
</file>

<file path=ppt/drawings/_rels/vmlDrawing44.vml.rels><?xml version="1.0" encoding="UTF-8" standalone="yes"?>
<Relationships xmlns="http://schemas.openxmlformats.org/package/2006/relationships"><Relationship Id="rId1" Type="http://schemas.openxmlformats.org/officeDocument/2006/relationships/image" Target="NULL"/></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6.vml.rels><?xml version="1.0" encoding="UTF-8" standalone="yes"?>
<Relationships xmlns="http://schemas.openxmlformats.org/package/2006/relationships"><Relationship Id="rId1" Type="http://schemas.openxmlformats.org/officeDocument/2006/relationships/image" Target="NULL"/></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1.vml.rels><?xml version="1.0" encoding="UTF-8" standalone="yes"?>
<Relationships xmlns="http://schemas.openxmlformats.org/package/2006/relationships"><Relationship Id="rId1" Type="http://schemas.openxmlformats.org/officeDocument/2006/relationships/image" Target="NULL"/></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vml.rels><?xml version="1.0" encoding="UTF-8" standalone="yes"?>
<Relationships xmlns="http://schemas.openxmlformats.org/package/2006/relationships"><Relationship Id="rId1" Type="http://schemas.openxmlformats.org/officeDocument/2006/relationships/image" Target="NULL"/></Relationships>
</file>

<file path=ppt/drawings/_rels/vmlDrawing55.vml.rels><?xml version="1.0" encoding="UTF-8" standalone="yes"?>
<Relationships xmlns="http://schemas.openxmlformats.org/package/2006/relationships"><Relationship Id="rId1" Type="http://schemas.openxmlformats.org/officeDocument/2006/relationships/image" Target="NULL"/></Relationships>
</file>

<file path=ppt/drawings/_rels/vmlDrawing56.vml.rels><?xml version="1.0" encoding="UTF-8" standalone="yes"?>
<Relationships xmlns="http://schemas.openxmlformats.org/package/2006/relationships"><Relationship Id="rId1" Type="http://schemas.openxmlformats.org/officeDocument/2006/relationships/image" Target="NULL"/></Relationships>
</file>

<file path=ppt/drawings/_rels/vmlDrawing57.vml.rels><?xml version="1.0" encoding="UTF-8" standalone="yes"?>
<Relationships xmlns="http://schemas.openxmlformats.org/package/2006/relationships"><Relationship Id="rId1" Type="http://schemas.openxmlformats.org/officeDocument/2006/relationships/image" Target="NULL"/></Relationships>
</file>

<file path=ppt/drawings/_rels/vmlDrawing58.vml.rels><?xml version="1.0" encoding="UTF-8" standalone="yes"?>
<Relationships xmlns="http://schemas.openxmlformats.org/package/2006/relationships"><Relationship Id="rId1" Type="http://schemas.openxmlformats.org/officeDocument/2006/relationships/image" Target="NULL"/></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image" Target="../media/image28.emf"/></Relationships>
</file>

<file path=ppt/drawings/_rels/vmlDrawing62.vml.rels><?xml version="1.0" encoding="UTF-8" standalone="yes"?>
<Relationships xmlns="http://schemas.openxmlformats.org/package/2006/relationships"><Relationship Id="rId1" Type="http://schemas.openxmlformats.org/officeDocument/2006/relationships/image" Target="NULL"/></Relationships>
</file>

<file path=ppt/drawings/_rels/vmlDrawing63.vml.rels><?xml version="1.0" encoding="UTF-8" standalone="yes"?>
<Relationships xmlns="http://schemas.openxmlformats.org/package/2006/relationships"><Relationship Id="rId1" Type="http://schemas.openxmlformats.org/officeDocument/2006/relationships/image" Target="NULL"/></Relationships>
</file>

<file path=ppt/drawings/_rels/vmlDrawing64.vml.rels><?xml version="1.0" encoding="UTF-8" standalone="yes"?>
<Relationships xmlns="http://schemas.openxmlformats.org/package/2006/relationships"><Relationship Id="rId1" Type="http://schemas.openxmlformats.org/officeDocument/2006/relationships/image" Target="NULL"/></Relationships>
</file>

<file path=ppt/drawings/_rels/vmlDrawing65.vml.rels><?xml version="1.0" encoding="UTF-8" standalone="yes"?>
<Relationships xmlns="http://schemas.openxmlformats.org/package/2006/relationships"><Relationship Id="rId1" Type="http://schemas.openxmlformats.org/officeDocument/2006/relationships/image" Target="NULL"/></Relationships>
</file>

<file path=ppt/drawings/_rels/vmlDrawing66.vml.rels><?xml version="1.0" encoding="UTF-8" standalone="yes"?>
<Relationships xmlns="http://schemas.openxmlformats.org/package/2006/relationships"><Relationship Id="rId1" Type="http://schemas.openxmlformats.org/officeDocument/2006/relationships/image" Target="NULL"/></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8.vml.rels><?xml version="1.0" encoding="UTF-8" standalone="yes"?>
<Relationships xmlns="http://schemas.openxmlformats.org/package/2006/relationships"><Relationship Id="rId1" Type="http://schemas.openxmlformats.org/officeDocument/2006/relationships/image" Target="NULL"/></Relationships>
</file>

<file path=ppt/drawings/_rels/vmlDrawing69.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70.vml.rels><?xml version="1.0" encoding="UTF-8" standalone="yes"?>
<Relationships xmlns="http://schemas.openxmlformats.org/package/2006/relationships"><Relationship Id="rId1" Type="http://schemas.openxmlformats.org/officeDocument/2006/relationships/image" Target="NULL"/></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2.vml.rels><?xml version="1.0" encoding="UTF-8" standalone="yes"?>
<Relationships xmlns="http://schemas.openxmlformats.org/package/2006/relationships"><Relationship Id="rId1" Type="http://schemas.openxmlformats.org/officeDocument/2006/relationships/image" Target="NULL"/></Relationships>
</file>

<file path=ppt/drawings/_rels/vmlDrawing73.vml.rels><?xml version="1.0" encoding="UTF-8" standalone="yes"?>
<Relationships xmlns="http://schemas.openxmlformats.org/package/2006/relationships"><Relationship Id="rId1" Type="http://schemas.openxmlformats.org/officeDocument/2006/relationships/image" Target="NULL"/></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5.vml.rels><?xml version="1.0" encoding="UTF-8" standalone="yes"?>
<Relationships xmlns="http://schemas.openxmlformats.org/package/2006/relationships"><Relationship Id="rId1" Type="http://schemas.openxmlformats.org/officeDocument/2006/relationships/image" Target="NULL"/></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3.vml.rels><?xml version="1.0" encoding="UTF-8" standalone="yes"?>
<Relationships xmlns="http://schemas.openxmlformats.org/package/2006/relationships"><Relationship Id="rId1" Type="http://schemas.openxmlformats.org/officeDocument/2006/relationships/image" Target="NULL"/></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5.vml.rels><?xml version="1.0" encoding="UTF-8" standalone="yes"?>
<Relationships xmlns="http://schemas.openxmlformats.org/package/2006/relationships"><Relationship Id="rId1" Type="http://schemas.openxmlformats.org/officeDocument/2006/relationships/image" Target="NULL"/></Relationships>
</file>

<file path=ppt/drawings/_rels/vmlDrawing86.vml.rels><?xml version="1.0" encoding="UTF-8" standalone="yes"?>
<Relationships xmlns="http://schemas.openxmlformats.org/package/2006/relationships"><Relationship Id="rId1" Type="http://schemas.openxmlformats.org/officeDocument/2006/relationships/image" Target="NULL"/></Relationships>
</file>

<file path=ppt/drawings/_rels/vmlDrawing87.vml.rels><?xml version="1.0" encoding="UTF-8" standalone="yes"?>
<Relationships xmlns="http://schemas.openxmlformats.org/package/2006/relationships"><Relationship Id="rId1" Type="http://schemas.openxmlformats.org/officeDocument/2006/relationships/image" Target="NULL"/></Relationships>
</file>

<file path=ppt/drawings/_rels/vmlDrawing88.vml.rels><?xml version="1.0" encoding="UTF-8" standalone="yes"?>
<Relationships xmlns="http://schemas.openxmlformats.org/package/2006/relationships"><Relationship Id="rId1" Type="http://schemas.openxmlformats.org/officeDocument/2006/relationships/image" Target="NULL"/></Relationships>
</file>

<file path=ppt/drawings/_rels/vmlDrawing89.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drawings/_rels/vmlDrawing90.vml.rels><?xml version="1.0" encoding="UTF-8" standalone="yes"?>
<Relationships xmlns="http://schemas.openxmlformats.org/package/2006/relationships"><Relationship Id="rId1" Type="http://schemas.openxmlformats.org/officeDocument/2006/relationships/image" Target="NULL"/></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2.vml.rels><?xml version="1.0" encoding="UTF-8" standalone="yes"?>
<Relationships xmlns="http://schemas.openxmlformats.org/package/2006/relationships"><Relationship Id="rId1" Type="http://schemas.openxmlformats.org/officeDocument/2006/relationships/image" Target="NULL"/></Relationships>
</file>

<file path=ppt/drawings/_rels/vmlDrawing93.vml.rels><?xml version="1.0" encoding="UTF-8" standalone="yes"?>
<Relationships xmlns="http://schemas.openxmlformats.org/package/2006/relationships"><Relationship Id="rId1" Type="http://schemas.openxmlformats.org/officeDocument/2006/relationships/image" Target="NULL"/></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5.vml.rels><?xml version="1.0" encoding="UTF-8" standalone="yes"?>
<Relationships xmlns="http://schemas.openxmlformats.org/package/2006/relationships"><Relationship Id="rId1" Type="http://schemas.openxmlformats.org/officeDocument/2006/relationships/image" Target="NULL"/></Relationships>
</file>

<file path=ppt/drawings/_rels/vmlDrawing96.vml.rels><?xml version="1.0" encoding="UTF-8" standalone="yes"?>
<Relationships xmlns="http://schemas.openxmlformats.org/package/2006/relationships"><Relationship Id="rId1" Type="http://schemas.openxmlformats.org/officeDocument/2006/relationships/image" Target="NULL"/></Relationships>
</file>

<file path=ppt/drawings/_rels/vmlDrawing97.vml.rels><?xml version="1.0" encoding="UTF-8" standalone="yes"?>
<Relationships xmlns="http://schemas.openxmlformats.org/package/2006/relationships"><Relationship Id="rId1" Type="http://schemas.openxmlformats.org/officeDocument/2006/relationships/image" Target="NULL"/></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7E9952-E555-4D32-A39B-4CEF2218D953}" type="datetime2">
              <a:rPr lang="da-DK" smtClean="0"/>
              <a:t>1. februar 2023</a:t>
            </a:fld>
            <a:endParaRPr lang="da-DK" dirty="0"/>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89BE38-A799-4993-A8C4-E0FE3F379F6A}" type="slidenum">
              <a:rPr lang="da-DK" smtClean="0"/>
              <a:t>‹nr.›</a:t>
            </a:fld>
            <a:endParaRPr lang="da-DK" dirty="0"/>
          </a:p>
        </p:txBody>
      </p:sp>
      <p:pic>
        <p:nvPicPr>
          <p:cNvPr id="7" name="Billed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1667" y="143508"/>
            <a:ext cx="1264233" cy="440761"/>
          </a:xfrm>
          <a:prstGeom prst="rect">
            <a:avLst/>
          </a:prstGeom>
        </p:spPr>
      </p:pic>
    </p:spTree>
    <p:extLst>
      <p:ext uri="{BB962C8B-B14F-4D97-AF65-F5344CB8AC3E}">
        <p14:creationId xmlns:p14="http://schemas.microsoft.com/office/powerpoint/2010/main" val="3757495808"/>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151F7-CCB2-4C81-8A4F-534EB4FCD3A6}" type="datetime2">
              <a:rPr lang="da-DK" smtClean="0"/>
              <a:t>1. februar 2023</a:t>
            </a:fld>
            <a:endParaRPr lang="da-DK" dirty="0"/>
          </a:p>
        </p:txBody>
      </p:sp>
      <p:sp>
        <p:nvSpPr>
          <p:cNvPr id="4" name="Pladsholder til slidebille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13D85-34BC-4FA7-A491-B95498CAAD60}" type="slidenum">
              <a:rPr lang="da-DK" smtClean="0"/>
              <a:t>‹nr.›</a:t>
            </a:fld>
            <a:endParaRPr lang="da-DK" dirty="0"/>
          </a:p>
        </p:txBody>
      </p:sp>
    </p:spTree>
    <p:extLst>
      <p:ext uri="{BB962C8B-B14F-4D97-AF65-F5344CB8AC3E}">
        <p14:creationId xmlns:p14="http://schemas.microsoft.com/office/powerpoint/2010/main" val="347624377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0913D85-34BC-4FA7-A491-B95498CAAD60}" type="slidenum">
              <a:rPr lang="da-DK" smtClean="0"/>
              <a:t>2</a:t>
            </a:fld>
            <a:endParaRPr lang="da-DK" dirty="0"/>
          </a:p>
        </p:txBody>
      </p:sp>
      <p:sp>
        <p:nvSpPr>
          <p:cNvPr id="5" name="Pladsholder til dato 4"/>
          <p:cNvSpPr>
            <a:spLocks noGrp="1"/>
          </p:cNvSpPr>
          <p:nvPr>
            <p:ph type="dt" idx="11"/>
          </p:nvPr>
        </p:nvSpPr>
        <p:spPr/>
        <p:txBody>
          <a:bodyPr/>
          <a:lstStyle/>
          <a:p>
            <a:fld id="{3731DD61-C6E0-4140-AC03-ABCF54F92FFC}" type="datetime2">
              <a:rPr lang="da-DK" smtClean="0"/>
              <a:t>1. februar 2023</a:t>
            </a:fld>
            <a:endParaRPr lang="da-DK" dirty="0"/>
          </a:p>
        </p:txBody>
      </p:sp>
    </p:spTree>
    <p:extLst>
      <p:ext uri="{BB962C8B-B14F-4D97-AF65-F5344CB8AC3E}">
        <p14:creationId xmlns:p14="http://schemas.microsoft.com/office/powerpoint/2010/main" val="4065889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i="0" dirty="0">
                <a:solidFill>
                  <a:srgbClr val="222222"/>
                </a:solidFill>
                <a:effectLst/>
                <a:latin typeface="Arial" panose="020B0604020202020204" pitchFamily="34" charset="0"/>
              </a:rPr>
              <a:t>ASF-hjernen</a:t>
            </a:r>
            <a:r>
              <a:rPr lang="da-DK" b="0" i="0" dirty="0">
                <a:solidFill>
                  <a:srgbClr val="222222"/>
                </a:solidFill>
                <a:effectLst/>
                <a:latin typeface="Arial" panose="020B0604020202020204" pitchFamily="34" charset="0"/>
              </a:rPr>
              <a:t> optager også sanseindtryk i lillehjernen, men herfra ryger indtrykkene (groft sagt) direkte op i ”den moderne hjerne” som så regner på hvorledes man bedst kan forholde sig til alle disse indtryk på ”</a:t>
            </a:r>
            <a:r>
              <a:rPr lang="da-DK" b="0" i="0" dirty="0" err="1">
                <a:solidFill>
                  <a:srgbClr val="222222"/>
                </a:solidFill>
                <a:effectLst/>
                <a:latin typeface="Arial" panose="020B0604020202020204" pitchFamily="34" charset="0"/>
              </a:rPr>
              <a:t>pattedyrshjerne”-niveau</a:t>
            </a:r>
            <a:r>
              <a:rPr lang="da-DK" b="0" i="0" dirty="0">
                <a:solidFill>
                  <a:srgbClr val="222222"/>
                </a:solidFill>
                <a:effectLst/>
                <a:latin typeface="Arial" panose="020B0604020202020204" pitchFamily="34" charset="0"/>
              </a:rPr>
              <a:t>. Altså: Hvordan kan du på bedste vis omgå andre på baggrund af de mange sanseindtryk der optages?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222222"/>
                </a:solidFill>
                <a:effectLst/>
                <a:latin typeface="Arial" panose="020B0604020202020204" pitchFamily="34" charset="0"/>
              </a:rPr>
              <a:t>Groft sagt bruger ASF-hjerne meget regnekraft på at forstå hvordan man ”bør” forholde sig på pattedyrshjerne-niveau da dette ikke falder den ”naturligt”.</a:t>
            </a:r>
          </a:p>
          <a:p>
            <a:endParaRPr lang="en-US" dirty="0"/>
          </a:p>
          <a:p>
            <a:r>
              <a:rPr lang="en-US" dirty="0" err="1"/>
              <a:t>Læs</a:t>
            </a:r>
            <a:r>
              <a:rPr lang="en-US" dirty="0"/>
              <a:t> mere </a:t>
            </a:r>
            <a:r>
              <a:rPr lang="en-US" dirty="0" err="1"/>
              <a:t>på</a:t>
            </a:r>
            <a:r>
              <a:rPr lang="en-US" dirty="0"/>
              <a:t>: https://www.molis.dk/hjerne-autisme-neuropsykologi</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31</a:t>
            </a:fld>
            <a:endParaRPr lang="da-DK" dirty="0"/>
          </a:p>
        </p:txBody>
      </p:sp>
    </p:spTree>
    <p:extLst>
      <p:ext uri="{BB962C8B-B14F-4D97-AF65-F5344CB8AC3E}">
        <p14:creationId xmlns:p14="http://schemas.microsoft.com/office/powerpoint/2010/main" val="267798953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357</a:t>
            </a:fld>
            <a:endParaRPr lang="da-DK" dirty="0"/>
          </a:p>
        </p:txBody>
      </p:sp>
    </p:spTree>
    <p:extLst>
      <p:ext uri="{BB962C8B-B14F-4D97-AF65-F5344CB8AC3E}">
        <p14:creationId xmlns:p14="http://schemas.microsoft.com/office/powerpoint/2010/main" val="7921597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359</a:t>
            </a:fld>
            <a:endParaRPr lang="da-DK" dirty="0"/>
          </a:p>
        </p:txBody>
      </p:sp>
    </p:spTree>
    <p:extLst>
      <p:ext uri="{BB962C8B-B14F-4D97-AF65-F5344CB8AC3E}">
        <p14:creationId xmlns:p14="http://schemas.microsoft.com/office/powerpoint/2010/main" val="282621005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indsæt pauser i programmet og læg det sociale arrangement ind i programmet, hvis noget er planlagt, fx fællesspisning for at give de unge et fuldt overblik over, hvad der skal ske og skabe forudsigelighed.</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367</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8518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372</a:t>
            </a:fld>
            <a:endParaRPr lang="da-DK" dirty="0"/>
          </a:p>
        </p:txBody>
      </p:sp>
    </p:spTree>
    <p:extLst>
      <p:ext uri="{BB962C8B-B14F-4D97-AF65-F5344CB8AC3E}">
        <p14:creationId xmlns:p14="http://schemas.microsoft.com/office/powerpoint/2010/main" val="37478113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374</a:t>
            </a:fld>
            <a:endParaRPr lang="da-DK" dirty="0"/>
          </a:p>
        </p:txBody>
      </p:sp>
    </p:spTree>
    <p:extLst>
      <p:ext uri="{BB962C8B-B14F-4D97-AF65-F5344CB8AC3E}">
        <p14:creationId xmlns:p14="http://schemas.microsoft.com/office/powerpoint/2010/main" val="26422335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Diplomet</a:t>
            </a:r>
            <a:r>
              <a:rPr lang="en-US" dirty="0"/>
              <a:t> </a:t>
            </a:r>
            <a:r>
              <a:rPr lang="en-US" dirty="0" err="1"/>
              <a:t>findes</a:t>
            </a:r>
            <a:r>
              <a:rPr lang="en-US" dirty="0"/>
              <a:t> </a:t>
            </a:r>
            <a:r>
              <a:rPr lang="en-US" dirty="0" err="1"/>
              <a:t>som</a:t>
            </a:r>
            <a:r>
              <a:rPr lang="en-US" dirty="0"/>
              <a:t> </a:t>
            </a:r>
            <a:r>
              <a:rPr lang="en-US" dirty="0" err="1"/>
              <a:t>bilag</a:t>
            </a:r>
            <a:r>
              <a:rPr lang="en-US" dirty="0"/>
              <a:t> </a:t>
            </a:r>
            <a:r>
              <a:rPr lang="en-US" dirty="0" err="1"/>
              <a:t>og</a:t>
            </a:r>
            <a:r>
              <a:rPr lang="en-US" dirty="0"/>
              <a:t> </a:t>
            </a:r>
            <a:r>
              <a:rPr lang="en-US" dirty="0" err="1"/>
              <a:t>printes</a:t>
            </a:r>
            <a:r>
              <a:rPr lang="en-US" dirty="0"/>
              <a:t> </a:t>
            </a:r>
            <a:r>
              <a:rPr lang="en-US" dirty="0" err="1"/>
              <a:t>ud</a:t>
            </a:r>
            <a:r>
              <a:rPr lang="en-US" dirty="0"/>
              <a: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375</a:t>
            </a:fld>
            <a:endParaRPr lang="da-DK" dirty="0"/>
          </a:p>
        </p:txBody>
      </p:sp>
    </p:spTree>
    <p:extLst>
      <p:ext uri="{BB962C8B-B14F-4D97-AF65-F5344CB8AC3E}">
        <p14:creationId xmlns:p14="http://schemas.microsoft.com/office/powerpoint/2010/main" val="18634548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Husk at udvælge relevante temaer på forhånd</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381</a:t>
            </a:fld>
            <a:endParaRPr lang="da-DK" dirty="0"/>
          </a:p>
        </p:txBody>
      </p:sp>
    </p:spTree>
    <p:extLst>
      <p:ext uri="{BB962C8B-B14F-4D97-AF65-F5344CB8AC3E}">
        <p14:creationId xmlns:p14="http://schemas.microsoft.com/office/powerpoint/2010/main" val="13649646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6599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386</a:t>
            </a:fld>
            <a:endParaRPr lang="da-DK" dirty="0"/>
          </a:p>
        </p:txBody>
      </p:sp>
    </p:spTree>
    <p:extLst>
      <p:ext uri="{BB962C8B-B14F-4D97-AF65-F5344CB8AC3E}">
        <p14:creationId xmlns:p14="http://schemas.microsoft.com/office/powerpoint/2010/main" val="10396060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387</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92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Billedet viser, hvordan Anne Skov oplever at have autisme. Det er derfor ikke sikkert, at alle kan genkende sig selv i billedet. Og det er helt ok. </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32</a:t>
            </a:fld>
            <a:endParaRPr lang="da-DK" dirty="0"/>
          </a:p>
        </p:txBody>
      </p:sp>
    </p:spTree>
    <p:extLst>
      <p:ext uri="{BB962C8B-B14F-4D97-AF65-F5344CB8AC3E}">
        <p14:creationId xmlns:p14="http://schemas.microsoft.com/office/powerpoint/2010/main" val="32603242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388</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593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389</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31402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390</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4106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22888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392</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3967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299244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394</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3319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395</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1474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396</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13032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397</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77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B8F0EA96-7929-4298-930D-99BB6D9DAB0C}" type="slidenum">
              <a:rPr lang="da-DK" smtClean="0"/>
              <a:t>33</a:t>
            </a:fld>
            <a:endParaRPr lang="da-DK"/>
          </a:p>
        </p:txBody>
      </p:sp>
    </p:spTree>
    <p:extLst>
      <p:ext uri="{BB962C8B-B14F-4D97-AF65-F5344CB8AC3E}">
        <p14:creationId xmlns:p14="http://schemas.microsoft.com/office/powerpoint/2010/main" val="195385169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398</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316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399</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258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400</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652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8F0EA96-7929-4298-930D-99BB6D9DAB0C}" type="slidenum">
              <a:rPr lang="da-DK" smtClean="0"/>
              <a:t>34</a:t>
            </a:fld>
            <a:endParaRPr lang="da-DK"/>
          </a:p>
        </p:txBody>
      </p:sp>
    </p:spTree>
    <p:extLst>
      <p:ext uri="{BB962C8B-B14F-4D97-AF65-F5344CB8AC3E}">
        <p14:creationId xmlns:p14="http://schemas.microsoft.com/office/powerpoint/2010/main" val="942911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4C464BC-4C34-45F3-A773-EBA552EE347D}" type="slidenum">
              <a:rPr lang="da-DK" smtClean="0"/>
              <a:t>35</a:t>
            </a:fld>
            <a:endParaRPr lang="da-DK"/>
          </a:p>
        </p:txBody>
      </p:sp>
    </p:spTree>
    <p:extLst>
      <p:ext uri="{BB962C8B-B14F-4D97-AF65-F5344CB8AC3E}">
        <p14:creationId xmlns:p14="http://schemas.microsoft.com/office/powerpoint/2010/main" val="144122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B8F0EA96-7929-4298-930D-99BB6D9DAB0C}" type="slidenum">
              <a:rPr lang="da-DK" smtClean="0"/>
              <a:t>36</a:t>
            </a:fld>
            <a:endParaRPr lang="da-DK"/>
          </a:p>
        </p:txBody>
      </p:sp>
    </p:spTree>
    <p:extLst>
      <p:ext uri="{BB962C8B-B14F-4D97-AF65-F5344CB8AC3E}">
        <p14:creationId xmlns:p14="http://schemas.microsoft.com/office/powerpoint/2010/main" val="4268744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37</a:t>
            </a:fld>
            <a:endParaRPr lang="da-DK" dirty="0"/>
          </a:p>
        </p:txBody>
      </p:sp>
    </p:spTree>
    <p:extLst>
      <p:ext uri="{BB962C8B-B14F-4D97-AF65-F5344CB8AC3E}">
        <p14:creationId xmlns:p14="http://schemas.microsoft.com/office/powerpoint/2010/main" val="3119570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39</a:t>
            </a:fld>
            <a:endParaRPr lang="da-DK" dirty="0"/>
          </a:p>
        </p:txBody>
      </p:sp>
    </p:spTree>
    <p:extLst>
      <p:ext uri="{BB962C8B-B14F-4D97-AF65-F5344CB8AC3E}">
        <p14:creationId xmlns:p14="http://schemas.microsoft.com/office/powerpoint/2010/main" val="397879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Skemaet</a:t>
            </a:r>
            <a:r>
              <a:rPr lang="en-US" dirty="0"/>
              <a:t> </a:t>
            </a:r>
            <a:r>
              <a:rPr lang="en-US" dirty="0" err="1"/>
              <a:t>kan</a:t>
            </a:r>
            <a:r>
              <a:rPr lang="en-US" dirty="0"/>
              <a:t> </a:t>
            </a:r>
            <a:r>
              <a:rPr lang="en-US" dirty="0" err="1"/>
              <a:t>bruges</a:t>
            </a:r>
            <a:r>
              <a:rPr lang="en-US" dirty="0"/>
              <a:t> </a:t>
            </a:r>
            <a:r>
              <a:rPr lang="en-US" dirty="0" err="1"/>
              <a:t>til</a:t>
            </a:r>
            <a:r>
              <a:rPr lang="en-US" dirty="0"/>
              <a:t> at </a:t>
            </a:r>
            <a:r>
              <a:rPr lang="en-US" dirty="0" err="1"/>
              <a:t>blive</a:t>
            </a:r>
            <a:r>
              <a:rPr lang="en-US" dirty="0"/>
              <a:t> </a:t>
            </a:r>
            <a:r>
              <a:rPr lang="en-US" dirty="0" err="1"/>
              <a:t>klogere</a:t>
            </a:r>
            <a:r>
              <a:rPr lang="en-US" dirty="0"/>
              <a:t> </a:t>
            </a:r>
            <a:r>
              <a:rPr lang="en-US" dirty="0" err="1"/>
              <a:t>på</a:t>
            </a:r>
            <a:r>
              <a:rPr lang="en-US" dirty="0"/>
              <a:t> sine tanker, </a:t>
            </a:r>
            <a:r>
              <a:rPr lang="en-US" dirty="0" err="1"/>
              <a:t>følelser</a:t>
            </a:r>
            <a:r>
              <a:rPr lang="en-US" dirty="0"/>
              <a:t>, </a:t>
            </a:r>
            <a:r>
              <a:rPr lang="en-US" dirty="0" err="1"/>
              <a:t>kropslige</a:t>
            </a:r>
            <a:r>
              <a:rPr lang="en-US" dirty="0"/>
              <a:t> </a:t>
            </a:r>
            <a:r>
              <a:rPr lang="en-US" dirty="0" err="1"/>
              <a:t>reaktioner</a:t>
            </a:r>
            <a:r>
              <a:rPr lang="en-US" dirty="0"/>
              <a:t> </a:t>
            </a:r>
            <a:r>
              <a:rPr lang="en-US" dirty="0" err="1"/>
              <a:t>og</a:t>
            </a:r>
            <a:r>
              <a:rPr lang="en-US" dirty="0"/>
              <a:t> </a:t>
            </a:r>
            <a:r>
              <a:rPr lang="en-US" dirty="0" err="1"/>
              <a:t>handlinger</a:t>
            </a:r>
            <a:r>
              <a:rPr lang="en-US" dirty="0"/>
              <a:t> </a:t>
            </a:r>
            <a:r>
              <a:rPr lang="en-US" dirty="0" err="1"/>
              <a:t>i</a:t>
            </a:r>
            <a:r>
              <a:rPr lang="en-US" dirty="0"/>
              <a:t> </a:t>
            </a:r>
            <a:r>
              <a:rPr lang="en-US" dirty="0" err="1"/>
              <a:t>forskellige</a:t>
            </a:r>
            <a:r>
              <a:rPr lang="en-US" dirty="0"/>
              <a:t> </a:t>
            </a:r>
            <a:r>
              <a:rPr lang="en-US" dirty="0" err="1"/>
              <a:t>situationer</a:t>
            </a:r>
            <a:r>
              <a:rPr lang="en-US" dirty="0"/>
              <a:t>. </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40</a:t>
            </a:fld>
            <a:endParaRPr lang="da-DK" dirty="0"/>
          </a:p>
        </p:txBody>
      </p:sp>
    </p:spTree>
    <p:extLst>
      <p:ext uri="{BB962C8B-B14F-4D97-AF65-F5344CB8AC3E}">
        <p14:creationId xmlns:p14="http://schemas.microsoft.com/office/powerpoint/2010/main" val="2929387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da-DK" dirty="0"/>
              <a:t>En nylig og helt konkret situation analyseres. Situationen beskrives kort, herefter identificeres tanker og følelser, kropsfornemmelser og til sidst handlinger. </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41</a:t>
            </a:fld>
            <a:endParaRPr lang="da-DK" dirty="0"/>
          </a:p>
        </p:txBody>
      </p:sp>
    </p:spTree>
    <p:extLst>
      <p:ext uri="{BB962C8B-B14F-4D97-AF65-F5344CB8AC3E}">
        <p14:creationId xmlns:p14="http://schemas.microsoft.com/office/powerpoint/2010/main" val="280517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Arial" panose="020B0604020202020204" pitchFamily="34" charset="0"/>
                <a:ea typeface="Arial" panose="020B0604020202020204" pitchFamily="34" charset="0"/>
                <a:cs typeface="Times New Roman" panose="02020603050405020304" pitchFamily="18" charset="0"/>
              </a:rPr>
              <a:t>Siden sidst: Det kan være nødvendigt at tydeliggøre, hvad der menes med denne lille introduktion til sessionerne, hvor hensigten er at tage temperaturen på gruppen inden I går i gang med dagens tema. Hvis der er mange deltagere i gruppen, kan det være relevant at udelade denne og fokusere på de øvrige dele.</a:t>
            </a:r>
          </a:p>
          <a:p>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8</a:t>
            </a:fld>
            <a:endParaRPr lang="da-DK" dirty="0"/>
          </a:p>
        </p:txBody>
      </p:sp>
    </p:spTree>
    <p:extLst>
      <p:ext uri="{BB962C8B-B14F-4D97-AF65-F5344CB8AC3E}">
        <p14:creationId xmlns:p14="http://schemas.microsoft.com/office/powerpoint/2010/main" val="1232492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Hernæst</a:t>
            </a:r>
            <a:r>
              <a:rPr lang="en-US" dirty="0"/>
              <a:t> </a:t>
            </a:r>
            <a:r>
              <a:rPr lang="en-US" dirty="0" err="1"/>
              <a:t>udfyldes</a:t>
            </a:r>
            <a:r>
              <a:rPr lang="en-US" dirty="0"/>
              <a:t> </a:t>
            </a:r>
            <a:r>
              <a:rPr lang="en-US" dirty="0" err="1"/>
              <a:t>anden</a:t>
            </a:r>
            <a:r>
              <a:rPr lang="en-US" dirty="0"/>
              <a:t> del </a:t>
            </a:r>
            <a:r>
              <a:rPr lang="en-US" dirty="0" err="1"/>
              <a:t>af</a:t>
            </a:r>
            <a:r>
              <a:rPr lang="en-US" dirty="0"/>
              <a:t> </a:t>
            </a:r>
            <a:r>
              <a:rPr lang="en-US" dirty="0" err="1"/>
              <a:t>skemaet</a:t>
            </a:r>
            <a:r>
              <a:rPr lang="en-US" dirty="0"/>
              <a:t> med de alternative </a:t>
            </a:r>
            <a:r>
              <a:rPr lang="en-US" dirty="0" err="1"/>
              <a:t>følelser</a:t>
            </a:r>
            <a:r>
              <a:rPr lang="en-US" dirty="0"/>
              <a:t>, tanker, </a:t>
            </a:r>
            <a:r>
              <a:rPr lang="en-US" dirty="0" err="1"/>
              <a:t>krop</a:t>
            </a:r>
            <a:r>
              <a:rPr lang="en-US" dirty="0"/>
              <a:t>, </a:t>
            </a:r>
            <a:r>
              <a:rPr lang="en-US" dirty="0" err="1"/>
              <a:t>handlinger</a:t>
            </a:r>
            <a:r>
              <a:rPr lang="en-US" dirty="0"/>
              <a:t>, </a:t>
            </a:r>
            <a:r>
              <a:rPr lang="en-US" dirty="0" err="1"/>
              <a:t>som</a:t>
            </a:r>
            <a:r>
              <a:rPr lang="en-US" dirty="0"/>
              <a:t> man </a:t>
            </a:r>
            <a:r>
              <a:rPr lang="en-US" dirty="0" err="1"/>
              <a:t>kunne</a:t>
            </a:r>
            <a:r>
              <a:rPr lang="en-US" dirty="0"/>
              <a:t> </a:t>
            </a:r>
            <a:r>
              <a:rPr lang="en-US" dirty="0" err="1"/>
              <a:t>gøre</a:t>
            </a:r>
            <a:r>
              <a:rPr lang="en-US" dirty="0"/>
              <a:t> i </a:t>
            </a:r>
            <a:r>
              <a:rPr lang="en-US" dirty="0" err="1"/>
              <a:t>stedet</a:t>
            </a:r>
            <a:r>
              <a:rPr lang="en-US" dirty="0"/>
              <a: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42</a:t>
            </a:fld>
            <a:endParaRPr lang="da-DK" dirty="0"/>
          </a:p>
        </p:txBody>
      </p:sp>
    </p:spTree>
    <p:extLst>
      <p:ext uri="{BB962C8B-B14F-4D97-AF65-F5344CB8AC3E}">
        <p14:creationId xmlns:p14="http://schemas.microsoft.com/office/powerpoint/2010/main" val="18237809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Det kan være en god idé at vise isbjerget igen her</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43</a:t>
            </a:fld>
            <a:endParaRPr lang="da-DK" dirty="0"/>
          </a:p>
        </p:txBody>
      </p:sp>
    </p:spTree>
    <p:extLst>
      <p:ext uri="{BB962C8B-B14F-4D97-AF65-F5344CB8AC3E}">
        <p14:creationId xmlns:p14="http://schemas.microsoft.com/office/powerpoint/2010/main" val="23203785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47</a:t>
            </a:fld>
            <a:endParaRPr lang="da-DK" dirty="0"/>
          </a:p>
        </p:txBody>
      </p:sp>
    </p:spTree>
    <p:extLst>
      <p:ext uri="{BB962C8B-B14F-4D97-AF65-F5344CB8AC3E}">
        <p14:creationId xmlns:p14="http://schemas.microsoft.com/office/powerpoint/2010/main" val="1960659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55</a:t>
            </a:fld>
            <a:endParaRPr lang="da-DK" dirty="0"/>
          </a:p>
        </p:txBody>
      </p:sp>
    </p:spTree>
    <p:extLst>
      <p:ext uri="{BB962C8B-B14F-4D97-AF65-F5344CB8AC3E}">
        <p14:creationId xmlns:p14="http://schemas.microsoft.com/office/powerpoint/2010/main" val="2353284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3547B-5D57-4C47-A53E-A359413DE39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030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Tegn/fortæ</a:t>
            </a:r>
            <a:r>
              <a:rPr lang="da-DK" baseline="0" dirty="0"/>
              <a:t>l om </a:t>
            </a:r>
            <a:r>
              <a:rPr lang="da-DK" baseline="0" dirty="0" err="1"/>
              <a:t>sansesi</a:t>
            </a:r>
            <a:r>
              <a:rPr lang="da-DK" baseline="0" dirty="0"/>
              <a:t>/paraply. </a:t>
            </a:r>
          </a:p>
          <a:p>
            <a:r>
              <a:rPr lang="da-DK" baseline="0" dirty="0"/>
              <a:t>Eksempler på </a:t>
            </a:r>
            <a:r>
              <a:rPr lang="da-DK" baseline="0" dirty="0" err="1"/>
              <a:t>sansemæssigevenlige</a:t>
            </a:r>
            <a:r>
              <a:rPr lang="da-DK" baseline="0" dirty="0"/>
              <a:t> tiltag (Lydisolering, rolig musik, dæmpede farver, hovedtelefoner, solbriller, kram, tyngdedyne, træne, lave </a:t>
            </a:r>
            <a:r>
              <a:rPr lang="da-DK" b="1" baseline="0" dirty="0"/>
              <a:t>noget </a:t>
            </a:r>
            <a:r>
              <a:rPr lang="da-DK" baseline="0" dirty="0"/>
              <a:t>kreativt, bage, lytte til musik, kæle med dyr, særinteresse)</a:t>
            </a:r>
          </a:p>
          <a:p>
            <a:endParaRPr lang="da-DK" dirty="0"/>
          </a:p>
          <a:p>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185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3547B-5D57-4C47-A53E-A359413DE39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5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33547B-5D57-4C47-A53E-A359413DE39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707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64</a:t>
            </a:fld>
            <a:endParaRPr lang="da-DK" dirty="0"/>
          </a:p>
        </p:txBody>
      </p:sp>
    </p:spTree>
    <p:extLst>
      <p:ext uri="{BB962C8B-B14F-4D97-AF65-F5344CB8AC3E}">
        <p14:creationId xmlns:p14="http://schemas.microsoft.com/office/powerpoint/2010/main" val="3470479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75</a:t>
            </a:fld>
            <a:endParaRPr lang="da-DK" dirty="0"/>
          </a:p>
        </p:txBody>
      </p:sp>
    </p:spTree>
    <p:extLst>
      <p:ext uri="{BB962C8B-B14F-4D97-AF65-F5344CB8AC3E}">
        <p14:creationId xmlns:p14="http://schemas.microsoft.com/office/powerpoint/2010/main" val="3098791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Arial" panose="020B0604020202020204" pitchFamily="34" charset="0"/>
                <a:ea typeface="Arial" panose="020B0604020202020204" pitchFamily="34" charset="0"/>
                <a:cs typeface="Times New Roman" panose="02020603050405020304" pitchFamily="18" charset="0"/>
              </a:rPr>
              <a:t>Nogle unge kan have lidt svært ved at bruge scoren på 1-10 i starten, så det er godt at sætte ord på, hvad det betyder.</a:t>
            </a:r>
          </a:p>
          <a:p>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9</a:t>
            </a:fld>
            <a:endParaRPr lang="da-DK" dirty="0"/>
          </a:p>
        </p:txBody>
      </p:sp>
    </p:spTree>
    <p:extLst>
      <p:ext uri="{BB962C8B-B14F-4D97-AF65-F5344CB8AC3E}">
        <p14:creationId xmlns:p14="http://schemas.microsoft.com/office/powerpoint/2010/main" val="3389306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84</a:t>
            </a:fld>
            <a:endParaRPr lang="da-DK" dirty="0"/>
          </a:p>
        </p:txBody>
      </p:sp>
    </p:spTree>
    <p:extLst>
      <p:ext uri="{BB962C8B-B14F-4D97-AF65-F5344CB8AC3E}">
        <p14:creationId xmlns:p14="http://schemas.microsoft.com/office/powerpoint/2010/main" val="439240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89</a:t>
            </a:fld>
            <a:endParaRPr lang="da-DK" dirty="0"/>
          </a:p>
        </p:txBody>
      </p:sp>
    </p:spTree>
    <p:extLst>
      <p:ext uri="{BB962C8B-B14F-4D97-AF65-F5344CB8AC3E}">
        <p14:creationId xmlns:p14="http://schemas.microsoft.com/office/powerpoint/2010/main" val="325928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93</a:t>
            </a:fld>
            <a:endParaRPr lang="da-DK" dirty="0"/>
          </a:p>
        </p:txBody>
      </p:sp>
    </p:spTree>
    <p:extLst>
      <p:ext uri="{BB962C8B-B14F-4D97-AF65-F5344CB8AC3E}">
        <p14:creationId xmlns:p14="http://schemas.microsoft.com/office/powerpoint/2010/main" val="42542544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97</a:t>
            </a:fld>
            <a:endParaRPr lang="da-DK" dirty="0"/>
          </a:p>
        </p:txBody>
      </p:sp>
    </p:spTree>
    <p:extLst>
      <p:ext uri="{BB962C8B-B14F-4D97-AF65-F5344CB8AC3E}">
        <p14:creationId xmlns:p14="http://schemas.microsoft.com/office/powerpoint/2010/main" val="2889325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108</a:t>
            </a:fld>
            <a:endParaRPr lang="da-DK" dirty="0"/>
          </a:p>
        </p:txBody>
      </p:sp>
    </p:spTree>
    <p:extLst>
      <p:ext uri="{BB962C8B-B14F-4D97-AF65-F5344CB8AC3E}">
        <p14:creationId xmlns:p14="http://schemas.microsoft.com/office/powerpoint/2010/main" val="2806724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FF0000"/>
                </a:solidFill>
                <a:highlight>
                  <a:srgbClr val="FFFF00"/>
                </a:highlight>
              </a:rPr>
              <a:t>Illustrer gerne følelserne med eget ansigt eller indsæt billeder, der illustrerer.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rgbClr val="FF0000"/>
                </a:solidFill>
                <a:highlight>
                  <a:srgbClr val="FFFF00"/>
                </a:highlight>
              </a:rPr>
              <a:t>Illustrer gerne forskellige måder at kommunikere med kroppen fx ved at gestikulere med armene. Eller indsæt evt. billeder/video i præsentationen, der illustrerer.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highlight>
                <a:srgbClr val="FFFF00"/>
              </a:highlight>
            </a:endParaRPr>
          </a:p>
          <a:p>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112</a:t>
            </a:fld>
            <a:endParaRPr lang="da-DK" dirty="0"/>
          </a:p>
        </p:txBody>
      </p:sp>
    </p:spTree>
    <p:extLst>
      <p:ext uri="{BB962C8B-B14F-4D97-AF65-F5344CB8AC3E}">
        <p14:creationId xmlns:p14="http://schemas.microsoft.com/office/powerpoint/2010/main" val="3301762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highlight>
                  <a:srgbClr val="FFFF00"/>
                </a:highlight>
              </a:rPr>
              <a:t>Slides bruges til at vise deltagerne forskellige situationer med samtale og kommunikation, som deltagerne kan analysere på.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highlight>
                  <a:srgbClr val="FFFF00"/>
                </a:highlight>
              </a:rPr>
              <a:t>Der kan vises videoklip, der illustrerer sammenhængen mellem ord, </a:t>
            </a:r>
            <a:r>
              <a:rPr lang="da-DK" dirty="0" err="1">
                <a:solidFill>
                  <a:schemeClr val="bg1"/>
                </a:solidFill>
                <a:highlight>
                  <a:srgbClr val="FFFF00"/>
                </a:highlight>
              </a:rPr>
              <a:t>tonation</a:t>
            </a:r>
            <a:r>
              <a:rPr lang="da-DK" dirty="0">
                <a:solidFill>
                  <a:schemeClr val="bg1"/>
                </a:solidFill>
                <a:highlight>
                  <a:srgbClr val="FFFF00"/>
                </a:highlight>
              </a:rPr>
              <a:t> og kropssprog. Der kan også vises video med diskrepans mellem ord, </a:t>
            </a:r>
            <a:r>
              <a:rPr lang="da-DK" dirty="0" err="1">
                <a:solidFill>
                  <a:schemeClr val="bg1"/>
                </a:solidFill>
                <a:highlight>
                  <a:srgbClr val="FFFF00"/>
                </a:highlight>
              </a:rPr>
              <a:t>tonation</a:t>
            </a:r>
            <a:r>
              <a:rPr lang="da-DK" dirty="0">
                <a:solidFill>
                  <a:schemeClr val="bg1"/>
                </a:solidFill>
                <a:highlight>
                  <a:srgbClr val="FFFF00"/>
                </a:highlight>
              </a:rPr>
              <a:t> og kropssprog. Gruppevejlederne kan også illustrere dette med rollespil.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highlight>
                  <a:srgbClr val="FFFF00"/>
                </a:highlight>
              </a:rPr>
              <a:t>Eksempel på </a:t>
            </a:r>
            <a:r>
              <a:rPr lang="da-DK" dirty="0" err="1">
                <a:solidFill>
                  <a:schemeClr val="bg1"/>
                </a:solidFill>
                <a:highlight>
                  <a:srgbClr val="FFFF00"/>
                </a:highlight>
              </a:rPr>
              <a:t>tonationens</a:t>
            </a:r>
            <a:r>
              <a:rPr lang="da-DK" dirty="0">
                <a:solidFill>
                  <a:schemeClr val="bg1"/>
                </a:solidFill>
                <a:highlight>
                  <a:srgbClr val="FFFF00"/>
                </a:highlight>
              </a:rPr>
              <a:t> betydning: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bg1"/>
                </a:solidFill>
                <a:highlight>
                  <a:srgbClr val="FFFF00"/>
                </a:highlight>
              </a:rPr>
              <a:t>1: ”Hvordan har du det?”</a:t>
            </a:r>
            <a:endParaRPr lang="da-DK" dirty="0">
              <a:solidFill>
                <a:schemeClr val="bg1"/>
              </a:solidFill>
            </a:endParaRPr>
          </a:p>
          <a:p>
            <a:r>
              <a:rPr lang="da-DK" dirty="0"/>
              <a:t>2: ”Fint” (kan siges både glad og trist/sur/ligeglad/afvisende og derfor betyde forskellige ting). </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113</a:t>
            </a:fld>
            <a:endParaRPr lang="da-DK" dirty="0"/>
          </a:p>
        </p:txBody>
      </p:sp>
    </p:spTree>
    <p:extLst>
      <p:ext uri="{BB962C8B-B14F-4D97-AF65-F5344CB8AC3E}">
        <p14:creationId xmlns:p14="http://schemas.microsoft.com/office/powerpoint/2010/main" val="3839461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115</a:t>
            </a:fld>
            <a:endParaRPr lang="da-DK" dirty="0"/>
          </a:p>
        </p:txBody>
      </p:sp>
    </p:spTree>
    <p:extLst>
      <p:ext uri="{BB962C8B-B14F-4D97-AF65-F5344CB8AC3E}">
        <p14:creationId xmlns:p14="http://schemas.microsoft.com/office/powerpoint/2010/main" val="4126879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122</a:t>
            </a:fld>
            <a:endParaRPr lang="da-DK" dirty="0"/>
          </a:p>
        </p:txBody>
      </p:sp>
    </p:spTree>
    <p:extLst>
      <p:ext uri="{BB962C8B-B14F-4D97-AF65-F5344CB8AC3E}">
        <p14:creationId xmlns:p14="http://schemas.microsoft.com/office/powerpoint/2010/main" val="1818099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129</a:t>
            </a:fld>
            <a:endParaRPr lang="da-DK" dirty="0"/>
          </a:p>
        </p:txBody>
      </p:sp>
    </p:spTree>
    <p:extLst>
      <p:ext uri="{BB962C8B-B14F-4D97-AF65-F5344CB8AC3E}">
        <p14:creationId xmlns:p14="http://schemas.microsoft.com/office/powerpoint/2010/main" val="2165471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12</a:t>
            </a:fld>
            <a:endParaRPr lang="da-DK" dirty="0"/>
          </a:p>
        </p:txBody>
      </p:sp>
    </p:spTree>
    <p:extLst>
      <p:ext uri="{BB962C8B-B14F-4D97-AF65-F5344CB8AC3E}">
        <p14:creationId xmlns:p14="http://schemas.microsoft.com/office/powerpoint/2010/main" val="266472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130</a:t>
            </a:fld>
            <a:endParaRPr lang="da-DK" dirty="0"/>
          </a:p>
        </p:txBody>
      </p:sp>
    </p:spTree>
    <p:extLst>
      <p:ext uri="{BB962C8B-B14F-4D97-AF65-F5344CB8AC3E}">
        <p14:creationId xmlns:p14="http://schemas.microsoft.com/office/powerpoint/2010/main" val="1249930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139</a:t>
            </a:fld>
            <a:endParaRPr lang="da-DK" dirty="0"/>
          </a:p>
        </p:txBody>
      </p:sp>
    </p:spTree>
    <p:extLst>
      <p:ext uri="{BB962C8B-B14F-4D97-AF65-F5344CB8AC3E}">
        <p14:creationId xmlns:p14="http://schemas.microsoft.com/office/powerpoint/2010/main" val="1455042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141</a:t>
            </a:fld>
            <a:endParaRPr lang="da-DK" dirty="0"/>
          </a:p>
        </p:txBody>
      </p:sp>
    </p:spTree>
    <p:extLst>
      <p:ext uri="{BB962C8B-B14F-4D97-AF65-F5344CB8AC3E}">
        <p14:creationId xmlns:p14="http://schemas.microsoft.com/office/powerpoint/2010/main" val="166916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143</a:t>
            </a:fld>
            <a:endParaRPr lang="da-DK" dirty="0"/>
          </a:p>
        </p:txBody>
      </p:sp>
    </p:spTree>
    <p:extLst>
      <p:ext uri="{BB962C8B-B14F-4D97-AF65-F5344CB8AC3E}">
        <p14:creationId xmlns:p14="http://schemas.microsoft.com/office/powerpoint/2010/main" val="5589924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147</a:t>
            </a:fld>
            <a:endParaRPr lang="da-DK" dirty="0"/>
          </a:p>
        </p:txBody>
      </p:sp>
    </p:spTree>
    <p:extLst>
      <p:ext uri="{BB962C8B-B14F-4D97-AF65-F5344CB8AC3E}">
        <p14:creationId xmlns:p14="http://schemas.microsoft.com/office/powerpoint/2010/main" val="24448650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150</a:t>
            </a:fld>
            <a:endParaRPr lang="da-DK" dirty="0"/>
          </a:p>
        </p:txBody>
      </p:sp>
    </p:spTree>
    <p:extLst>
      <p:ext uri="{BB962C8B-B14F-4D97-AF65-F5344CB8AC3E}">
        <p14:creationId xmlns:p14="http://schemas.microsoft.com/office/powerpoint/2010/main" val="2786110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151</a:t>
            </a:fld>
            <a:endParaRPr lang="da-DK" dirty="0"/>
          </a:p>
        </p:txBody>
      </p:sp>
    </p:spTree>
    <p:extLst>
      <p:ext uri="{BB962C8B-B14F-4D97-AF65-F5344CB8AC3E}">
        <p14:creationId xmlns:p14="http://schemas.microsoft.com/office/powerpoint/2010/main" val="3276958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153</a:t>
            </a:fld>
            <a:endParaRPr lang="da-DK" dirty="0"/>
          </a:p>
        </p:txBody>
      </p:sp>
    </p:spTree>
    <p:extLst>
      <p:ext uri="{BB962C8B-B14F-4D97-AF65-F5344CB8AC3E}">
        <p14:creationId xmlns:p14="http://schemas.microsoft.com/office/powerpoint/2010/main" val="6336164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161</a:t>
            </a:fld>
            <a:endParaRPr lang="da-DK" dirty="0"/>
          </a:p>
        </p:txBody>
      </p:sp>
    </p:spTree>
    <p:extLst>
      <p:ext uri="{BB962C8B-B14F-4D97-AF65-F5344CB8AC3E}">
        <p14:creationId xmlns:p14="http://schemas.microsoft.com/office/powerpoint/2010/main" val="2481826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171</a:t>
            </a:fld>
            <a:endParaRPr lang="da-DK" dirty="0"/>
          </a:p>
        </p:txBody>
      </p:sp>
    </p:spTree>
    <p:extLst>
      <p:ext uri="{BB962C8B-B14F-4D97-AF65-F5344CB8AC3E}">
        <p14:creationId xmlns:p14="http://schemas.microsoft.com/office/powerpoint/2010/main" val="1828253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Tilføj evt. andre regler til gruppen på forhånd, som du, som gruppevejleder, synes er vigtige at have med. </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15</a:t>
            </a:fld>
            <a:endParaRPr lang="da-DK" dirty="0"/>
          </a:p>
        </p:txBody>
      </p:sp>
    </p:spTree>
    <p:extLst>
      <p:ext uri="{BB962C8B-B14F-4D97-AF65-F5344CB8AC3E}">
        <p14:creationId xmlns:p14="http://schemas.microsoft.com/office/powerpoint/2010/main" val="19895800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178</a:t>
            </a:fld>
            <a:endParaRPr lang="da-DK" dirty="0"/>
          </a:p>
        </p:txBody>
      </p:sp>
    </p:spTree>
    <p:extLst>
      <p:ext uri="{BB962C8B-B14F-4D97-AF65-F5344CB8AC3E}">
        <p14:creationId xmlns:p14="http://schemas.microsoft.com/office/powerpoint/2010/main" val="6368041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187</a:t>
            </a:fld>
            <a:endParaRPr lang="da-DK" dirty="0"/>
          </a:p>
        </p:txBody>
      </p:sp>
    </p:spTree>
    <p:extLst>
      <p:ext uri="{BB962C8B-B14F-4D97-AF65-F5344CB8AC3E}">
        <p14:creationId xmlns:p14="http://schemas.microsoft.com/office/powerpoint/2010/main" val="32543997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192</a:t>
            </a:fld>
            <a:endParaRPr lang="da-DK" dirty="0"/>
          </a:p>
        </p:txBody>
      </p:sp>
    </p:spTree>
    <p:extLst>
      <p:ext uri="{BB962C8B-B14F-4D97-AF65-F5344CB8AC3E}">
        <p14:creationId xmlns:p14="http://schemas.microsoft.com/office/powerpoint/2010/main" val="40640679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195</a:t>
            </a:fld>
            <a:endParaRPr lang="da-DK" dirty="0"/>
          </a:p>
        </p:txBody>
      </p:sp>
    </p:spTree>
    <p:extLst>
      <p:ext uri="{BB962C8B-B14F-4D97-AF65-F5344CB8AC3E}">
        <p14:creationId xmlns:p14="http://schemas.microsoft.com/office/powerpoint/2010/main" val="996252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197</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697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207</a:t>
            </a:fld>
            <a:endParaRPr lang="da-DK" dirty="0"/>
          </a:p>
        </p:txBody>
      </p:sp>
    </p:spTree>
    <p:extLst>
      <p:ext uri="{BB962C8B-B14F-4D97-AF65-F5344CB8AC3E}">
        <p14:creationId xmlns:p14="http://schemas.microsoft.com/office/powerpoint/2010/main" val="20113892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219</a:t>
            </a:fld>
            <a:endParaRPr lang="da-DK" dirty="0"/>
          </a:p>
        </p:txBody>
      </p:sp>
    </p:spTree>
    <p:extLst>
      <p:ext uri="{BB962C8B-B14F-4D97-AF65-F5344CB8AC3E}">
        <p14:creationId xmlns:p14="http://schemas.microsoft.com/office/powerpoint/2010/main" val="4250662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230</a:t>
            </a:fld>
            <a:endParaRPr lang="da-DK" dirty="0"/>
          </a:p>
        </p:txBody>
      </p:sp>
    </p:spTree>
    <p:extLst>
      <p:ext uri="{BB962C8B-B14F-4D97-AF65-F5344CB8AC3E}">
        <p14:creationId xmlns:p14="http://schemas.microsoft.com/office/powerpoint/2010/main" val="13949895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highlight>
                  <a:srgbClr val="FFFF00"/>
                </a:highlight>
              </a:rPr>
              <a:t>Dette oplæg kan med fordel suppleres af oplæg fra lokale aktører, der er relevante ift. Fritidsaktiviteter, som de unge er interesserede. </a:t>
            </a:r>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234</a:t>
            </a:fld>
            <a:endParaRPr lang="da-DK" dirty="0"/>
          </a:p>
        </p:txBody>
      </p:sp>
    </p:spTree>
    <p:extLst>
      <p:ext uri="{BB962C8B-B14F-4D97-AF65-F5344CB8AC3E}">
        <p14:creationId xmlns:p14="http://schemas.microsoft.com/office/powerpoint/2010/main" val="41307997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Bemærk, at ensomhed kan være et svært emne for nogle unge – der skal tages højde for dette i tilrettelæggelsen, herunder hvilke spørgsmål der stilles.</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237</a:t>
            </a:fld>
            <a:endParaRPr lang="da-DK" dirty="0"/>
          </a:p>
        </p:txBody>
      </p:sp>
    </p:spTree>
    <p:extLst>
      <p:ext uri="{BB962C8B-B14F-4D97-AF65-F5344CB8AC3E}">
        <p14:creationId xmlns:p14="http://schemas.microsoft.com/office/powerpoint/2010/main" val="3080561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Hvordan:</a:t>
            </a:r>
            <a:r>
              <a:rPr lang="da-DK" sz="1200" kern="1200" dirty="0">
                <a:solidFill>
                  <a:schemeClr val="tx1"/>
                </a:solidFill>
                <a:effectLst/>
                <a:latin typeface="+mn-lt"/>
                <a:ea typeface="+mn-ea"/>
                <a:cs typeface="+mn-cs"/>
              </a:rPr>
              <a:t> Deltagerne har kortet til hver gruppesession. Deltagerne kan lægge kortet foran sig og på den måde signalere, om de gerne vil være med i drøftelsen, eller om emnet kommer for tæt på/de ikke er trygge ved at tale om det, og bare er med på en lytter. Kortet bruges til at give deltagerne en tryghed, i at de ikke bliver presset til at deltage, i noget de ikke vil til gruppesessionen.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Hvornår</a:t>
            </a:r>
            <a:r>
              <a:rPr lang="da-DK" sz="1200" kern="1200" dirty="0">
                <a:solidFill>
                  <a:schemeClr val="tx1"/>
                </a:solidFill>
                <a:effectLst/>
                <a:latin typeface="+mn-lt"/>
                <a:ea typeface="+mn-ea"/>
                <a:cs typeface="+mn-cs"/>
              </a:rPr>
              <a:t>: Kortet præsenteres ved den indledende samtale med gruppevejlederen og bruges i alle moduler og alle gruppesessioner. Gruppevejlederen kan med fordel minde deltagerne om muligheden for at bruge kortet ved starten af hver gruppesession, indtil deltagerne er vant til det. </a:t>
            </a:r>
          </a:p>
          <a:p>
            <a:endParaRPr lang="da-DK" dirty="0"/>
          </a:p>
        </p:txBody>
      </p:sp>
      <p:sp>
        <p:nvSpPr>
          <p:cNvPr id="4" name="Pladsholder til dato 3"/>
          <p:cNvSpPr>
            <a:spLocks noGrp="1"/>
          </p:cNvSpPr>
          <p:nvPr>
            <p:ph type="dt" idx="10"/>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16</a:t>
            </a:fld>
            <a:endParaRPr lang="da-DK" dirty="0"/>
          </a:p>
        </p:txBody>
      </p:sp>
    </p:spTree>
    <p:extLst>
      <p:ext uri="{BB962C8B-B14F-4D97-AF65-F5344CB8AC3E}">
        <p14:creationId xmlns:p14="http://schemas.microsoft.com/office/powerpoint/2010/main" val="40560197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238</a:t>
            </a:fld>
            <a:endParaRPr lang="da-DK" dirty="0"/>
          </a:p>
        </p:txBody>
      </p:sp>
    </p:spTree>
    <p:extLst>
      <p:ext uri="{BB962C8B-B14F-4D97-AF65-F5344CB8AC3E}">
        <p14:creationId xmlns:p14="http://schemas.microsoft.com/office/powerpoint/2010/main" val="15389405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239</a:t>
            </a:fld>
            <a:endParaRPr lang="da-DK" dirty="0"/>
          </a:p>
        </p:txBody>
      </p:sp>
    </p:spTree>
    <p:extLst>
      <p:ext uri="{BB962C8B-B14F-4D97-AF65-F5344CB8AC3E}">
        <p14:creationId xmlns:p14="http://schemas.microsoft.com/office/powerpoint/2010/main" val="13587750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243</a:t>
            </a:fld>
            <a:endParaRPr lang="da-DK" dirty="0"/>
          </a:p>
        </p:txBody>
      </p:sp>
    </p:spTree>
    <p:extLst>
      <p:ext uri="{BB962C8B-B14F-4D97-AF65-F5344CB8AC3E}">
        <p14:creationId xmlns:p14="http://schemas.microsoft.com/office/powerpoint/2010/main" val="31561472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251</a:t>
            </a:fld>
            <a:endParaRPr lang="da-DK" dirty="0"/>
          </a:p>
        </p:txBody>
      </p:sp>
    </p:spTree>
    <p:extLst>
      <p:ext uri="{BB962C8B-B14F-4D97-AF65-F5344CB8AC3E}">
        <p14:creationId xmlns:p14="http://schemas.microsoft.com/office/powerpoint/2010/main" val="36214909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258</a:t>
            </a:fld>
            <a:endParaRPr lang="da-DK" dirty="0"/>
          </a:p>
        </p:txBody>
      </p:sp>
    </p:spTree>
    <p:extLst>
      <p:ext uri="{BB962C8B-B14F-4D97-AF65-F5344CB8AC3E}">
        <p14:creationId xmlns:p14="http://schemas.microsoft.com/office/powerpoint/2010/main" val="29338853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262</a:t>
            </a:fld>
            <a:endParaRPr lang="da-DK" dirty="0"/>
          </a:p>
        </p:txBody>
      </p:sp>
    </p:spTree>
    <p:extLst>
      <p:ext uri="{BB962C8B-B14F-4D97-AF65-F5344CB8AC3E}">
        <p14:creationId xmlns:p14="http://schemas.microsoft.com/office/powerpoint/2010/main" val="831633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661938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842183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605344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8240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Tilføj evt. andre regler til gruppen på forhånd, som du, som gruppevejleder, synes er vigtige at have med. </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17</a:t>
            </a:fld>
            <a:endParaRPr lang="da-DK" dirty="0"/>
          </a:p>
        </p:txBody>
      </p:sp>
    </p:spTree>
    <p:extLst>
      <p:ext uri="{BB962C8B-B14F-4D97-AF65-F5344CB8AC3E}">
        <p14:creationId xmlns:p14="http://schemas.microsoft.com/office/powerpoint/2010/main" val="11273979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104999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9682238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810328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272</a:t>
            </a:fld>
            <a:endParaRPr lang="da-DK" dirty="0"/>
          </a:p>
        </p:txBody>
      </p:sp>
    </p:spTree>
    <p:extLst>
      <p:ext uri="{BB962C8B-B14F-4D97-AF65-F5344CB8AC3E}">
        <p14:creationId xmlns:p14="http://schemas.microsoft.com/office/powerpoint/2010/main" val="16969066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275</a:t>
            </a:fld>
            <a:endParaRPr lang="da-DK" dirty="0"/>
          </a:p>
        </p:txBody>
      </p:sp>
    </p:spTree>
    <p:extLst>
      <p:ext uri="{BB962C8B-B14F-4D97-AF65-F5344CB8AC3E}">
        <p14:creationId xmlns:p14="http://schemas.microsoft.com/office/powerpoint/2010/main" val="14789109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283</a:t>
            </a:fld>
            <a:endParaRPr lang="da-DK" dirty="0"/>
          </a:p>
        </p:txBody>
      </p:sp>
    </p:spTree>
    <p:extLst>
      <p:ext uri="{BB962C8B-B14F-4D97-AF65-F5344CB8AC3E}">
        <p14:creationId xmlns:p14="http://schemas.microsoft.com/office/powerpoint/2010/main" val="7222338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Indsæt eksempler på lokale uddannelsesmuligheder, der svarer til gruppens alder, interesser og funktionsniveau. Viden om SPS er bl.a. relevant her.</a:t>
            </a:r>
          </a:p>
          <a:p>
            <a:endParaRPr lang="da-DK" dirty="0"/>
          </a:p>
          <a:p>
            <a:r>
              <a:rPr lang="da-DK" dirty="0">
                <a:highlight>
                  <a:srgbClr val="FFFF00"/>
                </a:highlight>
              </a:rPr>
              <a:t>Indsæt også gerne lokale støtte- og hjælpemuligheder i forhold til at fastholde og gennemføre uddannelsen. </a:t>
            </a:r>
            <a:endParaRPr lang="da-DK" dirty="0"/>
          </a:p>
          <a:p>
            <a:pPr marL="0" indent="0">
              <a:buNone/>
            </a:pPr>
            <a:endParaRPr lang="da-DK" dirty="0">
              <a:highlight>
                <a:srgbClr val="FFFF00"/>
              </a:highlight>
            </a:endParaRPr>
          </a:p>
          <a:p>
            <a:pPr marL="0" indent="0">
              <a:buNone/>
            </a:pPr>
            <a:r>
              <a:rPr lang="da-DK" dirty="0">
                <a:highlight>
                  <a:srgbClr val="FFFF00"/>
                </a:highlight>
              </a:rPr>
              <a:t>Oplægget her kan med fordel suppleres af oplæg fra fx Ungdommens Uddannelsesvejledning. </a:t>
            </a:r>
          </a:p>
          <a:p>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288</a:t>
            </a:fld>
            <a:endParaRPr lang="da-DK" dirty="0"/>
          </a:p>
        </p:txBody>
      </p:sp>
    </p:spTree>
    <p:extLst>
      <p:ext uri="{BB962C8B-B14F-4D97-AF65-F5344CB8AC3E}">
        <p14:creationId xmlns:p14="http://schemas.microsoft.com/office/powerpoint/2010/main" val="35518226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Indsæt eksempler på lokale uddannelsesmuligheder, der svarer til gruppens alder, interesser og funktionsniveau. </a:t>
            </a:r>
          </a:p>
          <a:p>
            <a:endParaRPr lang="da-DK" dirty="0"/>
          </a:p>
          <a:p>
            <a:r>
              <a:rPr lang="da-DK" dirty="0">
                <a:highlight>
                  <a:srgbClr val="FFFF00"/>
                </a:highlight>
              </a:rPr>
              <a:t>Indsæt også gerne lokale støtte- og hjælpemuligheder i forhold til at fastholde og gennemføre uddannelsen. </a:t>
            </a:r>
            <a:endParaRPr lang="da-DK" dirty="0"/>
          </a:p>
          <a:p>
            <a:pPr marL="0" indent="0">
              <a:buNone/>
            </a:pPr>
            <a:endParaRPr lang="da-DK" dirty="0">
              <a:highlight>
                <a:srgbClr val="FFFF00"/>
              </a:highlight>
            </a:endParaRPr>
          </a:p>
          <a:p>
            <a:pPr marL="0" indent="0">
              <a:buNone/>
            </a:pPr>
            <a:r>
              <a:rPr lang="da-DK" dirty="0">
                <a:highlight>
                  <a:srgbClr val="FFFF00"/>
                </a:highlight>
              </a:rPr>
              <a:t>Oplægget her kan med fordel suppleres af oplæg fra fx Ungdommens Uddannelsesvejledning. </a:t>
            </a:r>
          </a:p>
          <a:p>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289</a:t>
            </a:fld>
            <a:endParaRPr lang="da-DK" dirty="0"/>
          </a:p>
        </p:txBody>
      </p:sp>
    </p:spTree>
    <p:extLst>
      <p:ext uri="{BB962C8B-B14F-4D97-AF65-F5344CB8AC3E}">
        <p14:creationId xmlns:p14="http://schemas.microsoft.com/office/powerpoint/2010/main" val="14281227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6151F7-CCB2-4C81-8A4F-534EB4FCD3A6}" type="datetime2">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 februar 2023</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13D85-34BC-4FA7-A491-B95498CAAD60}"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2275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295</a:t>
            </a:fld>
            <a:endParaRPr lang="da-DK" dirty="0"/>
          </a:p>
        </p:txBody>
      </p:sp>
    </p:spTree>
    <p:extLst>
      <p:ext uri="{BB962C8B-B14F-4D97-AF65-F5344CB8AC3E}">
        <p14:creationId xmlns:p14="http://schemas.microsoft.com/office/powerpoint/2010/main" val="3070319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25</a:t>
            </a:fld>
            <a:endParaRPr lang="da-DK" dirty="0"/>
          </a:p>
        </p:txBody>
      </p:sp>
    </p:spTree>
    <p:extLst>
      <p:ext uri="{BB962C8B-B14F-4D97-AF65-F5344CB8AC3E}">
        <p14:creationId xmlns:p14="http://schemas.microsoft.com/office/powerpoint/2010/main" val="9955631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Kan indsættes ifm. øvelse 1 på slide 296 og øvelse 2 på slide 312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267113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299</a:t>
            </a:fld>
            <a:endParaRPr lang="da-DK" dirty="0"/>
          </a:p>
        </p:txBody>
      </p:sp>
    </p:spTree>
    <p:extLst>
      <p:ext uri="{BB962C8B-B14F-4D97-AF65-F5344CB8AC3E}">
        <p14:creationId xmlns:p14="http://schemas.microsoft.com/office/powerpoint/2010/main" val="17547442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307</a:t>
            </a:fld>
            <a:endParaRPr lang="da-DK" dirty="0"/>
          </a:p>
        </p:txBody>
      </p:sp>
    </p:spTree>
    <p:extLst>
      <p:ext uri="{BB962C8B-B14F-4D97-AF65-F5344CB8AC3E}">
        <p14:creationId xmlns:p14="http://schemas.microsoft.com/office/powerpoint/2010/main" val="24787963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highlight>
                  <a:srgbClr val="FFFF00"/>
                </a:highlight>
              </a:rPr>
              <a:t>Indsæt gerne eksempler på relevante arbejdspladser i lokalområdet.</a:t>
            </a:r>
          </a:p>
          <a:p>
            <a:endParaRPr lang="da-DK" dirty="0"/>
          </a:p>
          <a:p>
            <a:r>
              <a:rPr lang="da-DK" dirty="0">
                <a:highlight>
                  <a:srgbClr val="FFFF00"/>
                </a:highlight>
              </a:rPr>
              <a:t>Indsæt gerne eksempler på lokale hjælpe- og støttemuligheder i forhold til at finde et arbejde, praktikplads eller fritidsjob. </a:t>
            </a: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highlight>
                  <a:srgbClr val="FFFF00"/>
                </a:highlight>
              </a:rPr>
              <a:t>Dette oplæg kan med fordel suppleres af oplæg fra fx jobcentret eller andre lokale aktører, der er relevante ift. arbejde og fritidsjob. </a:t>
            </a:r>
          </a:p>
          <a:p>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312</a:t>
            </a:fld>
            <a:endParaRPr lang="da-DK" dirty="0"/>
          </a:p>
        </p:txBody>
      </p:sp>
    </p:spTree>
    <p:extLst>
      <p:ext uri="{BB962C8B-B14F-4D97-AF65-F5344CB8AC3E}">
        <p14:creationId xmlns:p14="http://schemas.microsoft.com/office/powerpoint/2010/main" val="8298042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Brug gerne eksempler fra lokale arbejdspladser</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313</a:t>
            </a:fld>
            <a:endParaRPr lang="da-DK" dirty="0"/>
          </a:p>
        </p:txBody>
      </p:sp>
    </p:spTree>
    <p:extLst>
      <p:ext uri="{BB962C8B-B14F-4D97-AF65-F5344CB8AC3E}">
        <p14:creationId xmlns:p14="http://schemas.microsoft.com/office/powerpoint/2010/main" val="16590419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2645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7741035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318</a:t>
            </a:fld>
            <a:endParaRPr lang="da-DK" dirty="0"/>
          </a:p>
        </p:txBody>
      </p:sp>
    </p:spTree>
    <p:extLst>
      <p:ext uri="{BB962C8B-B14F-4D97-AF65-F5344CB8AC3E}">
        <p14:creationId xmlns:p14="http://schemas.microsoft.com/office/powerpoint/2010/main" val="6884180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Brug de redskaber I allerede har fået: BUSS og tegneseriesamtalen.</a:t>
            </a:r>
          </a:p>
          <a:p>
            <a:endParaRPr lang="da-DK" dirty="0"/>
          </a:p>
        </p:txBody>
      </p:sp>
      <p:sp>
        <p:nvSpPr>
          <p:cNvPr id="4" name="Pladsholder til dato 3"/>
          <p:cNvSpPr>
            <a:spLocks noGrp="1"/>
          </p:cNvSpPr>
          <p:nvPr>
            <p:ph type="dt" idx="10"/>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319</a:t>
            </a:fld>
            <a:endParaRPr lang="da-DK" dirty="0"/>
          </a:p>
        </p:txBody>
      </p:sp>
    </p:spTree>
    <p:extLst>
      <p:ext uri="{BB962C8B-B14F-4D97-AF65-F5344CB8AC3E}">
        <p14:creationId xmlns:p14="http://schemas.microsoft.com/office/powerpoint/2010/main" val="35889003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Brug evt. energibatteriet, ugeskema, balancemodellen og stress/sårbarhedsmodellen.</a:t>
            </a:r>
          </a:p>
        </p:txBody>
      </p:sp>
      <p:sp>
        <p:nvSpPr>
          <p:cNvPr id="4" name="Pladsholder til dato 3"/>
          <p:cNvSpPr>
            <a:spLocks noGrp="1"/>
          </p:cNvSpPr>
          <p:nvPr>
            <p:ph type="dt" idx="10"/>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11"/>
          </p:nvPr>
        </p:nvSpPr>
        <p:spPr/>
        <p:txBody>
          <a:bodyPr/>
          <a:lstStyle/>
          <a:p>
            <a:fld id="{80913D85-34BC-4FA7-A491-B95498CAAD60}" type="slidenum">
              <a:rPr lang="da-DK" smtClean="0"/>
              <a:t>320</a:t>
            </a:fld>
            <a:endParaRPr lang="da-DK" dirty="0"/>
          </a:p>
        </p:txBody>
      </p:sp>
    </p:spTree>
    <p:extLst>
      <p:ext uri="{BB962C8B-B14F-4D97-AF65-F5344CB8AC3E}">
        <p14:creationId xmlns:p14="http://schemas.microsoft.com/office/powerpoint/2010/main" val="2176290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i="0" dirty="0">
                <a:solidFill>
                  <a:srgbClr val="222222"/>
                </a:solidFill>
                <a:effectLst/>
                <a:latin typeface="Arial" panose="020B0604020202020204" pitchFamily="34" charset="0"/>
              </a:rPr>
              <a:t>Det</a:t>
            </a:r>
            <a:r>
              <a:rPr lang="da-DK" b="1" i="0" dirty="0">
                <a:solidFill>
                  <a:srgbClr val="222222"/>
                </a:solidFill>
                <a:effectLst/>
                <a:latin typeface="Arial" panose="020B0604020202020204" pitchFamily="34" charset="0"/>
              </a:rPr>
              <a:t>(Der)</a:t>
            </a:r>
            <a:r>
              <a:rPr lang="da-DK" b="0" i="0" dirty="0">
                <a:solidFill>
                  <a:srgbClr val="222222"/>
                </a:solidFill>
                <a:effectLst/>
                <a:latin typeface="Arial" panose="020B0604020202020204" pitchFamily="34" charset="0"/>
              </a:rPr>
              <a:t> er en grov sondring mellem den </a:t>
            </a:r>
            <a:r>
              <a:rPr lang="da-DK" b="0" i="0" dirty="0" err="1">
                <a:solidFill>
                  <a:srgbClr val="222222"/>
                </a:solidFill>
                <a:effectLst/>
                <a:latin typeface="Arial" panose="020B0604020202020204" pitchFamily="34" charset="0"/>
              </a:rPr>
              <a:t>neurotypiske</a:t>
            </a:r>
            <a:r>
              <a:rPr lang="da-DK" b="0" i="0" dirty="0">
                <a:solidFill>
                  <a:srgbClr val="222222"/>
                </a:solidFill>
                <a:effectLst/>
                <a:latin typeface="Arial" panose="020B0604020202020204" pitchFamily="34" charset="0"/>
              </a:rPr>
              <a:t> hjerne og ASF-hjernen – </a:t>
            </a:r>
            <a:r>
              <a:rPr lang="da-DK" b="1" i="0" dirty="0">
                <a:solidFill>
                  <a:srgbClr val="222222"/>
                </a:solidFill>
                <a:effectLst/>
                <a:latin typeface="Arial" panose="020B0604020202020204" pitchFamily="34" charset="0"/>
              </a:rPr>
              <a:t>(herunder</a:t>
            </a:r>
            <a:r>
              <a:rPr lang="da-DK" b="1" i="0" baseline="0" dirty="0">
                <a:solidFill>
                  <a:srgbClr val="222222"/>
                </a:solidFill>
                <a:effectLst/>
                <a:latin typeface="Arial" panose="020B0604020202020204" pitchFamily="34" charset="0"/>
              </a:rPr>
              <a:t> beskrives) </a:t>
            </a:r>
            <a:r>
              <a:rPr lang="da-DK" b="0" i="0" dirty="0">
                <a:solidFill>
                  <a:srgbClr val="222222"/>
                </a:solidFill>
                <a:effectLst/>
                <a:latin typeface="Arial" panose="020B0604020202020204" pitchFamily="34" charset="0"/>
              </a:rPr>
              <a:t>og beskriver forskellen mellem hvorledes vi omgås hinanden. Her</a:t>
            </a:r>
            <a:r>
              <a:rPr lang="da-DK" b="1" i="0" baseline="0" dirty="0">
                <a:solidFill>
                  <a:srgbClr val="222222"/>
                </a:solidFill>
                <a:effectLst/>
                <a:latin typeface="Arial" panose="020B0604020202020204" pitchFamily="34" charset="0"/>
              </a:rPr>
              <a:t> </a:t>
            </a:r>
            <a:r>
              <a:rPr lang="da-DK" b="0" i="0" dirty="0">
                <a:solidFill>
                  <a:srgbClr val="222222"/>
                </a:solidFill>
                <a:effectLst/>
                <a:latin typeface="Arial" panose="020B0604020202020204" pitchFamily="34" charset="0"/>
              </a:rPr>
              <a:t>hentes inspiration fra psykolog Christian Stewart-</a:t>
            </a:r>
            <a:r>
              <a:rPr lang="da-DK" b="0" i="0" dirty="0" err="1">
                <a:solidFill>
                  <a:srgbClr val="222222"/>
                </a:solidFill>
                <a:effectLst/>
                <a:latin typeface="Arial" panose="020B0604020202020204" pitchFamily="34" charset="0"/>
              </a:rPr>
              <a:t>Ferrer</a:t>
            </a:r>
            <a:r>
              <a:rPr lang="da-DK" b="0" i="0" dirty="0">
                <a:solidFill>
                  <a:srgbClr val="222222"/>
                </a:solidFill>
                <a:effectLst/>
                <a:latin typeface="Arial" panose="020B0604020202020204" pitchFamily="34" charset="0"/>
              </a:rPr>
              <a:t>.</a:t>
            </a:r>
          </a:p>
          <a:p>
            <a:pPr algn="l"/>
            <a:endParaRPr lang="da-DK" b="0" i="0" dirty="0">
              <a:solidFill>
                <a:srgbClr val="222222"/>
              </a:solidFill>
              <a:effectLst/>
              <a:latin typeface="Arial" panose="020B0604020202020204" pitchFamily="34" charset="0"/>
            </a:endParaRPr>
          </a:p>
          <a:p>
            <a:pPr algn="l"/>
            <a:r>
              <a:rPr lang="da-DK" b="1" i="0" dirty="0">
                <a:solidFill>
                  <a:srgbClr val="222222"/>
                </a:solidFill>
                <a:effectLst/>
                <a:latin typeface="Arial" panose="020B0604020202020204" pitchFamily="34" charset="0"/>
              </a:rPr>
              <a:t>NT-hjerne</a:t>
            </a:r>
            <a:r>
              <a:rPr lang="da-DK" b="0" i="0" dirty="0">
                <a:solidFill>
                  <a:srgbClr val="222222"/>
                </a:solidFill>
                <a:effectLst/>
                <a:latin typeface="Arial" panose="020B0604020202020204" pitchFamily="34" charset="0"/>
              </a:rPr>
              <a:t> bearbejder sanseindtryk på den ”traditionelle” måde.</a:t>
            </a:r>
          </a:p>
          <a:p>
            <a:pPr algn="l"/>
            <a:r>
              <a:rPr lang="da-DK" b="0" i="0" dirty="0">
                <a:solidFill>
                  <a:srgbClr val="222222"/>
                </a:solidFill>
                <a:effectLst/>
                <a:latin typeface="Arial" panose="020B0604020202020204" pitchFamily="34" charset="0"/>
              </a:rPr>
              <a:t>Således registreres sanseindtryk først i lillehjernen (1) (fx omgang med andre mennesker), hvorefter de ryger op i ”pattedyrshjernen” (2) hvor ”pelsplejen” foregår pr. intuition (kropssprog, smalltalk mm. – ”at være sammen for at sammen”) for slutteligt at blive efterbearbejdet bearbejdet i den ”moderne hjerne” (3) (regnemaskinen - som er særlig for os mennesker og som er grundlaget til at har udviklet os mere end andre arter) hvis det er nødvendigt.</a:t>
            </a:r>
          </a:p>
        </p:txBody>
      </p:sp>
      <p:sp>
        <p:nvSpPr>
          <p:cNvPr id="4" name="Pladsholder til diasnummer 3"/>
          <p:cNvSpPr>
            <a:spLocks noGrp="1"/>
          </p:cNvSpPr>
          <p:nvPr>
            <p:ph type="sldNum" sz="quarter" idx="10"/>
          </p:nvPr>
        </p:nvSpPr>
        <p:spPr/>
        <p:txBody>
          <a:bodyPr/>
          <a:lstStyle/>
          <a:p>
            <a:fld id="{B4020EF9-4917-4C09-9555-DB013C09E133}" type="slidenum">
              <a:rPr lang="da-DK" smtClean="0"/>
              <a:pPr/>
              <a:t>30</a:t>
            </a:fld>
            <a:endParaRPr lang="da-DK"/>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Kan indsættes ifm. øvelse 1 på slide 296 og øvelse 2 på slide 312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CA530D-631F-4981-98F0-E6C07C67E1A3}" type="slidenum">
              <a:rPr kumimoji="0" lang="en-US" sz="12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267113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322</a:t>
            </a:fld>
            <a:endParaRPr lang="da-DK" dirty="0"/>
          </a:p>
        </p:txBody>
      </p:sp>
    </p:spTree>
    <p:extLst>
      <p:ext uri="{BB962C8B-B14F-4D97-AF65-F5344CB8AC3E}">
        <p14:creationId xmlns:p14="http://schemas.microsoft.com/office/powerpoint/2010/main" val="25836756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330</a:t>
            </a:fld>
            <a:endParaRPr lang="da-DK" dirty="0"/>
          </a:p>
        </p:txBody>
      </p:sp>
    </p:spTree>
    <p:extLst>
      <p:ext uri="{BB962C8B-B14F-4D97-AF65-F5344CB8AC3E}">
        <p14:creationId xmlns:p14="http://schemas.microsoft.com/office/powerpoint/2010/main" val="25846046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335</a:t>
            </a:fld>
            <a:endParaRPr lang="da-DK" dirty="0"/>
          </a:p>
        </p:txBody>
      </p:sp>
    </p:spTree>
    <p:extLst>
      <p:ext uri="{BB962C8B-B14F-4D97-AF65-F5344CB8AC3E}">
        <p14:creationId xmlns:p14="http://schemas.microsoft.com/office/powerpoint/2010/main" val="160979734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340</a:t>
            </a:fld>
            <a:endParaRPr lang="da-DK" dirty="0"/>
          </a:p>
        </p:txBody>
      </p:sp>
    </p:spTree>
    <p:extLst>
      <p:ext uri="{BB962C8B-B14F-4D97-AF65-F5344CB8AC3E}">
        <p14:creationId xmlns:p14="http://schemas.microsoft.com/office/powerpoint/2010/main" val="22183713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Tryk ENTER for at begynde tidstælling på 10 min.</a:t>
            </a:r>
          </a:p>
        </p:txBody>
      </p:sp>
      <p:sp>
        <p:nvSpPr>
          <p:cNvPr id="4" name="Pladsholder til dato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Pladsholder til slidenummer 4"/>
          <p:cNvSpPr>
            <a:spLocks noGrp="1"/>
          </p:cNvSpPr>
          <p:nvPr>
            <p:ph type="sldNum" sz="quarter" idx="5"/>
          </p:nvPr>
        </p:nvSpPr>
        <p:spPr/>
        <p:txBody>
          <a:bodyPr/>
          <a:lstStyle/>
          <a:p>
            <a:fld id="{80913D85-34BC-4FA7-A491-B95498CAAD60}" type="slidenum">
              <a:rPr lang="da-DK" smtClean="0"/>
              <a:t>342</a:t>
            </a:fld>
            <a:endParaRPr lang="da-DK" dirty="0"/>
          </a:p>
        </p:txBody>
      </p:sp>
    </p:spTree>
    <p:extLst>
      <p:ext uri="{BB962C8B-B14F-4D97-AF65-F5344CB8AC3E}">
        <p14:creationId xmlns:p14="http://schemas.microsoft.com/office/powerpoint/2010/main" val="288544258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Udfyld selv tidspunkter, der passer for jeres gruppesession og indsæt pauser i programmet.</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350</a:t>
            </a:fld>
            <a:endParaRPr lang="da-DK" dirty="0"/>
          </a:p>
        </p:txBody>
      </p:sp>
    </p:spTree>
    <p:extLst>
      <p:ext uri="{BB962C8B-B14F-4D97-AF65-F5344CB8AC3E}">
        <p14:creationId xmlns:p14="http://schemas.microsoft.com/office/powerpoint/2010/main" val="12027523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Indsæt konkrete støttemuligheder i lokalområdet/kommunen. </a:t>
            </a:r>
          </a:p>
          <a:p>
            <a:endParaRPr lang="da-DK" dirty="0"/>
          </a:p>
          <a:p>
            <a:r>
              <a:rPr lang="da-DK" dirty="0"/>
              <a:t>Præsenter/repeter mulighederne (nogle af dem er muligvis præsenteret </a:t>
            </a:r>
            <a:r>
              <a:rPr lang="da-DK" dirty="0" err="1"/>
              <a:t>ifm</a:t>
            </a:r>
            <a:r>
              <a:rPr lang="da-DK" dirty="0"/>
              <a:t>. Modul 5 Job og uddannelse, Modul 6 Fritid og Modul 8 At bo selv. </a:t>
            </a:r>
          </a:p>
          <a:p>
            <a:endParaRPr lang="da-DK" dirty="0"/>
          </a:p>
          <a:p>
            <a:r>
              <a:rPr lang="da-DK" dirty="0"/>
              <a:t>Der kan inviteres eksterne til denne del af oplægget, som kan fortælle om de tilbud, der er relevante for deltagerne i gruppen. </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354</a:t>
            </a:fld>
            <a:endParaRPr lang="da-DK" dirty="0"/>
          </a:p>
        </p:txBody>
      </p:sp>
    </p:spTree>
    <p:extLst>
      <p:ext uri="{BB962C8B-B14F-4D97-AF65-F5344CB8AC3E}">
        <p14:creationId xmlns:p14="http://schemas.microsoft.com/office/powerpoint/2010/main" val="35791901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Indsæt konkrete støttemuligheder i lokalområdet/kommunen. </a:t>
            </a:r>
          </a:p>
          <a:p>
            <a:endParaRPr lang="da-DK" dirty="0"/>
          </a:p>
          <a:p>
            <a:r>
              <a:rPr lang="da-DK" dirty="0"/>
              <a:t>Præsenter/repeter mulighederne (nogle af dem er muligvis præsenteret </a:t>
            </a:r>
            <a:r>
              <a:rPr lang="da-DK" dirty="0" err="1"/>
              <a:t>ifm</a:t>
            </a:r>
            <a:r>
              <a:rPr lang="da-DK" dirty="0"/>
              <a:t>. Modul 5 Job og uddannelse, Modul 6 Fritid og Modul 8 At bo selv. </a:t>
            </a:r>
          </a:p>
          <a:p>
            <a:endParaRPr lang="da-DK" dirty="0"/>
          </a:p>
          <a:p>
            <a:r>
              <a:rPr lang="da-DK" dirty="0"/>
              <a:t>Der kan inviteres eksterne til denne del af oplægget, som kan fortælle om de tilbud, der er relevante for deltagerne i gruppen. </a:t>
            </a:r>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355</a:t>
            </a:fld>
            <a:endParaRPr lang="da-DK" dirty="0"/>
          </a:p>
        </p:txBody>
      </p:sp>
    </p:spTree>
    <p:extLst>
      <p:ext uri="{BB962C8B-B14F-4D97-AF65-F5344CB8AC3E}">
        <p14:creationId xmlns:p14="http://schemas.microsoft.com/office/powerpoint/2010/main" val="10686056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Dit</a:t>
            </a:r>
            <a:r>
              <a:rPr lang="en-US" dirty="0"/>
              <a:t> </a:t>
            </a:r>
            <a:r>
              <a:rPr lang="en-US" dirty="0" err="1"/>
              <a:t>netværk</a:t>
            </a:r>
            <a:r>
              <a:rPr lang="en-US" dirty="0"/>
              <a:t> </a:t>
            </a:r>
            <a:r>
              <a:rPr lang="en-US" dirty="0" err="1"/>
              <a:t>kan</a:t>
            </a:r>
            <a:r>
              <a:rPr lang="en-US" dirty="0"/>
              <a:t> </a:t>
            </a:r>
            <a:r>
              <a:rPr lang="en-US" dirty="0" err="1"/>
              <a:t>også</a:t>
            </a:r>
            <a:r>
              <a:rPr lang="en-US" dirty="0"/>
              <a:t> </a:t>
            </a:r>
            <a:r>
              <a:rPr lang="en-US" dirty="0" err="1"/>
              <a:t>støtte</a:t>
            </a:r>
            <a:r>
              <a:rPr lang="en-US" dirty="0"/>
              <a:t> dig. Det </a:t>
            </a:r>
            <a:r>
              <a:rPr lang="en-US" dirty="0" err="1"/>
              <a:t>kan</a:t>
            </a:r>
            <a:r>
              <a:rPr lang="en-US" dirty="0"/>
              <a:t> </a:t>
            </a:r>
            <a:r>
              <a:rPr lang="en-US" dirty="0" err="1"/>
              <a:t>være</a:t>
            </a:r>
            <a:r>
              <a:rPr lang="en-US" dirty="0"/>
              <a:t> </a:t>
            </a:r>
            <a:r>
              <a:rPr lang="en-US" dirty="0" err="1"/>
              <a:t>en</a:t>
            </a:r>
            <a:r>
              <a:rPr lang="en-US" dirty="0"/>
              <a:t> </a:t>
            </a:r>
            <a:r>
              <a:rPr lang="en-US" dirty="0" err="1"/>
              <a:t>hjælp</a:t>
            </a:r>
            <a:r>
              <a:rPr lang="en-US" dirty="0"/>
              <a:t> at </a:t>
            </a:r>
            <a:r>
              <a:rPr lang="en-US" dirty="0" err="1"/>
              <a:t>skabe</a:t>
            </a:r>
            <a:r>
              <a:rPr lang="en-US" dirty="0"/>
              <a:t> sig et </a:t>
            </a:r>
            <a:r>
              <a:rPr lang="en-US" dirty="0" err="1"/>
              <a:t>overblik</a:t>
            </a:r>
            <a:r>
              <a:rPr lang="en-US" dirty="0"/>
              <a:t> over, </a:t>
            </a:r>
            <a:r>
              <a:rPr lang="en-US" dirty="0" err="1"/>
              <a:t>hvem</a:t>
            </a:r>
            <a:r>
              <a:rPr lang="en-US" dirty="0"/>
              <a:t> der </a:t>
            </a:r>
            <a:r>
              <a:rPr lang="en-US" dirty="0" err="1"/>
              <a:t>er</a:t>
            </a:r>
            <a:r>
              <a:rPr lang="en-US" dirty="0"/>
              <a:t> </a:t>
            </a:r>
            <a:r>
              <a:rPr lang="en-US" dirty="0" err="1"/>
              <a:t>i</a:t>
            </a:r>
            <a:r>
              <a:rPr lang="en-US" dirty="0"/>
              <a:t> </a:t>
            </a:r>
            <a:r>
              <a:rPr lang="en-US" dirty="0" err="1"/>
              <a:t>ens</a:t>
            </a:r>
            <a:r>
              <a:rPr lang="en-US" dirty="0"/>
              <a:t> </a:t>
            </a:r>
            <a:r>
              <a:rPr lang="en-US" dirty="0" err="1"/>
              <a:t>netværk</a:t>
            </a:r>
            <a:endParaRPr lang="en-US" dirty="0"/>
          </a:p>
        </p:txBody>
      </p:sp>
      <p:sp>
        <p:nvSpPr>
          <p:cNvPr id="4" name="Date Placeholder 3"/>
          <p:cNvSpPr>
            <a:spLocks noGrp="1"/>
          </p:cNvSpPr>
          <p:nvPr>
            <p:ph type="dt" idx="1"/>
          </p:nvPr>
        </p:nvSpPr>
        <p:spPr/>
        <p:txBody>
          <a:bodyPr/>
          <a:lstStyle/>
          <a:p>
            <a:fld id="{3F6151F7-CCB2-4C81-8A4F-534EB4FCD3A6}" type="datetime2">
              <a:rPr lang="da-DK" smtClean="0"/>
              <a:t>1. februar 2023</a:t>
            </a:fld>
            <a:endParaRPr lang="da-DK" dirty="0"/>
          </a:p>
        </p:txBody>
      </p:sp>
      <p:sp>
        <p:nvSpPr>
          <p:cNvPr id="5" name="Slide Number Placeholder 4"/>
          <p:cNvSpPr>
            <a:spLocks noGrp="1"/>
          </p:cNvSpPr>
          <p:nvPr>
            <p:ph type="sldNum" sz="quarter" idx="5"/>
          </p:nvPr>
        </p:nvSpPr>
        <p:spPr/>
        <p:txBody>
          <a:bodyPr/>
          <a:lstStyle/>
          <a:p>
            <a:fld id="{80913D85-34BC-4FA7-A491-B95498CAAD60}" type="slidenum">
              <a:rPr lang="da-DK" smtClean="0"/>
              <a:t>356</a:t>
            </a:fld>
            <a:endParaRPr lang="da-DK" dirty="0"/>
          </a:p>
        </p:txBody>
      </p:sp>
    </p:spTree>
    <p:extLst>
      <p:ext uri="{BB962C8B-B14F-4D97-AF65-F5344CB8AC3E}">
        <p14:creationId xmlns:p14="http://schemas.microsoft.com/office/powerpoint/2010/main" val="3657108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lide grøn">
    <p:bg>
      <p:bgPr>
        <a:solidFill>
          <a:srgbClr val="BAD9C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923928" y="2265536"/>
            <a:ext cx="4113076" cy="2387600"/>
          </a:xfrm>
        </p:spPr>
        <p:txBody>
          <a:bodyPr anchor="ctr"/>
          <a:lstStyle>
            <a:lvl1pPr algn="l">
              <a:defRPr sz="3000" b="0"/>
            </a:lvl1pPr>
          </a:lstStyle>
          <a:p>
            <a:r>
              <a:rPr lang="da-DK"/>
              <a:t>Klik for at redigere i master</a:t>
            </a:r>
            <a:endParaRPr lang="da-DK" dirty="0"/>
          </a:p>
        </p:txBody>
      </p:sp>
      <p:sp>
        <p:nvSpPr>
          <p:cNvPr id="10" name="Pladsholder til tekst 7" descr="&quot;&quot;" title="&quot;&quot;"/>
          <p:cNvSpPr>
            <a:spLocks noGrp="1"/>
          </p:cNvSpPr>
          <p:nvPr>
            <p:ph type="body" sz="quarter" idx="14"/>
          </p:nvPr>
        </p:nvSpPr>
        <p:spPr>
          <a:xfrm rot="14880000">
            <a:off x="821996" y="1676817"/>
            <a:ext cx="3708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1" name="Pladsholder til tekst 7" descr="&quot;&quot;" title="&quot;&quot;"/>
          <p:cNvSpPr>
            <a:spLocks noGrp="1"/>
          </p:cNvSpPr>
          <p:nvPr>
            <p:ph type="body" sz="quarter" idx="13"/>
          </p:nvPr>
        </p:nvSpPr>
        <p:spPr>
          <a:xfrm rot="17520000">
            <a:off x="797254" y="5116969"/>
            <a:ext cx="3744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2" name="Pladsholder til tekst 5" descr="Socialstyrelsen Logo" title="Socialstyrelsen Logo"/>
          <p:cNvSpPr>
            <a:spLocks noGrp="1"/>
          </p:cNvSpPr>
          <p:nvPr>
            <p:ph type="body" sz="quarter" idx="11"/>
          </p:nvPr>
        </p:nvSpPr>
        <p:spPr>
          <a:xfrm>
            <a:off x="630000" y="2998800"/>
            <a:ext cx="1602000" cy="547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da-DK"/>
              <a:t>Rediger typografien i masterens</a:t>
            </a:r>
          </a:p>
        </p:txBody>
      </p:sp>
      <p:sp>
        <p:nvSpPr>
          <p:cNvPr id="13" name="Pladsholder til tekst 5" descr="Socialstyrelsens pay-off" title="Socialstyrelsens pay-off"/>
          <p:cNvSpPr>
            <a:spLocks noGrp="1"/>
          </p:cNvSpPr>
          <p:nvPr>
            <p:ph type="body" sz="quarter" idx="16"/>
          </p:nvPr>
        </p:nvSpPr>
        <p:spPr>
          <a:xfrm>
            <a:off x="3924000" y="6188400"/>
            <a:ext cx="1015200" cy="2988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1296000" bIns="144000"/>
          <a:lstStyle>
            <a:lvl1pPr marL="0" indent="0">
              <a:buNone/>
              <a:defRPr sz="100">
                <a:solidFill>
                  <a:schemeClr val="bg1"/>
                </a:solidFill>
              </a:defRPr>
            </a:lvl1pPr>
          </a:lstStyle>
          <a:p>
            <a:pPr lvl="0"/>
            <a:r>
              <a:rPr lang="da-DK"/>
              <a:t>Rediger typografien i masterens</a:t>
            </a:r>
          </a:p>
        </p:txBody>
      </p:sp>
    </p:spTree>
    <p:extLst>
      <p:ext uri="{BB962C8B-B14F-4D97-AF65-F5344CB8AC3E}">
        <p14:creationId xmlns:p14="http://schemas.microsoft.com/office/powerpoint/2010/main" val="276035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 og to billeder nederst">
    <p:spTree>
      <p:nvGrpSpPr>
        <p:cNvPr id="1" name=""/>
        <p:cNvGrpSpPr/>
        <p:nvPr/>
      </p:nvGrpSpPr>
      <p:grpSpPr>
        <a:xfrm>
          <a:off x="0" y="0"/>
          <a:ext cx="0" cy="0"/>
          <a:chOff x="0" y="0"/>
          <a:chExt cx="0" cy="0"/>
        </a:xfrm>
      </p:grpSpPr>
      <p:sp>
        <p:nvSpPr>
          <p:cNvPr id="2" name="Titel 1"/>
          <p:cNvSpPr>
            <a:spLocks noGrp="1"/>
          </p:cNvSpPr>
          <p:nvPr>
            <p:ph type="title"/>
          </p:nvPr>
        </p:nvSpPr>
        <p:spPr>
          <a:xfrm>
            <a:off x="628649" y="764704"/>
            <a:ext cx="7904164" cy="756084"/>
          </a:xfrm>
        </p:spPr>
        <p:txBody>
          <a:bodyPr/>
          <a:lstStyle/>
          <a:p>
            <a:r>
              <a:rPr lang="da-DK"/>
              <a:t>Klik for at redigere i master</a:t>
            </a:r>
            <a:endParaRPr lang="da-DK" dirty="0"/>
          </a:p>
        </p:txBody>
      </p:sp>
      <p:sp>
        <p:nvSpPr>
          <p:cNvPr id="13" name="Pladsholder til tekst 12"/>
          <p:cNvSpPr>
            <a:spLocks noGrp="1"/>
          </p:cNvSpPr>
          <p:nvPr>
            <p:ph type="body" sz="quarter" idx="13"/>
          </p:nvPr>
        </p:nvSpPr>
        <p:spPr>
          <a:xfrm>
            <a:off x="628649" y="1628775"/>
            <a:ext cx="7904164" cy="162083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6" name="Pladsholder til billede 5"/>
          <p:cNvSpPr>
            <a:spLocks noGrp="1"/>
          </p:cNvSpPr>
          <p:nvPr>
            <p:ph type="pic" sz="quarter" idx="14"/>
          </p:nvPr>
        </p:nvSpPr>
        <p:spPr>
          <a:xfrm>
            <a:off x="611187" y="3357563"/>
            <a:ext cx="3815999" cy="2519362"/>
          </a:xfrm>
          <a:prstGeom prst="rect">
            <a:avLst/>
          </a:prstGeom>
        </p:spPr>
        <p:txBody>
          <a:bodyPr/>
          <a:lstStyle>
            <a:lvl1pPr marL="0" indent="0" algn="ctr">
              <a:buNone/>
              <a:defRPr/>
            </a:lvl1pPr>
          </a:lstStyle>
          <a:p>
            <a:r>
              <a:rPr lang="da-DK"/>
              <a:t>Klik på ikonet for at tilføje et billede</a:t>
            </a:r>
            <a:endParaRPr lang="da-DK" dirty="0"/>
          </a:p>
        </p:txBody>
      </p:sp>
      <p:sp>
        <p:nvSpPr>
          <p:cNvPr id="11" name="Pladsholder til billede 5"/>
          <p:cNvSpPr>
            <a:spLocks noGrp="1"/>
          </p:cNvSpPr>
          <p:nvPr>
            <p:ph type="pic" sz="quarter" idx="15"/>
          </p:nvPr>
        </p:nvSpPr>
        <p:spPr>
          <a:xfrm>
            <a:off x="4716000" y="3357563"/>
            <a:ext cx="3816000" cy="2519362"/>
          </a:xfrm>
          <a:prstGeom prst="rect">
            <a:avLst/>
          </a:prstGeom>
        </p:spPr>
        <p:txBody>
          <a:bodyPr/>
          <a:lstStyle>
            <a:lvl1pPr marL="0" indent="0" algn="ctr">
              <a:buNone/>
              <a:defRPr/>
            </a:lvl1pPr>
          </a:lstStyle>
          <a:p>
            <a:r>
              <a:rPr lang="da-DK"/>
              <a:t>Klik på ikonet for at tilføje et billede</a:t>
            </a:r>
            <a:endParaRPr lang="da-DK" dirty="0"/>
          </a:p>
        </p:txBody>
      </p:sp>
      <p:sp>
        <p:nvSpPr>
          <p:cNvPr id="7" name="Pladsholder til dato 6"/>
          <p:cNvSpPr>
            <a:spLocks noGrp="1"/>
          </p:cNvSpPr>
          <p:nvPr>
            <p:ph type="dt" sz="half" idx="16"/>
          </p:nvPr>
        </p:nvSpPr>
        <p:spPr/>
        <p:txBody>
          <a:bodyPr/>
          <a:lstStyle/>
          <a:p>
            <a:fld id="{288D491C-FCCA-40DF-B9F7-C38F5EF27627}" type="datetime2">
              <a:rPr lang="da-DK" smtClean="0"/>
              <a:t>1. februar 2023</a:t>
            </a:fld>
            <a:endParaRPr lang="da-DK" dirty="0"/>
          </a:p>
        </p:txBody>
      </p:sp>
      <p:sp>
        <p:nvSpPr>
          <p:cNvPr id="12" name="Pladsholder til sidefod 11"/>
          <p:cNvSpPr>
            <a:spLocks noGrp="1"/>
          </p:cNvSpPr>
          <p:nvPr>
            <p:ph type="ftr" sz="quarter" idx="17"/>
          </p:nvPr>
        </p:nvSpPr>
        <p:spPr/>
        <p:txBody>
          <a:bodyPr/>
          <a:lstStyle/>
          <a:p>
            <a:r>
              <a:rPr lang="da-DK" dirty="0"/>
              <a:t>Gruppeforløb for hjemmeboende unge med autisme - UDKAST</a:t>
            </a:r>
          </a:p>
        </p:txBody>
      </p:sp>
      <p:sp>
        <p:nvSpPr>
          <p:cNvPr id="14" name="Pladsholder til slidenummer 13"/>
          <p:cNvSpPr>
            <a:spLocks noGrp="1"/>
          </p:cNvSpPr>
          <p:nvPr>
            <p:ph type="sldNum" sz="quarter" idx="18"/>
          </p:nvPr>
        </p:nvSpPr>
        <p:spPr/>
        <p:txBody>
          <a:bodyPr/>
          <a:lstStyle/>
          <a:p>
            <a:fld id="{1C4DB2EE-0873-4EBD-BD17-6A767A2B9A33}" type="slidenum">
              <a:rPr lang="da-DK" smtClean="0"/>
              <a:pPr/>
              <a:t>‹nr.›</a:t>
            </a:fld>
            <a:endParaRPr lang="da-DK" dirty="0"/>
          </a:p>
        </p:txBody>
      </p:sp>
      <p:sp>
        <p:nvSpPr>
          <p:cNvPr id="15" name="Tekstfelt 14"/>
          <p:cNvSpPr txBox="1"/>
          <p:nvPr userDrawn="1"/>
        </p:nvSpPr>
        <p:spPr>
          <a:xfrm>
            <a:off x="628649" y="6170821"/>
            <a:ext cx="108012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1521048548"/>
      </p:ext>
    </p:extLst>
  </p:cSld>
  <p:clrMapOvr>
    <a:masterClrMapping/>
  </p:clrMapOvr>
  <p:extLst>
    <p:ext uri="{DCECCB84-F9BA-43D5-87BE-67443E8EF086}">
      <p15:sldGuideLst xmlns:p15="http://schemas.microsoft.com/office/powerpoint/2012/main">
        <p15:guide id="10" orient="horz" pos="2160" userDrawn="1">
          <p15:clr>
            <a:srgbClr val="FBAE40"/>
          </p15:clr>
        </p15:guide>
        <p15:guide id="1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kst og Indhold til venstre">
    <p:spTree>
      <p:nvGrpSpPr>
        <p:cNvPr id="1" name=""/>
        <p:cNvGrpSpPr/>
        <p:nvPr/>
      </p:nvGrpSpPr>
      <p:grpSpPr>
        <a:xfrm>
          <a:off x="0" y="0"/>
          <a:ext cx="0" cy="0"/>
          <a:chOff x="0" y="0"/>
          <a:chExt cx="0" cy="0"/>
        </a:xfrm>
      </p:grpSpPr>
      <p:sp>
        <p:nvSpPr>
          <p:cNvPr id="4" name="Pladsholder til indhold 3"/>
          <p:cNvSpPr>
            <a:spLocks noGrp="1"/>
          </p:cNvSpPr>
          <p:nvPr>
            <p:ph sz="half" idx="2"/>
          </p:nvPr>
        </p:nvSpPr>
        <p:spPr>
          <a:xfrm>
            <a:off x="4211960" y="945072"/>
            <a:ext cx="4320853" cy="4931853"/>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tekst 12"/>
          <p:cNvSpPr>
            <a:spLocks noGrp="1"/>
          </p:cNvSpPr>
          <p:nvPr>
            <p:ph type="body" sz="quarter" idx="13"/>
          </p:nvPr>
        </p:nvSpPr>
        <p:spPr>
          <a:xfrm>
            <a:off x="628648" y="2204864"/>
            <a:ext cx="3475300" cy="3672061"/>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p:cNvSpPr>
            <a:spLocks noGrp="1"/>
          </p:cNvSpPr>
          <p:nvPr>
            <p:ph type="dt" sz="half" idx="14"/>
          </p:nvPr>
        </p:nvSpPr>
        <p:spPr/>
        <p:txBody>
          <a:bodyPr/>
          <a:lstStyle/>
          <a:p>
            <a:fld id="{F7D6C98F-620E-44C9-A609-1FD9F93B0EE6}" type="datetime2">
              <a:rPr lang="da-DK" smtClean="0"/>
              <a:t>1. februar 2023</a:t>
            </a:fld>
            <a:endParaRPr lang="da-DK" dirty="0"/>
          </a:p>
        </p:txBody>
      </p:sp>
      <p:sp>
        <p:nvSpPr>
          <p:cNvPr id="6" name="Pladsholder til sidefod 5"/>
          <p:cNvSpPr>
            <a:spLocks noGrp="1"/>
          </p:cNvSpPr>
          <p:nvPr>
            <p:ph type="ftr" sz="quarter" idx="15"/>
          </p:nvPr>
        </p:nvSpPr>
        <p:spPr/>
        <p:txBody>
          <a:bodyPr/>
          <a:lstStyle/>
          <a:p>
            <a:r>
              <a:rPr lang="da-DK" dirty="0"/>
              <a:t>Gruppeforløb for hjemmeboende unge med autisme - UDKAST</a:t>
            </a:r>
          </a:p>
        </p:txBody>
      </p:sp>
      <p:sp>
        <p:nvSpPr>
          <p:cNvPr id="7" name="Pladsholder til slidenummer 6"/>
          <p:cNvSpPr>
            <a:spLocks noGrp="1"/>
          </p:cNvSpPr>
          <p:nvPr>
            <p:ph type="sldNum" sz="quarter" idx="16"/>
          </p:nvPr>
        </p:nvSpPr>
        <p:spPr/>
        <p:txBody>
          <a:bodyPr/>
          <a:lstStyle/>
          <a:p>
            <a:fld id="{1C4DB2EE-0873-4EBD-BD17-6A767A2B9A33}" type="slidenum">
              <a:rPr lang="da-DK" smtClean="0"/>
              <a:pPr/>
              <a:t>‹nr.›</a:t>
            </a:fld>
            <a:endParaRPr lang="da-DK" dirty="0"/>
          </a:p>
        </p:txBody>
      </p:sp>
      <p:sp>
        <p:nvSpPr>
          <p:cNvPr id="12" name="Tekstfelt 11"/>
          <p:cNvSpPr txBox="1"/>
          <p:nvPr/>
        </p:nvSpPr>
        <p:spPr>
          <a:xfrm>
            <a:off x="628649" y="6170821"/>
            <a:ext cx="1080120" cy="138499"/>
          </a:xfrm>
          <a:prstGeom prst="rect">
            <a:avLst/>
          </a:prstGeom>
          <a:noFill/>
        </p:spPr>
        <p:txBody>
          <a:bodyPr wrap="square" lIns="0" tIns="0" rIns="0" bIns="0" rtlCol="0">
            <a:spAutoFit/>
          </a:bodyPr>
          <a:lstStyle/>
          <a:p>
            <a:r>
              <a:rPr lang="da-DK" sz="900" b="1" dirty="0">
                <a:solidFill>
                  <a:schemeClr val="tx2"/>
                </a:solidFill>
              </a:rPr>
              <a:t>Socialstyrelsen</a:t>
            </a:r>
          </a:p>
        </p:txBody>
      </p:sp>
      <p:sp>
        <p:nvSpPr>
          <p:cNvPr id="10" name="Titel 1"/>
          <p:cNvSpPr>
            <a:spLocks noGrp="1"/>
          </p:cNvSpPr>
          <p:nvPr>
            <p:ph type="title"/>
          </p:nvPr>
        </p:nvSpPr>
        <p:spPr>
          <a:xfrm>
            <a:off x="628649" y="945071"/>
            <a:ext cx="3475299" cy="1043769"/>
          </a:xfrm>
        </p:spPr>
        <p:txBody>
          <a:bodyPr anchor="t"/>
          <a:lstStyle/>
          <a:p>
            <a:r>
              <a:rPr lang="da-DK"/>
              <a:t>Klik for at redigere i master</a:t>
            </a:r>
            <a:endParaRPr lang="da-DK" dirty="0"/>
          </a:p>
        </p:txBody>
      </p:sp>
    </p:spTree>
    <p:extLst>
      <p:ext uri="{BB962C8B-B14F-4D97-AF65-F5344CB8AC3E}">
        <p14:creationId xmlns:p14="http://schemas.microsoft.com/office/powerpoint/2010/main" val="85301653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kst og billede til venstre">
    <p:spTree>
      <p:nvGrpSpPr>
        <p:cNvPr id="1" name=""/>
        <p:cNvGrpSpPr/>
        <p:nvPr/>
      </p:nvGrpSpPr>
      <p:grpSpPr>
        <a:xfrm>
          <a:off x="0" y="0"/>
          <a:ext cx="0" cy="0"/>
          <a:chOff x="0" y="0"/>
          <a:chExt cx="0" cy="0"/>
        </a:xfrm>
      </p:grpSpPr>
      <p:sp>
        <p:nvSpPr>
          <p:cNvPr id="13" name="Pladsholder til tekst 12"/>
          <p:cNvSpPr>
            <a:spLocks noGrp="1"/>
          </p:cNvSpPr>
          <p:nvPr>
            <p:ph type="body" sz="quarter" idx="13"/>
          </p:nvPr>
        </p:nvSpPr>
        <p:spPr>
          <a:xfrm>
            <a:off x="628648" y="2204864"/>
            <a:ext cx="3475300" cy="3672061"/>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p:cNvSpPr>
            <a:spLocks noGrp="1"/>
          </p:cNvSpPr>
          <p:nvPr>
            <p:ph type="dt" sz="half" idx="14"/>
          </p:nvPr>
        </p:nvSpPr>
        <p:spPr/>
        <p:txBody>
          <a:bodyPr/>
          <a:lstStyle/>
          <a:p>
            <a:fld id="{CF23A5FB-DDCF-4567-9127-6D88CF006196}" type="datetime2">
              <a:rPr lang="da-DK" smtClean="0"/>
              <a:t>1. februar 2023</a:t>
            </a:fld>
            <a:endParaRPr lang="da-DK" dirty="0"/>
          </a:p>
        </p:txBody>
      </p:sp>
      <p:sp>
        <p:nvSpPr>
          <p:cNvPr id="6" name="Pladsholder til sidefod 5"/>
          <p:cNvSpPr>
            <a:spLocks noGrp="1"/>
          </p:cNvSpPr>
          <p:nvPr>
            <p:ph type="ftr" sz="quarter" idx="15"/>
          </p:nvPr>
        </p:nvSpPr>
        <p:spPr/>
        <p:txBody>
          <a:bodyPr/>
          <a:lstStyle/>
          <a:p>
            <a:r>
              <a:rPr lang="da-DK" dirty="0"/>
              <a:t>Gruppeforløb for hjemmeboende unge med autisme - UDKAST</a:t>
            </a:r>
          </a:p>
        </p:txBody>
      </p:sp>
      <p:sp>
        <p:nvSpPr>
          <p:cNvPr id="7" name="Pladsholder til slidenummer 6"/>
          <p:cNvSpPr>
            <a:spLocks noGrp="1"/>
          </p:cNvSpPr>
          <p:nvPr>
            <p:ph type="sldNum" sz="quarter" idx="16"/>
          </p:nvPr>
        </p:nvSpPr>
        <p:spPr/>
        <p:txBody>
          <a:bodyPr/>
          <a:lstStyle/>
          <a:p>
            <a:fld id="{1C4DB2EE-0873-4EBD-BD17-6A767A2B9A33}" type="slidenum">
              <a:rPr lang="da-DK" smtClean="0"/>
              <a:pPr/>
              <a:t>‹nr.›</a:t>
            </a:fld>
            <a:endParaRPr lang="da-DK" dirty="0"/>
          </a:p>
        </p:txBody>
      </p:sp>
      <p:sp>
        <p:nvSpPr>
          <p:cNvPr id="12" name="Tekstfelt 11"/>
          <p:cNvSpPr txBox="1"/>
          <p:nvPr/>
        </p:nvSpPr>
        <p:spPr>
          <a:xfrm>
            <a:off x="628649" y="6170821"/>
            <a:ext cx="1080120" cy="138499"/>
          </a:xfrm>
          <a:prstGeom prst="rect">
            <a:avLst/>
          </a:prstGeom>
          <a:noFill/>
        </p:spPr>
        <p:txBody>
          <a:bodyPr wrap="square" lIns="0" tIns="0" rIns="0" bIns="0" rtlCol="0">
            <a:spAutoFit/>
          </a:bodyPr>
          <a:lstStyle/>
          <a:p>
            <a:r>
              <a:rPr lang="da-DK" sz="900" b="1" dirty="0">
                <a:solidFill>
                  <a:schemeClr val="tx2"/>
                </a:solidFill>
              </a:rPr>
              <a:t>Socialstyrelsen</a:t>
            </a:r>
          </a:p>
        </p:txBody>
      </p:sp>
      <p:sp>
        <p:nvSpPr>
          <p:cNvPr id="8" name="Pladsholder til billede 7"/>
          <p:cNvSpPr>
            <a:spLocks noGrp="1"/>
          </p:cNvSpPr>
          <p:nvPr>
            <p:ph type="pic" sz="quarter" idx="17"/>
          </p:nvPr>
        </p:nvSpPr>
        <p:spPr>
          <a:xfrm>
            <a:off x="4211638" y="945071"/>
            <a:ext cx="4321175" cy="4931854"/>
          </a:xfrm>
          <a:prstGeom prst="rect">
            <a:avLst/>
          </a:prstGeom>
        </p:spPr>
        <p:txBody>
          <a:bodyPr/>
          <a:lstStyle/>
          <a:p>
            <a:r>
              <a:rPr lang="da-DK"/>
              <a:t>Klik på ikonet for at tilføje et billede</a:t>
            </a:r>
            <a:endParaRPr lang="da-DK" dirty="0"/>
          </a:p>
        </p:txBody>
      </p:sp>
      <p:sp>
        <p:nvSpPr>
          <p:cNvPr id="11" name="Titel 1"/>
          <p:cNvSpPr>
            <a:spLocks noGrp="1"/>
          </p:cNvSpPr>
          <p:nvPr>
            <p:ph type="title"/>
          </p:nvPr>
        </p:nvSpPr>
        <p:spPr>
          <a:xfrm>
            <a:off x="628649" y="945071"/>
            <a:ext cx="3475299" cy="1043769"/>
          </a:xfrm>
        </p:spPr>
        <p:txBody>
          <a:bodyPr anchor="t"/>
          <a:lstStyle/>
          <a:p>
            <a:r>
              <a:rPr lang="da-DK"/>
              <a:t>Klik for at redigere i master</a:t>
            </a:r>
            <a:endParaRPr lang="da-DK" dirty="0"/>
          </a:p>
        </p:txBody>
      </p:sp>
    </p:spTree>
    <p:extLst>
      <p:ext uri="{BB962C8B-B14F-4D97-AF65-F5344CB8AC3E}">
        <p14:creationId xmlns:p14="http://schemas.microsoft.com/office/powerpoint/2010/main" val="121991266"/>
      </p:ext>
    </p:extLst>
  </p:cSld>
  <p:clrMapOvr>
    <a:masterClrMapping/>
  </p:clrMapOvr>
  <p:extLst>
    <p:ext uri="{DCECCB84-F9BA-43D5-87BE-67443E8EF086}">
      <p15:sldGuideLst xmlns:p15="http://schemas.microsoft.com/office/powerpoint/2012/main">
        <p15:guide id="1" pos="265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kst og 1 billede nederst">
    <p:spTree>
      <p:nvGrpSpPr>
        <p:cNvPr id="1" name=""/>
        <p:cNvGrpSpPr/>
        <p:nvPr/>
      </p:nvGrpSpPr>
      <p:grpSpPr>
        <a:xfrm>
          <a:off x="0" y="0"/>
          <a:ext cx="0" cy="0"/>
          <a:chOff x="0" y="0"/>
          <a:chExt cx="0" cy="0"/>
        </a:xfrm>
      </p:grpSpPr>
      <p:sp>
        <p:nvSpPr>
          <p:cNvPr id="2" name="Titel 1"/>
          <p:cNvSpPr>
            <a:spLocks noGrp="1"/>
          </p:cNvSpPr>
          <p:nvPr>
            <p:ph type="title"/>
          </p:nvPr>
        </p:nvSpPr>
        <p:spPr>
          <a:xfrm>
            <a:off x="628649" y="764704"/>
            <a:ext cx="7904164" cy="756084"/>
          </a:xfrm>
        </p:spPr>
        <p:txBody>
          <a:bodyPr/>
          <a:lstStyle/>
          <a:p>
            <a:r>
              <a:rPr lang="da-DK"/>
              <a:t>Klik for at redigere i master</a:t>
            </a:r>
            <a:endParaRPr lang="en-GB" dirty="0"/>
          </a:p>
        </p:txBody>
      </p:sp>
      <p:sp>
        <p:nvSpPr>
          <p:cNvPr id="13" name="Pladsholder til tekst 12"/>
          <p:cNvSpPr>
            <a:spLocks noGrp="1"/>
          </p:cNvSpPr>
          <p:nvPr>
            <p:ph type="body" sz="quarter" idx="13"/>
          </p:nvPr>
        </p:nvSpPr>
        <p:spPr>
          <a:xfrm>
            <a:off x="628649" y="1628775"/>
            <a:ext cx="7904164" cy="162083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5" name="Pladsholder til billede 4"/>
          <p:cNvSpPr>
            <a:spLocks noGrp="1"/>
          </p:cNvSpPr>
          <p:nvPr>
            <p:ph type="pic" sz="quarter" idx="14"/>
          </p:nvPr>
        </p:nvSpPr>
        <p:spPr>
          <a:xfrm>
            <a:off x="629074" y="3357563"/>
            <a:ext cx="7904165" cy="2519362"/>
          </a:xfrm>
          <a:prstGeom prst="rect">
            <a:avLst/>
          </a:prstGeom>
        </p:spPr>
        <p:txBody>
          <a:bodyPr/>
          <a:lstStyle>
            <a:lvl1pPr marL="0" indent="0" algn="ctr">
              <a:buNone/>
              <a:defRPr/>
            </a:lvl1pPr>
          </a:lstStyle>
          <a:p>
            <a:r>
              <a:rPr lang="da-DK"/>
              <a:t>Klik på ikonet for at tilføje et billede</a:t>
            </a:r>
            <a:endParaRPr lang="en-GB" dirty="0"/>
          </a:p>
        </p:txBody>
      </p:sp>
      <p:sp>
        <p:nvSpPr>
          <p:cNvPr id="6" name="Pladsholder til dato 5"/>
          <p:cNvSpPr>
            <a:spLocks noGrp="1"/>
          </p:cNvSpPr>
          <p:nvPr>
            <p:ph type="dt" sz="half" idx="15"/>
          </p:nvPr>
        </p:nvSpPr>
        <p:spPr/>
        <p:txBody>
          <a:bodyPr/>
          <a:lstStyle/>
          <a:p>
            <a:fld id="{E38A3A06-058E-4C20-BE07-8A2F6FE8325A}" type="datetime2">
              <a:rPr lang="da-DK" smtClean="0"/>
              <a:t>1. februar 2023</a:t>
            </a:fld>
            <a:endParaRPr lang="en-GB" dirty="0"/>
          </a:p>
        </p:txBody>
      </p:sp>
      <p:sp>
        <p:nvSpPr>
          <p:cNvPr id="7" name="Pladsholder til sidefod 6"/>
          <p:cNvSpPr>
            <a:spLocks noGrp="1"/>
          </p:cNvSpPr>
          <p:nvPr>
            <p:ph type="ftr" sz="quarter" idx="16"/>
          </p:nvPr>
        </p:nvSpPr>
        <p:spPr/>
        <p:txBody>
          <a:bodyPr/>
          <a:lstStyle/>
          <a:p>
            <a:r>
              <a:rPr lang="da-DK"/>
              <a:t>Gruppeforløb for hjemmeboende unge med autisme</a:t>
            </a:r>
            <a:endParaRPr lang="en-GB" dirty="0"/>
          </a:p>
        </p:txBody>
      </p:sp>
      <p:sp>
        <p:nvSpPr>
          <p:cNvPr id="11" name="Pladsholder til slidenummer 10"/>
          <p:cNvSpPr>
            <a:spLocks noGrp="1"/>
          </p:cNvSpPr>
          <p:nvPr>
            <p:ph type="sldNum" sz="quarter" idx="17"/>
          </p:nvPr>
        </p:nvSpPr>
        <p:spPr/>
        <p:txBody>
          <a:bodyPr/>
          <a:lstStyle/>
          <a:p>
            <a:fld id="{1C4DB2EE-0873-4EBD-BD17-6A767A2B9A33}" type="slidenum">
              <a:rPr lang="en-GB" smtClean="0"/>
              <a:pPr/>
              <a:t>‹nr.›</a:t>
            </a:fld>
            <a:endParaRPr lang="en-GB" dirty="0"/>
          </a:p>
        </p:txBody>
      </p:sp>
      <p:sp>
        <p:nvSpPr>
          <p:cNvPr id="10" name="Tekstfelt 9"/>
          <p:cNvSpPr txBox="1"/>
          <p:nvPr userDrawn="1"/>
        </p:nvSpPr>
        <p:spPr>
          <a:xfrm>
            <a:off x="628649" y="6170821"/>
            <a:ext cx="108012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1977547794"/>
      </p:ext>
    </p:extLst>
  </p:cSld>
  <p:clrMapOvr>
    <a:masterClrMapping/>
  </p:clrMapOvr>
  <p:extLst>
    <p:ext uri="{DCECCB84-F9BA-43D5-87BE-67443E8EF086}">
      <p15:sldGuideLst xmlns:p15="http://schemas.microsoft.com/office/powerpoint/2012/main">
        <p15:guide id="1" orient="horz" pos="211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kst og 1 indhold nederst">
    <p:spTree>
      <p:nvGrpSpPr>
        <p:cNvPr id="1" name=""/>
        <p:cNvGrpSpPr/>
        <p:nvPr/>
      </p:nvGrpSpPr>
      <p:grpSpPr>
        <a:xfrm>
          <a:off x="0" y="0"/>
          <a:ext cx="0" cy="0"/>
          <a:chOff x="0" y="0"/>
          <a:chExt cx="0" cy="0"/>
        </a:xfrm>
      </p:grpSpPr>
      <p:sp>
        <p:nvSpPr>
          <p:cNvPr id="2" name="Titel 1"/>
          <p:cNvSpPr>
            <a:spLocks noGrp="1"/>
          </p:cNvSpPr>
          <p:nvPr>
            <p:ph type="title"/>
          </p:nvPr>
        </p:nvSpPr>
        <p:spPr>
          <a:xfrm>
            <a:off x="628649" y="764704"/>
            <a:ext cx="7904164" cy="756084"/>
          </a:xfrm>
        </p:spPr>
        <p:txBody>
          <a:bodyPr/>
          <a:lstStyle/>
          <a:p>
            <a:r>
              <a:rPr lang="da-DK"/>
              <a:t>Klik for at redigere i master</a:t>
            </a:r>
            <a:endParaRPr lang="en-GB" dirty="0"/>
          </a:p>
        </p:txBody>
      </p:sp>
      <p:sp>
        <p:nvSpPr>
          <p:cNvPr id="13" name="Pladsholder til tekst 12"/>
          <p:cNvSpPr>
            <a:spLocks noGrp="1"/>
          </p:cNvSpPr>
          <p:nvPr>
            <p:ph type="body" sz="quarter" idx="13"/>
          </p:nvPr>
        </p:nvSpPr>
        <p:spPr>
          <a:xfrm>
            <a:off x="628649" y="1628775"/>
            <a:ext cx="7904164" cy="162083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4" name="Pladsholder til indhold 3"/>
          <p:cNvSpPr>
            <a:spLocks noGrp="1"/>
          </p:cNvSpPr>
          <p:nvPr>
            <p:ph sz="quarter" idx="14"/>
          </p:nvPr>
        </p:nvSpPr>
        <p:spPr>
          <a:xfrm>
            <a:off x="628649" y="3357563"/>
            <a:ext cx="7904164" cy="2519362"/>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6" name="Pladsholder til dato 5"/>
          <p:cNvSpPr>
            <a:spLocks noGrp="1"/>
          </p:cNvSpPr>
          <p:nvPr>
            <p:ph type="dt" sz="half" idx="15"/>
          </p:nvPr>
        </p:nvSpPr>
        <p:spPr/>
        <p:txBody>
          <a:bodyPr/>
          <a:lstStyle/>
          <a:p>
            <a:fld id="{0B4F93A2-E309-4CFC-8572-9BCDD4647728}" type="datetime2">
              <a:rPr lang="da-DK" smtClean="0"/>
              <a:t>1. februar 2023</a:t>
            </a:fld>
            <a:endParaRPr lang="en-GB" dirty="0"/>
          </a:p>
        </p:txBody>
      </p:sp>
      <p:sp>
        <p:nvSpPr>
          <p:cNvPr id="7" name="Pladsholder til sidefod 6"/>
          <p:cNvSpPr>
            <a:spLocks noGrp="1"/>
          </p:cNvSpPr>
          <p:nvPr>
            <p:ph type="ftr" sz="quarter" idx="16"/>
          </p:nvPr>
        </p:nvSpPr>
        <p:spPr/>
        <p:txBody>
          <a:bodyPr/>
          <a:lstStyle/>
          <a:p>
            <a:r>
              <a:rPr lang="da-DK"/>
              <a:t>Gruppeforløb for hjemmeboende unge med autisme</a:t>
            </a:r>
            <a:endParaRPr lang="en-GB" dirty="0"/>
          </a:p>
        </p:txBody>
      </p:sp>
      <p:sp>
        <p:nvSpPr>
          <p:cNvPr id="11" name="Pladsholder til slidenummer 10"/>
          <p:cNvSpPr>
            <a:spLocks noGrp="1"/>
          </p:cNvSpPr>
          <p:nvPr>
            <p:ph type="sldNum" sz="quarter" idx="17"/>
          </p:nvPr>
        </p:nvSpPr>
        <p:spPr/>
        <p:txBody>
          <a:bodyPr/>
          <a:lstStyle/>
          <a:p>
            <a:fld id="{1C4DB2EE-0873-4EBD-BD17-6A767A2B9A33}" type="slidenum">
              <a:rPr lang="en-GB" smtClean="0"/>
              <a:pPr/>
              <a:t>‹nr.›</a:t>
            </a:fld>
            <a:endParaRPr lang="en-GB" dirty="0"/>
          </a:p>
        </p:txBody>
      </p:sp>
      <p:sp>
        <p:nvSpPr>
          <p:cNvPr id="10" name="Tekstfelt 9"/>
          <p:cNvSpPr txBox="1"/>
          <p:nvPr userDrawn="1"/>
        </p:nvSpPr>
        <p:spPr>
          <a:xfrm>
            <a:off x="628649" y="6170821"/>
            <a:ext cx="108012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3888934250"/>
      </p:ext>
    </p:extLst>
  </p:cSld>
  <p:clrMapOvr>
    <a:masterClrMapping/>
  </p:clrMapOvr>
  <p:extLst>
    <p:ext uri="{DCECCB84-F9BA-43D5-87BE-67443E8EF086}">
      <p15:sldGuideLst xmlns:p15="http://schemas.microsoft.com/office/powerpoint/2012/main">
        <p15:guide id="1" orient="horz" pos="211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useslide med billede">
    <p:spTree>
      <p:nvGrpSpPr>
        <p:cNvPr id="1" name=""/>
        <p:cNvGrpSpPr/>
        <p:nvPr/>
      </p:nvGrpSpPr>
      <p:grpSpPr>
        <a:xfrm>
          <a:off x="0" y="0"/>
          <a:ext cx="0" cy="0"/>
          <a:chOff x="0" y="0"/>
          <a:chExt cx="0" cy="0"/>
        </a:xfrm>
      </p:grpSpPr>
      <p:sp>
        <p:nvSpPr>
          <p:cNvPr id="15" name="Pladsholder til tekst 7"/>
          <p:cNvSpPr>
            <a:spLocks noGrp="1"/>
          </p:cNvSpPr>
          <p:nvPr>
            <p:ph type="body" sz="quarter" idx="16"/>
          </p:nvPr>
        </p:nvSpPr>
        <p:spPr>
          <a:xfrm>
            <a:off x="4207396" y="3328192"/>
            <a:ext cx="720000" cy="28800"/>
          </a:xfrm>
          <a:prstGeom prst="rect">
            <a:avLst/>
          </a:prstGeom>
          <a:solidFill>
            <a:schemeClr val="bg1"/>
          </a:solidFill>
        </p:spPr>
        <p:txBody>
          <a:bodyPr/>
          <a:lstStyle>
            <a:lvl1pPr marL="0" indent="0">
              <a:buNone/>
              <a:defRPr sz="100">
                <a:solidFill>
                  <a:schemeClr val="bg1"/>
                </a:solidFill>
              </a:defRPr>
            </a:lvl1pPr>
          </a:lstStyle>
          <a:p>
            <a:pPr lvl="0"/>
            <a:r>
              <a:rPr lang="da-DK"/>
              <a:t>Rediger typografien i masterens</a:t>
            </a:r>
          </a:p>
        </p:txBody>
      </p:sp>
      <p:sp>
        <p:nvSpPr>
          <p:cNvPr id="16" name="Undertitel 2"/>
          <p:cNvSpPr>
            <a:spLocks noGrp="1"/>
          </p:cNvSpPr>
          <p:nvPr>
            <p:ph type="subTitle" idx="1"/>
          </p:nvPr>
        </p:nvSpPr>
        <p:spPr>
          <a:xfrm>
            <a:off x="4203339" y="3508412"/>
            <a:ext cx="4329473" cy="496652"/>
          </a:xfrm>
          <a:prstGeom prst="rect">
            <a:avLst/>
          </a:prstGeom>
        </p:spPr>
        <p:txBody>
          <a:bodyPr/>
          <a:lstStyle>
            <a:lvl1pPr marL="0" indent="0" algn="l">
              <a:buNone/>
              <a:defRPr sz="22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GB" dirty="0"/>
          </a:p>
        </p:txBody>
      </p:sp>
      <p:sp>
        <p:nvSpPr>
          <p:cNvPr id="10" name="Tekstfelt 9"/>
          <p:cNvSpPr txBox="1"/>
          <p:nvPr userDrawn="1"/>
        </p:nvSpPr>
        <p:spPr>
          <a:xfrm>
            <a:off x="-1188640" y="152636"/>
            <a:ext cx="1116124" cy="2092881"/>
          </a:xfrm>
          <a:prstGeom prst="rect">
            <a:avLst/>
          </a:prstGeom>
          <a:noFill/>
        </p:spPr>
        <p:txBody>
          <a:bodyPr wrap="square" rtlCol="0">
            <a:spAutoFit/>
          </a:bodyPr>
          <a:lstStyle/>
          <a:p>
            <a:pPr algn="l"/>
            <a:r>
              <a:rPr lang="en-GB" sz="1000" b="1" noProof="1"/>
              <a:t>For at indsætte</a:t>
            </a:r>
            <a:r>
              <a:rPr lang="en-GB" sz="1000" b="1" baseline="0" noProof="1"/>
              <a:t> et billede</a:t>
            </a:r>
            <a:r>
              <a:rPr lang="en-GB" sz="1000" baseline="0" noProof="1"/>
              <a:t>:</a:t>
            </a:r>
          </a:p>
          <a:p>
            <a:pPr algn="l"/>
            <a:endParaRPr lang="en-GB" sz="1000" baseline="0" noProof="1"/>
          </a:p>
          <a:p>
            <a:pPr algn="l"/>
            <a:r>
              <a:rPr lang="en-GB" sz="1000" baseline="0" noProof="1"/>
              <a:t>Brug ikonet i midten til at vælg et billede, læg herefter billedet bagerst, ved at højreklikke i billedet, og vælge ”send bagerst”.</a:t>
            </a:r>
            <a:endParaRPr lang="en-GB" sz="1000" noProof="1"/>
          </a:p>
        </p:txBody>
      </p:sp>
      <p:sp>
        <p:nvSpPr>
          <p:cNvPr id="13" name="Pladsholder til tekst 7" descr="&quot;&quot;" title="&quot;&quot;"/>
          <p:cNvSpPr>
            <a:spLocks noGrp="1"/>
          </p:cNvSpPr>
          <p:nvPr>
            <p:ph type="body" sz="quarter" idx="14"/>
          </p:nvPr>
        </p:nvSpPr>
        <p:spPr>
          <a:xfrm rot="14880000">
            <a:off x="821996" y="1676817"/>
            <a:ext cx="3708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4" name="Pladsholder til tekst 7" descr="&quot;&quot;" title="&quot;&quot;"/>
          <p:cNvSpPr>
            <a:spLocks noGrp="1"/>
          </p:cNvSpPr>
          <p:nvPr>
            <p:ph type="body" sz="quarter" idx="13"/>
          </p:nvPr>
        </p:nvSpPr>
        <p:spPr>
          <a:xfrm rot="17520000">
            <a:off x="797254" y="5116969"/>
            <a:ext cx="3744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8" name="Pladsholder til billede 3"/>
          <p:cNvSpPr>
            <a:spLocks noGrp="1"/>
          </p:cNvSpPr>
          <p:nvPr>
            <p:ph type="pic" sz="quarter" idx="10" hasCustomPrompt="1"/>
          </p:nvPr>
        </p:nvSpPr>
        <p:spPr>
          <a:xfrm>
            <a:off x="7201" y="-13389"/>
            <a:ext cx="9144000" cy="6858000"/>
          </a:xfrm>
          <a:prstGeom prst="rect">
            <a:avLst/>
          </a:prstGeom>
          <a:solidFill>
            <a:schemeClr val="bg1"/>
          </a:solidFill>
        </p:spPr>
        <p:txBody>
          <a:bodyPr/>
          <a:lstStyle>
            <a:lvl1pPr marL="0" indent="0" algn="ctr">
              <a:lnSpc>
                <a:spcPct val="100000"/>
              </a:lnSpc>
              <a:spcBef>
                <a:spcPts val="0"/>
              </a:spcBef>
              <a:buNone/>
              <a:defRPr sz="1200"/>
            </a:lvl1pPr>
          </a:lstStyle>
          <a:p>
            <a:r>
              <a:rPr lang="en-GB" dirty="0"/>
              <a:t>For at </a:t>
            </a:r>
            <a:r>
              <a:rPr lang="en-GB" dirty="0" err="1"/>
              <a:t>indsætte</a:t>
            </a:r>
            <a:r>
              <a:rPr lang="en-GB" dirty="0"/>
              <a:t> et </a:t>
            </a:r>
            <a:r>
              <a:rPr lang="en-GB" dirty="0" err="1"/>
              <a:t>billede</a:t>
            </a:r>
            <a:r>
              <a:rPr lang="en-GB" dirty="0"/>
              <a:t>:</a:t>
            </a:r>
          </a:p>
          <a:p>
            <a:r>
              <a:rPr lang="en-GB" dirty="0" err="1"/>
              <a:t>Brug</a:t>
            </a:r>
            <a:r>
              <a:rPr lang="en-GB" dirty="0"/>
              <a:t> </a:t>
            </a:r>
            <a:r>
              <a:rPr lang="en-GB" dirty="0" err="1"/>
              <a:t>ikonet</a:t>
            </a:r>
            <a:r>
              <a:rPr lang="en-GB" dirty="0"/>
              <a:t> </a:t>
            </a:r>
            <a:r>
              <a:rPr lang="en-GB" dirty="0" err="1"/>
              <a:t>i</a:t>
            </a:r>
            <a:r>
              <a:rPr lang="en-GB" dirty="0"/>
              <a:t> </a:t>
            </a:r>
            <a:r>
              <a:rPr lang="en-GB" dirty="0" err="1"/>
              <a:t>midten</a:t>
            </a:r>
            <a:r>
              <a:rPr lang="en-GB" dirty="0"/>
              <a:t>, </a:t>
            </a:r>
            <a:r>
              <a:rPr lang="en-GB" dirty="0" err="1"/>
              <a:t>vælg</a:t>
            </a:r>
            <a:r>
              <a:rPr lang="en-GB" dirty="0"/>
              <a:t> et </a:t>
            </a:r>
            <a:r>
              <a:rPr lang="en-GB" dirty="0" err="1"/>
              <a:t>billede</a:t>
            </a:r>
            <a:r>
              <a:rPr lang="en-GB" dirty="0"/>
              <a:t>, </a:t>
            </a:r>
            <a:r>
              <a:rPr lang="en-GB" dirty="0" err="1"/>
              <a:t>læg</a:t>
            </a:r>
            <a:r>
              <a:rPr lang="en-GB" dirty="0"/>
              <a:t> </a:t>
            </a:r>
            <a:r>
              <a:rPr lang="en-GB" dirty="0" err="1"/>
              <a:t>herefter</a:t>
            </a:r>
            <a:r>
              <a:rPr lang="en-GB" dirty="0"/>
              <a:t> </a:t>
            </a:r>
            <a:r>
              <a:rPr lang="en-GB" dirty="0" err="1"/>
              <a:t>billedet</a:t>
            </a:r>
            <a:r>
              <a:rPr lang="en-GB" dirty="0"/>
              <a:t> </a:t>
            </a:r>
            <a:r>
              <a:rPr lang="en-GB" dirty="0" err="1"/>
              <a:t>bagerst</a:t>
            </a:r>
            <a:r>
              <a:rPr lang="en-GB" dirty="0"/>
              <a:t>, </a:t>
            </a:r>
          </a:p>
          <a:p>
            <a:r>
              <a:rPr lang="en-GB" dirty="0" err="1"/>
              <a:t>ved</a:t>
            </a:r>
            <a:r>
              <a:rPr lang="en-GB" dirty="0"/>
              <a:t> at højreklikke </a:t>
            </a:r>
            <a:r>
              <a:rPr lang="en-GB" dirty="0" err="1"/>
              <a:t>i</a:t>
            </a:r>
            <a:r>
              <a:rPr lang="en-GB" dirty="0"/>
              <a:t> </a:t>
            </a:r>
            <a:r>
              <a:rPr lang="en-GB" dirty="0" err="1"/>
              <a:t>billedet</a:t>
            </a:r>
            <a:r>
              <a:rPr lang="en-GB" dirty="0"/>
              <a:t>, </a:t>
            </a:r>
            <a:r>
              <a:rPr lang="en-GB" dirty="0" err="1"/>
              <a:t>og</a:t>
            </a:r>
            <a:r>
              <a:rPr lang="en-GB" dirty="0"/>
              <a:t> </a:t>
            </a:r>
            <a:r>
              <a:rPr lang="en-GB" dirty="0" err="1"/>
              <a:t>vælge</a:t>
            </a:r>
            <a:r>
              <a:rPr lang="en-GB" dirty="0"/>
              <a:t> ”send </a:t>
            </a:r>
            <a:r>
              <a:rPr lang="en-GB" dirty="0" err="1"/>
              <a:t>bagerst</a:t>
            </a:r>
            <a:r>
              <a:rPr lang="en-GB" dirty="0"/>
              <a:t>”.</a:t>
            </a:r>
          </a:p>
          <a:p>
            <a:endParaRPr lang="en-GB" dirty="0"/>
          </a:p>
        </p:txBody>
      </p:sp>
    </p:spTree>
    <p:extLst>
      <p:ext uri="{BB962C8B-B14F-4D97-AF65-F5344CB8AC3E}">
        <p14:creationId xmlns:p14="http://schemas.microsoft.com/office/powerpoint/2010/main" val="285220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en-GB" dirty="0"/>
          </a:p>
        </p:txBody>
      </p:sp>
      <p:sp>
        <p:nvSpPr>
          <p:cNvPr id="10" name="Pladsholder til dato 9"/>
          <p:cNvSpPr>
            <a:spLocks noGrp="1"/>
          </p:cNvSpPr>
          <p:nvPr>
            <p:ph type="dt" sz="half" idx="10"/>
          </p:nvPr>
        </p:nvSpPr>
        <p:spPr/>
        <p:txBody>
          <a:bodyPr/>
          <a:lstStyle/>
          <a:p>
            <a:fld id="{F876FB67-8E23-423A-A143-C081958EFBEC}" type="datetime2">
              <a:rPr lang="da-DK" smtClean="0"/>
              <a:t>1. februar 2023</a:t>
            </a:fld>
            <a:endParaRPr lang="en-GB" dirty="0"/>
          </a:p>
        </p:txBody>
      </p:sp>
      <p:sp>
        <p:nvSpPr>
          <p:cNvPr id="11" name="Pladsholder til sidefod 10"/>
          <p:cNvSpPr>
            <a:spLocks noGrp="1"/>
          </p:cNvSpPr>
          <p:nvPr>
            <p:ph type="ftr" sz="quarter" idx="11"/>
          </p:nvPr>
        </p:nvSpPr>
        <p:spPr/>
        <p:txBody>
          <a:bodyPr/>
          <a:lstStyle/>
          <a:p>
            <a:r>
              <a:rPr lang="da-DK"/>
              <a:t>Gruppeforløb for hjemmeboende unge med autisme</a:t>
            </a:r>
            <a:endParaRPr lang="en-GB" dirty="0"/>
          </a:p>
        </p:txBody>
      </p:sp>
      <p:sp>
        <p:nvSpPr>
          <p:cNvPr id="12" name="Pladsholder til slidenummer 11"/>
          <p:cNvSpPr>
            <a:spLocks noGrp="1"/>
          </p:cNvSpPr>
          <p:nvPr>
            <p:ph type="sldNum" sz="quarter" idx="12"/>
          </p:nvPr>
        </p:nvSpPr>
        <p:spPr/>
        <p:txBody>
          <a:bodyPr/>
          <a:lstStyle/>
          <a:p>
            <a:fld id="{1C4DB2EE-0873-4EBD-BD17-6A767A2B9A33}" type="slidenum">
              <a:rPr lang="en-GB" smtClean="0"/>
              <a:pPr/>
              <a:t>‹nr.›</a:t>
            </a:fld>
            <a:endParaRPr lang="en-GB" dirty="0"/>
          </a:p>
        </p:txBody>
      </p:sp>
      <p:sp>
        <p:nvSpPr>
          <p:cNvPr id="8" name="Tekstfelt 7"/>
          <p:cNvSpPr txBox="1"/>
          <p:nvPr userDrawn="1"/>
        </p:nvSpPr>
        <p:spPr>
          <a:xfrm>
            <a:off x="628649" y="6170821"/>
            <a:ext cx="108012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2456676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11" name="Pladsholder til dato 10"/>
          <p:cNvSpPr>
            <a:spLocks noGrp="1"/>
          </p:cNvSpPr>
          <p:nvPr>
            <p:ph type="dt" sz="half" idx="10"/>
          </p:nvPr>
        </p:nvSpPr>
        <p:spPr/>
        <p:txBody>
          <a:bodyPr/>
          <a:lstStyle/>
          <a:p>
            <a:fld id="{56AFDAC2-ED3F-4FBD-A939-E9B2C3B5513A}" type="datetime2">
              <a:rPr lang="da-DK" smtClean="0"/>
              <a:t>1. februar 2023</a:t>
            </a:fld>
            <a:endParaRPr lang="en-GB" dirty="0"/>
          </a:p>
        </p:txBody>
      </p:sp>
      <p:sp>
        <p:nvSpPr>
          <p:cNvPr id="12" name="Pladsholder til sidefod 11"/>
          <p:cNvSpPr>
            <a:spLocks noGrp="1"/>
          </p:cNvSpPr>
          <p:nvPr>
            <p:ph type="ftr" sz="quarter" idx="11"/>
          </p:nvPr>
        </p:nvSpPr>
        <p:spPr/>
        <p:txBody>
          <a:bodyPr/>
          <a:lstStyle/>
          <a:p>
            <a:r>
              <a:rPr lang="da-DK"/>
              <a:t>Gruppeforløb for hjemmeboende unge med autisme</a:t>
            </a:r>
            <a:endParaRPr lang="en-GB" dirty="0"/>
          </a:p>
        </p:txBody>
      </p:sp>
      <p:sp>
        <p:nvSpPr>
          <p:cNvPr id="13" name="Pladsholder til slidenummer 12"/>
          <p:cNvSpPr>
            <a:spLocks noGrp="1"/>
          </p:cNvSpPr>
          <p:nvPr>
            <p:ph type="sldNum" sz="quarter" idx="12"/>
          </p:nvPr>
        </p:nvSpPr>
        <p:spPr/>
        <p:txBody>
          <a:bodyPr/>
          <a:lstStyle/>
          <a:p>
            <a:fld id="{1C4DB2EE-0873-4EBD-BD17-6A767A2B9A33}" type="slidenum">
              <a:rPr lang="en-GB" smtClean="0"/>
              <a:pPr/>
              <a:t>‹nr.›</a:t>
            </a:fld>
            <a:endParaRPr lang="en-GB" dirty="0"/>
          </a:p>
        </p:txBody>
      </p:sp>
      <p:sp>
        <p:nvSpPr>
          <p:cNvPr id="7" name="Tekstfelt 6"/>
          <p:cNvSpPr txBox="1"/>
          <p:nvPr userDrawn="1"/>
        </p:nvSpPr>
        <p:spPr>
          <a:xfrm>
            <a:off x="628649" y="6170821"/>
            <a:ext cx="1080120" cy="138499"/>
          </a:xfrm>
          <a:prstGeom prst="rect">
            <a:avLst/>
          </a:prstGeom>
          <a:noFill/>
        </p:spPr>
        <p:txBody>
          <a:bodyPr wrap="square" lIns="0" tIns="0" rIns="0" bIns="0" rtlCol="0">
            <a:spAutoFit/>
          </a:bodyPr>
          <a:lstStyle/>
          <a:p>
            <a:r>
              <a:rPr lang="da-DK" sz="900" b="1" dirty="0">
                <a:solidFill>
                  <a:schemeClr val="tx2"/>
                </a:solidFill>
              </a:rPr>
              <a:t>Socialstyrelsen</a:t>
            </a:r>
          </a:p>
        </p:txBody>
      </p:sp>
    </p:spTree>
    <p:extLst>
      <p:ext uri="{BB962C8B-B14F-4D97-AF65-F5344CB8AC3E}">
        <p14:creationId xmlns:p14="http://schemas.microsoft.com/office/powerpoint/2010/main" val="2749417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Billed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p:cNvSpPr>
            <a:spLocks noGrp="1"/>
          </p:cNvSpPr>
          <p:nvPr>
            <p:ph type="ctrTitle"/>
          </p:nvPr>
        </p:nvSpPr>
        <p:spPr>
          <a:xfrm>
            <a:off x="3923928" y="2265536"/>
            <a:ext cx="4113076" cy="2387600"/>
          </a:xfrm>
        </p:spPr>
        <p:txBody>
          <a:bodyPr anchor="ctr"/>
          <a:lstStyle>
            <a:lvl1pPr algn="l">
              <a:defRPr sz="3000" b="0">
                <a:solidFill>
                  <a:schemeClr val="bg1"/>
                </a:solidFill>
              </a:defRPr>
            </a:lvl1pPr>
          </a:lstStyle>
          <a:p>
            <a:r>
              <a:rPr lang="da-DK"/>
              <a:t>Klik for at redigere i master</a:t>
            </a:r>
            <a:endParaRPr lang="da-DK" dirty="0"/>
          </a:p>
        </p:txBody>
      </p:sp>
      <p:sp>
        <p:nvSpPr>
          <p:cNvPr id="20" name="Tekstfelt 19"/>
          <p:cNvSpPr txBox="1"/>
          <p:nvPr userDrawn="1"/>
        </p:nvSpPr>
        <p:spPr>
          <a:xfrm>
            <a:off x="-1188640" y="152636"/>
            <a:ext cx="1116124" cy="2092881"/>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9" name="Pladsholder til tekst 7" descr="&quot;&quot;" title="&quot;&quot;"/>
          <p:cNvSpPr>
            <a:spLocks noGrp="1"/>
          </p:cNvSpPr>
          <p:nvPr>
            <p:ph type="body" sz="quarter" idx="14"/>
          </p:nvPr>
        </p:nvSpPr>
        <p:spPr>
          <a:xfrm rot="14880000">
            <a:off x="821996" y="1676817"/>
            <a:ext cx="3708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21" name="Pladsholder til tekst 7" descr="&quot;&quot;" title="&quot;&quot;"/>
          <p:cNvSpPr>
            <a:spLocks noGrp="1"/>
          </p:cNvSpPr>
          <p:nvPr>
            <p:ph type="body" sz="quarter" idx="13"/>
          </p:nvPr>
        </p:nvSpPr>
        <p:spPr>
          <a:xfrm rot="17520000">
            <a:off x="797254" y="5116969"/>
            <a:ext cx="3744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22" name="Pladsholder til tekst 5" descr="Socialstyrelsen Logo" title="Socialstyrelsen Logo"/>
          <p:cNvSpPr>
            <a:spLocks noGrp="1"/>
          </p:cNvSpPr>
          <p:nvPr>
            <p:ph type="body" sz="quarter" idx="11"/>
          </p:nvPr>
        </p:nvSpPr>
        <p:spPr>
          <a:xfrm>
            <a:off x="630000" y="2998800"/>
            <a:ext cx="1602000" cy="547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da-DK"/>
              <a:t>Rediger typografien i masterens</a:t>
            </a:r>
          </a:p>
        </p:txBody>
      </p:sp>
      <p:sp>
        <p:nvSpPr>
          <p:cNvPr id="23" name="Pladsholder til tekst 5" descr="Socialstyrelsens pay-off" title="Socialstyrelsens pay-off"/>
          <p:cNvSpPr>
            <a:spLocks noGrp="1"/>
          </p:cNvSpPr>
          <p:nvPr>
            <p:ph type="body" sz="quarter" idx="16"/>
          </p:nvPr>
        </p:nvSpPr>
        <p:spPr>
          <a:xfrm>
            <a:off x="3924000" y="6188400"/>
            <a:ext cx="1015200" cy="2988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1296000" bIns="144000"/>
          <a:lstStyle>
            <a:lvl1pPr marL="0" indent="0">
              <a:buNone/>
              <a:defRPr sz="100">
                <a:solidFill>
                  <a:schemeClr val="bg1"/>
                </a:solidFill>
              </a:defRPr>
            </a:lvl1pPr>
          </a:lstStyle>
          <a:p>
            <a:pPr lvl="0"/>
            <a:r>
              <a:rPr lang="da-DK"/>
              <a:t>Rediger typografien i masterens</a:t>
            </a:r>
          </a:p>
        </p:txBody>
      </p:sp>
    </p:spTree>
    <p:extLst>
      <p:ext uri="{BB962C8B-B14F-4D97-AF65-F5344CB8AC3E}">
        <p14:creationId xmlns:p14="http://schemas.microsoft.com/office/powerpoint/2010/main" val="3859511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‹nr.›</a:t>
            </a:fld>
            <a:endParaRPr lang="en-US"/>
          </a:p>
        </p:txBody>
      </p:sp>
    </p:spTree>
    <p:extLst>
      <p:ext uri="{BB962C8B-B14F-4D97-AF65-F5344CB8AC3E}">
        <p14:creationId xmlns:p14="http://schemas.microsoft.com/office/powerpoint/2010/main" val="1632698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lide blå">
    <p:bg>
      <p:bgPr>
        <a:solidFill>
          <a:srgbClr val="CDE7EE"/>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923928" y="2265536"/>
            <a:ext cx="4113076" cy="2387600"/>
          </a:xfrm>
        </p:spPr>
        <p:txBody>
          <a:bodyPr anchor="ctr"/>
          <a:lstStyle>
            <a:lvl1pPr algn="l">
              <a:defRPr sz="3000" b="0"/>
            </a:lvl1pPr>
          </a:lstStyle>
          <a:p>
            <a:r>
              <a:rPr lang="da-DK"/>
              <a:t>Klik for at redigere i master</a:t>
            </a:r>
            <a:endParaRPr lang="da-DK" dirty="0"/>
          </a:p>
        </p:txBody>
      </p:sp>
      <p:sp>
        <p:nvSpPr>
          <p:cNvPr id="10" name="Pladsholder til tekst 7" descr="&quot;&quot;" title="&quot;&quot;"/>
          <p:cNvSpPr>
            <a:spLocks noGrp="1"/>
          </p:cNvSpPr>
          <p:nvPr>
            <p:ph type="body" sz="quarter" idx="14"/>
          </p:nvPr>
        </p:nvSpPr>
        <p:spPr>
          <a:xfrm rot="14880000">
            <a:off x="821996" y="1676817"/>
            <a:ext cx="3708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1" name="Pladsholder til tekst 7" descr="&quot;&quot;" title="&quot;&quot;"/>
          <p:cNvSpPr>
            <a:spLocks noGrp="1"/>
          </p:cNvSpPr>
          <p:nvPr>
            <p:ph type="body" sz="quarter" idx="13"/>
          </p:nvPr>
        </p:nvSpPr>
        <p:spPr>
          <a:xfrm rot="17520000">
            <a:off x="797254" y="5116969"/>
            <a:ext cx="3744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2" name="Pladsholder til tekst 5" descr="Socialstyrelsen Logo" title="Socialstyrelsen Logo"/>
          <p:cNvSpPr>
            <a:spLocks noGrp="1"/>
          </p:cNvSpPr>
          <p:nvPr>
            <p:ph type="body" sz="quarter" idx="11"/>
          </p:nvPr>
        </p:nvSpPr>
        <p:spPr>
          <a:xfrm>
            <a:off x="630000" y="2998800"/>
            <a:ext cx="1602000" cy="547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da-DK"/>
              <a:t>Rediger typografien i masterens</a:t>
            </a:r>
          </a:p>
        </p:txBody>
      </p:sp>
      <p:sp>
        <p:nvSpPr>
          <p:cNvPr id="13" name="Pladsholder til tekst 5" descr="Socialstyrelsens pay-off" title="Socialstyrelsens pay-off"/>
          <p:cNvSpPr>
            <a:spLocks noGrp="1"/>
          </p:cNvSpPr>
          <p:nvPr>
            <p:ph type="body" sz="quarter" idx="16"/>
          </p:nvPr>
        </p:nvSpPr>
        <p:spPr>
          <a:xfrm>
            <a:off x="3924000" y="6188400"/>
            <a:ext cx="1015200" cy="2988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1296000" bIns="144000"/>
          <a:lstStyle>
            <a:lvl1pPr marL="0" indent="0">
              <a:buNone/>
              <a:defRPr sz="100">
                <a:solidFill>
                  <a:schemeClr val="bg1"/>
                </a:solidFill>
              </a:defRPr>
            </a:lvl1pPr>
          </a:lstStyle>
          <a:p>
            <a:pPr lvl="0"/>
            <a:r>
              <a:rPr lang="da-DK"/>
              <a:t>Rediger typografien i masterens</a:t>
            </a:r>
          </a:p>
        </p:txBody>
      </p:sp>
    </p:spTree>
    <p:extLst>
      <p:ext uri="{BB962C8B-B14F-4D97-AF65-F5344CB8AC3E}">
        <p14:creationId xmlns:p14="http://schemas.microsoft.com/office/powerpoint/2010/main" val="928051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useslide blå">
    <p:bg>
      <p:bgPr>
        <a:solidFill>
          <a:srgbClr val="CDE7EE"/>
        </a:solidFill>
        <a:effectLst/>
      </p:bgPr>
    </p:bg>
    <p:spTree>
      <p:nvGrpSpPr>
        <p:cNvPr id="1" name=""/>
        <p:cNvGrpSpPr/>
        <p:nvPr/>
      </p:nvGrpSpPr>
      <p:grpSpPr>
        <a:xfrm>
          <a:off x="0" y="0"/>
          <a:ext cx="0" cy="0"/>
          <a:chOff x="0" y="0"/>
          <a:chExt cx="0" cy="0"/>
        </a:xfrm>
      </p:grpSpPr>
      <p:sp>
        <p:nvSpPr>
          <p:cNvPr id="13" name="Pladsholder til tekst 7"/>
          <p:cNvSpPr>
            <a:spLocks noGrp="1"/>
          </p:cNvSpPr>
          <p:nvPr>
            <p:ph type="body" sz="quarter" idx="16"/>
          </p:nvPr>
        </p:nvSpPr>
        <p:spPr>
          <a:xfrm>
            <a:off x="4207396" y="3328192"/>
            <a:ext cx="720000" cy="28800"/>
          </a:xfrm>
          <a:prstGeom prst="rect">
            <a:avLst/>
          </a:prstGeom>
          <a:solidFill>
            <a:schemeClr val="bg1"/>
          </a:solidFill>
        </p:spPr>
        <p:txBody>
          <a:bodyPr/>
          <a:lstStyle>
            <a:lvl1pPr marL="0" indent="0">
              <a:buNone/>
              <a:defRPr sz="100">
                <a:solidFill>
                  <a:schemeClr val="bg1"/>
                </a:solidFill>
              </a:defRPr>
            </a:lvl1pPr>
          </a:lstStyle>
          <a:p>
            <a:pPr lvl="0"/>
            <a:r>
              <a:rPr lang="da-DK"/>
              <a:t>Rediger typografien i masterens</a:t>
            </a:r>
          </a:p>
        </p:txBody>
      </p:sp>
      <p:sp>
        <p:nvSpPr>
          <p:cNvPr id="14" name="Undertitel 2"/>
          <p:cNvSpPr>
            <a:spLocks noGrp="1"/>
          </p:cNvSpPr>
          <p:nvPr>
            <p:ph type="subTitle" idx="1"/>
          </p:nvPr>
        </p:nvSpPr>
        <p:spPr>
          <a:xfrm>
            <a:off x="4203339" y="3508412"/>
            <a:ext cx="4329473" cy="496652"/>
          </a:xfrm>
          <a:prstGeom prst="rect">
            <a:avLst/>
          </a:prstGeom>
        </p:spPr>
        <p:txBody>
          <a:bodyPr/>
          <a:lstStyle>
            <a:lvl1pPr marL="0" indent="0" algn="l">
              <a:buNone/>
              <a:defRPr sz="22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GB" dirty="0"/>
          </a:p>
        </p:txBody>
      </p:sp>
      <p:sp>
        <p:nvSpPr>
          <p:cNvPr id="6" name="Pladsholder til tekst 7" descr="&quot;&quot;" title="&quot;&quot;"/>
          <p:cNvSpPr>
            <a:spLocks noGrp="1"/>
          </p:cNvSpPr>
          <p:nvPr>
            <p:ph type="body" sz="quarter" idx="14"/>
          </p:nvPr>
        </p:nvSpPr>
        <p:spPr>
          <a:xfrm rot="14880000">
            <a:off x="821996" y="1676817"/>
            <a:ext cx="3708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7" name="Pladsholder til tekst 7" descr="&quot;&quot;" title="&quot;&quot;"/>
          <p:cNvSpPr>
            <a:spLocks noGrp="1"/>
          </p:cNvSpPr>
          <p:nvPr>
            <p:ph type="body" sz="quarter" idx="13"/>
          </p:nvPr>
        </p:nvSpPr>
        <p:spPr>
          <a:xfrm rot="17520000">
            <a:off x="797254" y="5116969"/>
            <a:ext cx="3744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Tree>
    <p:extLst>
      <p:ext uri="{BB962C8B-B14F-4D97-AF65-F5344CB8AC3E}">
        <p14:creationId xmlns:p14="http://schemas.microsoft.com/office/powerpoint/2010/main" val="306274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lede 8">
    <p:spTree>
      <p:nvGrpSpPr>
        <p:cNvPr id="1" name=""/>
        <p:cNvGrpSpPr/>
        <p:nvPr/>
      </p:nvGrpSpPr>
      <p:grpSpPr>
        <a:xfrm>
          <a:off x="0" y="0"/>
          <a:ext cx="0" cy="0"/>
          <a:chOff x="0" y="0"/>
          <a:chExt cx="0" cy="0"/>
        </a:xfrm>
      </p:grpSpPr>
      <p:pic>
        <p:nvPicPr>
          <p:cNvPr id="3" name="Billed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el 1"/>
          <p:cNvSpPr>
            <a:spLocks noGrp="1"/>
          </p:cNvSpPr>
          <p:nvPr>
            <p:ph type="ctrTitle"/>
          </p:nvPr>
        </p:nvSpPr>
        <p:spPr>
          <a:xfrm>
            <a:off x="3923928" y="2265536"/>
            <a:ext cx="4113076" cy="2387600"/>
          </a:xfrm>
        </p:spPr>
        <p:txBody>
          <a:bodyPr anchor="ctr"/>
          <a:lstStyle>
            <a:lvl1pPr algn="l">
              <a:defRPr sz="3000" b="0">
                <a:solidFill>
                  <a:schemeClr val="bg1"/>
                </a:solidFill>
              </a:defRPr>
            </a:lvl1pPr>
          </a:lstStyle>
          <a:p>
            <a:r>
              <a:rPr lang="da-DK"/>
              <a:t>Klik for at redigere i master</a:t>
            </a:r>
            <a:endParaRPr lang="da-DK" dirty="0"/>
          </a:p>
        </p:txBody>
      </p:sp>
      <p:sp>
        <p:nvSpPr>
          <p:cNvPr id="20" name="Tekstfelt 19"/>
          <p:cNvSpPr txBox="1"/>
          <p:nvPr/>
        </p:nvSpPr>
        <p:spPr>
          <a:xfrm>
            <a:off x="-1188640" y="152636"/>
            <a:ext cx="1116124" cy="2092881"/>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
        <p:nvSpPr>
          <p:cNvPr id="16" name="Pladsholder til tekst 7" descr="&quot;&quot;" title="&quot;&quot;"/>
          <p:cNvSpPr>
            <a:spLocks noGrp="1"/>
          </p:cNvSpPr>
          <p:nvPr>
            <p:ph type="body" sz="quarter" idx="14"/>
          </p:nvPr>
        </p:nvSpPr>
        <p:spPr>
          <a:xfrm rot="14880000">
            <a:off x="821996" y="1676817"/>
            <a:ext cx="3708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7" name="Pladsholder til tekst 7" descr="&quot;&quot;" title="&quot;&quot;"/>
          <p:cNvSpPr>
            <a:spLocks noGrp="1"/>
          </p:cNvSpPr>
          <p:nvPr>
            <p:ph type="body" sz="quarter" idx="13"/>
          </p:nvPr>
        </p:nvSpPr>
        <p:spPr>
          <a:xfrm rot="17520000">
            <a:off x="797254" y="5116969"/>
            <a:ext cx="3744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9" name="Pladsholder til tekst 5" descr="Socialstyrelsen Logo" title="Socialstyrelsen Logo"/>
          <p:cNvSpPr>
            <a:spLocks noGrp="1"/>
          </p:cNvSpPr>
          <p:nvPr>
            <p:ph type="body" sz="quarter" idx="11"/>
          </p:nvPr>
        </p:nvSpPr>
        <p:spPr>
          <a:xfrm>
            <a:off x="630000" y="2998800"/>
            <a:ext cx="1602000" cy="547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da-DK"/>
              <a:t>Rediger typografien i masterens</a:t>
            </a:r>
          </a:p>
        </p:txBody>
      </p:sp>
      <p:sp>
        <p:nvSpPr>
          <p:cNvPr id="21" name="Pladsholder til tekst 5" descr="Socialstyrelsens pay-off" title="Socialstyrelsens pay-off"/>
          <p:cNvSpPr>
            <a:spLocks noGrp="1"/>
          </p:cNvSpPr>
          <p:nvPr>
            <p:ph type="body" sz="quarter" idx="16"/>
          </p:nvPr>
        </p:nvSpPr>
        <p:spPr>
          <a:xfrm>
            <a:off x="3924000" y="6188400"/>
            <a:ext cx="1015200" cy="2988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1296000" bIns="144000"/>
          <a:lstStyle>
            <a:lvl1pPr marL="0" indent="0">
              <a:buNone/>
              <a:defRPr sz="100">
                <a:solidFill>
                  <a:schemeClr val="bg1"/>
                </a:solidFill>
              </a:defRPr>
            </a:lvl1pPr>
          </a:lstStyle>
          <a:p>
            <a:pPr lvl="0"/>
            <a:r>
              <a:rPr lang="da-DK"/>
              <a:t>Rediger typografien i masterens</a:t>
            </a:r>
          </a:p>
        </p:txBody>
      </p:sp>
    </p:spTree>
    <p:extLst>
      <p:ext uri="{BB962C8B-B14F-4D97-AF65-F5344CB8AC3E}">
        <p14:creationId xmlns:p14="http://schemas.microsoft.com/office/powerpoint/2010/main" val="1625902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slide med billede">
    <p:spTree>
      <p:nvGrpSpPr>
        <p:cNvPr id="1" name=""/>
        <p:cNvGrpSpPr/>
        <p:nvPr/>
      </p:nvGrpSpPr>
      <p:grpSpPr>
        <a:xfrm>
          <a:off x="0" y="0"/>
          <a:ext cx="0" cy="0"/>
          <a:chOff x="0" y="0"/>
          <a:chExt cx="0" cy="0"/>
        </a:xfrm>
      </p:grpSpPr>
      <p:sp>
        <p:nvSpPr>
          <p:cNvPr id="16" name="Pladsholder til billede 3"/>
          <p:cNvSpPr>
            <a:spLocks noGrp="1"/>
          </p:cNvSpPr>
          <p:nvPr>
            <p:ph type="pic" sz="quarter" idx="10" hasCustomPrompt="1"/>
          </p:nvPr>
        </p:nvSpPr>
        <p:spPr>
          <a:xfrm>
            <a:off x="0" y="0"/>
            <a:ext cx="9144000" cy="6858000"/>
          </a:xfrm>
          <a:prstGeom prst="rect">
            <a:avLst/>
          </a:prstGeom>
          <a:noFill/>
        </p:spPr>
        <p:txBody>
          <a:bodyPr/>
          <a:lstStyle>
            <a:lvl1pPr marL="0" indent="0" algn="ctr">
              <a:lnSpc>
                <a:spcPct val="100000"/>
              </a:lnSpc>
              <a:spcBef>
                <a:spcPts val="0"/>
              </a:spcBef>
              <a:buNone/>
              <a:defRPr sz="1200"/>
            </a:lvl1pPr>
          </a:lstStyle>
          <a:p>
            <a:r>
              <a:rPr lang="da-DK" dirty="0"/>
              <a:t>For at indsætte et billede:</a:t>
            </a:r>
          </a:p>
          <a:p>
            <a:r>
              <a:rPr lang="da-DK" dirty="0"/>
              <a:t>Brug ikonet i midten, vælg et billede, læg herefter billedet bagerst, </a:t>
            </a:r>
          </a:p>
          <a:p>
            <a:r>
              <a:rPr lang="da-DK" dirty="0"/>
              <a:t>ved at højreklikke i billedet, og vælge ”send bagerst”.</a:t>
            </a:r>
          </a:p>
          <a:p>
            <a:endParaRPr lang="da-DK" dirty="0"/>
          </a:p>
        </p:txBody>
      </p:sp>
      <p:sp>
        <p:nvSpPr>
          <p:cNvPr id="2" name="Titel 1"/>
          <p:cNvSpPr>
            <a:spLocks noGrp="1"/>
          </p:cNvSpPr>
          <p:nvPr>
            <p:ph type="ctrTitle"/>
          </p:nvPr>
        </p:nvSpPr>
        <p:spPr>
          <a:xfrm>
            <a:off x="3923928" y="2265536"/>
            <a:ext cx="4113076" cy="2387600"/>
          </a:xfrm>
        </p:spPr>
        <p:txBody>
          <a:bodyPr anchor="ctr"/>
          <a:lstStyle>
            <a:lvl1pPr algn="l">
              <a:defRPr sz="3000" b="0">
                <a:solidFill>
                  <a:schemeClr val="bg1"/>
                </a:solidFill>
              </a:defRPr>
            </a:lvl1pPr>
          </a:lstStyle>
          <a:p>
            <a:r>
              <a:rPr lang="da-DK"/>
              <a:t>Klik for at redigere i master</a:t>
            </a:r>
            <a:endParaRPr lang="da-DK" dirty="0"/>
          </a:p>
        </p:txBody>
      </p:sp>
      <p:sp>
        <p:nvSpPr>
          <p:cNvPr id="17" name="Pladsholder til tekst 7" descr="&quot;&quot;" title="&quot;&quot;"/>
          <p:cNvSpPr>
            <a:spLocks noGrp="1"/>
          </p:cNvSpPr>
          <p:nvPr>
            <p:ph type="body" sz="quarter" idx="14"/>
          </p:nvPr>
        </p:nvSpPr>
        <p:spPr>
          <a:xfrm rot="14880000">
            <a:off x="821996" y="1676817"/>
            <a:ext cx="3708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19" name="Pladsholder til tekst 7" descr="&quot;&quot;" title="&quot;&quot;"/>
          <p:cNvSpPr>
            <a:spLocks noGrp="1"/>
          </p:cNvSpPr>
          <p:nvPr>
            <p:ph type="body" sz="quarter" idx="13"/>
          </p:nvPr>
        </p:nvSpPr>
        <p:spPr>
          <a:xfrm rot="17520000">
            <a:off x="797254" y="5116969"/>
            <a:ext cx="3744000" cy="28800"/>
          </a:xfrm>
          <a:prstGeom prst="rect">
            <a:avLst/>
          </a:prstGeom>
          <a:solidFill>
            <a:schemeClr val="bg1"/>
          </a:solidFill>
        </p:spPr>
        <p:txBody>
          <a:bodyPr/>
          <a:lstStyle>
            <a:lvl1pPr marL="0" indent="0">
              <a:buNone/>
              <a:defRPr sz="100">
                <a:solidFill>
                  <a:schemeClr val="bg1"/>
                </a:solidFill>
              </a:defRPr>
            </a:lvl1pPr>
          </a:lstStyle>
          <a:p>
            <a:pPr lvl="0"/>
            <a:r>
              <a:rPr lang="da-DK" noProof="0"/>
              <a:t>Rediger typografien i masterens</a:t>
            </a:r>
          </a:p>
        </p:txBody>
      </p:sp>
      <p:sp>
        <p:nvSpPr>
          <p:cNvPr id="21" name="Pladsholder til tekst 5" descr="Socialstyrelsen Logo" title="Socialstyrelsen Logo"/>
          <p:cNvSpPr>
            <a:spLocks noGrp="1"/>
          </p:cNvSpPr>
          <p:nvPr>
            <p:ph type="body" sz="quarter" idx="11"/>
          </p:nvPr>
        </p:nvSpPr>
        <p:spPr>
          <a:xfrm>
            <a:off x="630000" y="2998800"/>
            <a:ext cx="1602000" cy="5472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sz="100">
                <a:solidFill>
                  <a:schemeClr val="bg1"/>
                </a:solidFill>
              </a:defRPr>
            </a:lvl1pPr>
          </a:lstStyle>
          <a:p>
            <a:pPr lvl="0"/>
            <a:r>
              <a:rPr lang="da-DK"/>
              <a:t>Rediger typografien i masterens</a:t>
            </a:r>
          </a:p>
        </p:txBody>
      </p:sp>
      <p:sp>
        <p:nvSpPr>
          <p:cNvPr id="22" name="Pladsholder til tekst 5" descr="Socialstyrelsens pay-off" title="Socialstyrelsens pay-off"/>
          <p:cNvSpPr>
            <a:spLocks noGrp="1"/>
          </p:cNvSpPr>
          <p:nvPr>
            <p:ph type="body" sz="quarter" idx="16"/>
          </p:nvPr>
        </p:nvSpPr>
        <p:spPr>
          <a:xfrm>
            <a:off x="3924000" y="6188400"/>
            <a:ext cx="1015200" cy="2988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tIns="1296000" bIns="144000"/>
          <a:lstStyle>
            <a:lvl1pPr marL="0" indent="0">
              <a:buNone/>
              <a:defRPr sz="100">
                <a:solidFill>
                  <a:schemeClr val="bg1"/>
                </a:solidFill>
              </a:defRPr>
            </a:lvl1pPr>
          </a:lstStyle>
          <a:p>
            <a:pPr lvl="0"/>
            <a:r>
              <a:rPr lang="da-DK"/>
              <a:t>Rediger typografien i masterens</a:t>
            </a:r>
          </a:p>
        </p:txBody>
      </p:sp>
      <p:sp>
        <p:nvSpPr>
          <p:cNvPr id="23" name="Tekstfelt 22"/>
          <p:cNvSpPr txBox="1"/>
          <p:nvPr userDrawn="1"/>
        </p:nvSpPr>
        <p:spPr>
          <a:xfrm>
            <a:off x="-1188640" y="152636"/>
            <a:ext cx="1116124" cy="2092881"/>
          </a:xfrm>
          <a:prstGeom prst="rect">
            <a:avLst/>
          </a:prstGeom>
          <a:noFill/>
        </p:spPr>
        <p:txBody>
          <a:bodyPr wrap="square" rtlCol="0">
            <a:spAutoFit/>
          </a:bodyPr>
          <a:lstStyle/>
          <a:p>
            <a:pPr algn="l"/>
            <a:r>
              <a:rPr lang="da-DK" sz="1000" b="1" dirty="0"/>
              <a:t>For at indsætte</a:t>
            </a:r>
            <a:r>
              <a:rPr lang="da-DK" sz="1000" b="1" baseline="0" dirty="0"/>
              <a:t> et billede</a:t>
            </a:r>
            <a:r>
              <a:rPr lang="da-DK" sz="1000" baseline="0" dirty="0"/>
              <a:t>:</a:t>
            </a:r>
          </a:p>
          <a:p>
            <a:pPr algn="l"/>
            <a:endParaRPr lang="da-DK" sz="1000" baseline="0" dirty="0"/>
          </a:p>
          <a:p>
            <a:pPr algn="l"/>
            <a:r>
              <a:rPr lang="da-DK" sz="1000" baseline="0" dirty="0"/>
              <a:t>Brug først ikonet i midten til at vælg et billede, læg herefter billedet bagerst, ved at højreklikke i billedet, og vælge ”send bagerst”.</a:t>
            </a:r>
            <a:endParaRPr lang="da-DK" sz="1000" dirty="0"/>
          </a:p>
        </p:txBody>
      </p:sp>
    </p:spTree>
    <p:extLst>
      <p:ext uri="{BB962C8B-B14F-4D97-AF65-F5344CB8AC3E}">
        <p14:creationId xmlns:p14="http://schemas.microsoft.com/office/powerpoint/2010/main" val="2426000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endParaRPr lang="da-DK" dirty="0"/>
          </a:p>
        </p:txBody>
      </p:sp>
      <p:sp>
        <p:nvSpPr>
          <p:cNvPr id="3" name="Pladsholder til indhold 2"/>
          <p:cNvSpPr>
            <a:spLocks noGrp="1"/>
          </p:cNvSpPr>
          <p:nvPr>
            <p:ph idx="1"/>
          </p:nvPr>
        </p:nvSpPr>
        <p:spPr>
          <a:xfrm>
            <a:off x="628649" y="1628775"/>
            <a:ext cx="7904163" cy="4248150"/>
          </a:xfrm>
          <a:prstGeom prst="rect">
            <a:avLst/>
          </a:prstGeom>
        </p:spPr>
        <p:txBody>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9" name="Billede 8">
            <a:extLst>
              <a:ext uri="{FF2B5EF4-FFF2-40B4-BE49-F238E27FC236}">
                <a16:creationId xmlns:a16="http://schemas.microsoft.com/office/drawing/2014/main" id="{1B835D0E-3896-8F27-C419-30936337B12E}"/>
              </a:ext>
            </a:extLst>
          </p:cNvPr>
          <p:cNvPicPr>
            <a:picLocks noChangeAspect="1"/>
          </p:cNvPicPr>
          <p:nvPr userDrawn="1"/>
        </p:nvPicPr>
        <p:blipFill>
          <a:blip r:embed="rId2"/>
          <a:srcRect/>
          <a:stretch/>
        </p:blipFill>
        <p:spPr>
          <a:xfrm>
            <a:off x="0" y="5724000"/>
            <a:ext cx="9158400" cy="1144800"/>
          </a:xfrm>
          <a:prstGeom prst="rect">
            <a:avLst/>
          </a:prstGeom>
        </p:spPr>
      </p:pic>
    </p:spTree>
    <p:extLst>
      <p:ext uri="{BB962C8B-B14F-4D97-AF65-F5344CB8AC3E}">
        <p14:creationId xmlns:p14="http://schemas.microsoft.com/office/powerpoint/2010/main" val="602714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og indholdsobjekt">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B6911F3-F116-556D-FAA8-E3DF3C3F0E2E}"/>
              </a:ext>
            </a:extLst>
          </p:cNvPr>
          <p:cNvPicPr>
            <a:picLocks noChangeAspect="1"/>
          </p:cNvPicPr>
          <p:nvPr userDrawn="1"/>
        </p:nvPicPr>
        <p:blipFill>
          <a:blip r:embed="rId2"/>
          <a:srcRect/>
          <a:stretch/>
        </p:blipFill>
        <p:spPr>
          <a:xfrm>
            <a:off x="0" y="5724000"/>
            <a:ext cx="9158400" cy="1144800"/>
          </a:xfrm>
          <a:prstGeom prst="rect">
            <a:avLst/>
          </a:prstGeom>
        </p:spPr>
      </p:pic>
    </p:spTree>
    <p:extLst>
      <p:ext uri="{BB962C8B-B14F-4D97-AF65-F5344CB8AC3E}">
        <p14:creationId xmlns:p14="http://schemas.microsoft.com/office/powerpoint/2010/main" val="84245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kst og to indholdsobjekter nederst">
    <p:spTree>
      <p:nvGrpSpPr>
        <p:cNvPr id="1" name=""/>
        <p:cNvGrpSpPr/>
        <p:nvPr/>
      </p:nvGrpSpPr>
      <p:grpSpPr>
        <a:xfrm>
          <a:off x="0" y="0"/>
          <a:ext cx="0" cy="0"/>
          <a:chOff x="0" y="0"/>
          <a:chExt cx="0" cy="0"/>
        </a:xfrm>
      </p:grpSpPr>
      <p:sp>
        <p:nvSpPr>
          <p:cNvPr id="2" name="Titel 1"/>
          <p:cNvSpPr>
            <a:spLocks noGrp="1"/>
          </p:cNvSpPr>
          <p:nvPr>
            <p:ph type="title"/>
          </p:nvPr>
        </p:nvSpPr>
        <p:spPr>
          <a:xfrm>
            <a:off x="628649" y="764704"/>
            <a:ext cx="7904164" cy="756084"/>
          </a:xfrm>
        </p:spPr>
        <p:txBody>
          <a:bodyPr/>
          <a:lstStyle/>
          <a:p>
            <a:r>
              <a:rPr lang="da-DK"/>
              <a:t>Klik for at redigere i master</a:t>
            </a:r>
            <a:endParaRPr lang="da-DK" dirty="0"/>
          </a:p>
        </p:txBody>
      </p:sp>
      <p:sp>
        <p:nvSpPr>
          <p:cNvPr id="3" name="Pladsholder til indhold 2"/>
          <p:cNvSpPr>
            <a:spLocks noGrp="1"/>
          </p:cNvSpPr>
          <p:nvPr>
            <p:ph sz="half" idx="1"/>
          </p:nvPr>
        </p:nvSpPr>
        <p:spPr>
          <a:xfrm>
            <a:off x="628647" y="3356992"/>
            <a:ext cx="3816000" cy="2519933"/>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p:cNvSpPr>
            <a:spLocks noGrp="1"/>
          </p:cNvSpPr>
          <p:nvPr>
            <p:ph sz="half" idx="2"/>
          </p:nvPr>
        </p:nvSpPr>
        <p:spPr>
          <a:xfrm>
            <a:off x="4716813" y="3356992"/>
            <a:ext cx="3816000" cy="2519933"/>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3" name="Pladsholder til tekst 12"/>
          <p:cNvSpPr>
            <a:spLocks noGrp="1"/>
          </p:cNvSpPr>
          <p:nvPr>
            <p:ph type="body" sz="quarter" idx="13"/>
          </p:nvPr>
        </p:nvSpPr>
        <p:spPr>
          <a:xfrm>
            <a:off x="628649" y="1628775"/>
            <a:ext cx="7904164" cy="1620838"/>
          </a:xfrm>
          <a:prstGeom prst="rect">
            <a:avLst/>
          </a:prstGeo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8" name="Billede 7">
            <a:extLst>
              <a:ext uri="{FF2B5EF4-FFF2-40B4-BE49-F238E27FC236}">
                <a16:creationId xmlns:a16="http://schemas.microsoft.com/office/drawing/2014/main" id="{2AC28B6D-79D8-D3A8-F5B6-4EDAA4E9F272}"/>
              </a:ext>
            </a:extLst>
          </p:cNvPr>
          <p:cNvPicPr>
            <a:picLocks noChangeAspect="1"/>
          </p:cNvPicPr>
          <p:nvPr userDrawn="1"/>
        </p:nvPicPr>
        <p:blipFill>
          <a:blip r:embed="rId2"/>
          <a:srcRect/>
          <a:stretch/>
        </p:blipFill>
        <p:spPr>
          <a:xfrm>
            <a:off x="0" y="5724000"/>
            <a:ext cx="9158400" cy="1144800"/>
          </a:xfrm>
          <a:prstGeom prst="rect">
            <a:avLst/>
          </a:prstGeom>
        </p:spPr>
      </p:pic>
    </p:spTree>
    <p:extLst>
      <p:ext uri="{BB962C8B-B14F-4D97-AF65-F5344CB8AC3E}">
        <p14:creationId xmlns:p14="http://schemas.microsoft.com/office/powerpoint/2010/main" val="2460678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el og indholdsobjekt">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70D478A3-87C3-CD8D-D2A9-C197FE0F7287}"/>
              </a:ext>
            </a:extLst>
          </p:cNvPr>
          <p:cNvPicPr>
            <a:picLocks noChangeAspect="1"/>
          </p:cNvPicPr>
          <p:nvPr userDrawn="1"/>
        </p:nvPicPr>
        <p:blipFill>
          <a:blip r:embed="rId2"/>
          <a:stretch>
            <a:fillRect/>
          </a:stretch>
        </p:blipFill>
        <p:spPr>
          <a:xfrm>
            <a:off x="-9409" y="0"/>
            <a:ext cx="9359731" cy="6237312"/>
          </a:xfrm>
          <a:prstGeom prst="rect">
            <a:avLst/>
          </a:prstGeom>
        </p:spPr>
      </p:pic>
      <p:pic>
        <p:nvPicPr>
          <p:cNvPr id="8" name="Billede 7">
            <a:extLst>
              <a:ext uri="{FF2B5EF4-FFF2-40B4-BE49-F238E27FC236}">
                <a16:creationId xmlns:a16="http://schemas.microsoft.com/office/drawing/2014/main" id="{4B6911F3-F116-556D-FAA8-E3DF3C3F0E2E}"/>
              </a:ext>
            </a:extLst>
          </p:cNvPr>
          <p:cNvPicPr>
            <a:picLocks noChangeAspect="1"/>
          </p:cNvPicPr>
          <p:nvPr userDrawn="1"/>
        </p:nvPicPr>
        <p:blipFill>
          <a:blip r:embed="rId3"/>
          <a:srcRect/>
          <a:stretch/>
        </p:blipFill>
        <p:spPr>
          <a:xfrm>
            <a:off x="0" y="5724000"/>
            <a:ext cx="9158400" cy="1144800"/>
          </a:xfrm>
          <a:prstGeom prst="rect">
            <a:avLst/>
          </a:prstGeom>
        </p:spPr>
      </p:pic>
    </p:spTree>
    <p:extLst>
      <p:ext uri="{BB962C8B-B14F-4D97-AF65-F5344CB8AC3E}">
        <p14:creationId xmlns:p14="http://schemas.microsoft.com/office/powerpoint/2010/main" val="1744655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NUL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F4C7F6-22F7-43AC-B708-FCC82EA528CC}"/>
              </a:ext>
            </a:extLst>
          </p:cNvPr>
          <p:cNvGraphicFramePr>
            <a:graphicFrameLocks noChangeAspect="1"/>
          </p:cNvGraphicFramePr>
          <p:nvPr userDrawn="1">
            <p:custDataLst>
              <p:tags r:id="rId22"/>
            </p:custDataLst>
            <p:extLst>
              <p:ext uri="{D42A27DB-BD31-4B8C-83A1-F6EECF244321}">
                <p14:modId xmlns:p14="http://schemas.microsoft.com/office/powerpoint/2010/main" val="4155947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6" name="think-cell Slide" r:id="rId23" imgW="347" imgH="348" progId="TCLayout.ActiveDocument.1">
                  <p:embed/>
                </p:oleObj>
              </mc:Choice>
              <mc:Fallback>
                <p:oleObj name="think-cell Slide" r:id="rId23" imgW="347" imgH="348" progId="TCLayout.ActiveDocument.1">
                  <p:embed/>
                  <p:pic>
                    <p:nvPicPr>
                      <p:cNvPr id="0" name=""/>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 name="Pladsholder til titel 1"/>
          <p:cNvSpPr>
            <a:spLocks noGrp="1"/>
          </p:cNvSpPr>
          <p:nvPr>
            <p:ph type="title"/>
          </p:nvPr>
        </p:nvSpPr>
        <p:spPr>
          <a:xfrm>
            <a:off x="628649" y="764704"/>
            <a:ext cx="7904163" cy="756084"/>
          </a:xfrm>
          <a:prstGeom prst="rect">
            <a:avLst/>
          </a:prstGeom>
        </p:spPr>
        <p:txBody>
          <a:bodyPr vert="horz" lIns="0" tIns="0" rIns="0" bIns="0" rtlCol="0" anchor="ctr">
            <a:noAutofit/>
          </a:bodyPr>
          <a:lstStyle/>
          <a:p>
            <a:endParaRPr lang="da-DK" dirty="0"/>
          </a:p>
        </p:txBody>
      </p:sp>
      <p:sp>
        <p:nvSpPr>
          <p:cNvPr id="4" name="Pladsholder til dato 3"/>
          <p:cNvSpPr>
            <a:spLocks noGrp="1"/>
          </p:cNvSpPr>
          <p:nvPr>
            <p:ph type="dt" sz="half" idx="2"/>
          </p:nvPr>
        </p:nvSpPr>
        <p:spPr>
          <a:xfrm>
            <a:off x="6457950" y="6052207"/>
            <a:ext cx="2057400" cy="365125"/>
          </a:xfrm>
          <a:prstGeom prst="rect">
            <a:avLst/>
          </a:prstGeom>
        </p:spPr>
        <p:txBody>
          <a:bodyPr vert="horz" lIns="0" tIns="0" rIns="0" bIns="0" rtlCol="0" anchor="ctr">
            <a:noAutofit/>
          </a:bodyPr>
          <a:lstStyle>
            <a:lvl1pPr algn="r">
              <a:defRPr sz="900" b="1">
                <a:solidFill>
                  <a:schemeClr val="tx2"/>
                </a:solidFill>
              </a:defRPr>
            </a:lvl1pPr>
          </a:lstStyle>
          <a:p>
            <a:fld id="{A7FD876A-936A-4DE7-9677-0236EE18B641}" type="datetime2">
              <a:rPr lang="da-DK" smtClean="0"/>
              <a:t>1. februar 2023</a:t>
            </a:fld>
            <a:endParaRPr lang="da-DK" dirty="0"/>
          </a:p>
        </p:txBody>
      </p:sp>
      <p:sp>
        <p:nvSpPr>
          <p:cNvPr id="5" name="Pladsholder til sidefod 4"/>
          <p:cNvSpPr>
            <a:spLocks noGrp="1"/>
          </p:cNvSpPr>
          <p:nvPr>
            <p:ph type="ftr" sz="quarter" idx="3"/>
          </p:nvPr>
        </p:nvSpPr>
        <p:spPr>
          <a:xfrm>
            <a:off x="628649" y="6273316"/>
            <a:ext cx="4759559" cy="180020"/>
          </a:xfrm>
          <a:prstGeom prst="rect">
            <a:avLst/>
          </a:prstGeom>
        </p:spPr>
        <p:txBody>
          <a:bodyPr vert="horz" lIns="0" tIns="0" rIns="0" bIns="0" rtlCol="0" anchor="b">
            <a:noAutofit/>
          </a:bodyPr>
          <a:lstStyle>
            <a:lvl1pPr algn="l">
              <a:defRPr sz="900" b="0">
                <a:solidFill>
                  <a:schemeClr val="bg2"/>
                </a:solidFill>
              </a:defRPr>
            </a:lvl1pPr>
          </a:lstStyle>
          <a:p>
            <a:r>
              <a:rPr lang="da-DK" dirty="0"/>
              <a:t>Gruppeforløb for hjemmeboende unge med autisme - UDKAST</a:t>
            </a:r>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0" tIns="0" rIns="0" bIns="0" rtlCol="0" anchor="ctr">
            <a:noAutofit/>
          </a:bodyPr>
          <a:lstStyle>
            <a:lvl1pPr algn="r">
              <a:defRPr sz="900">
                <a:solidFill>
                  <a:schemeClr val="bg1"/>
                </a:solidFill>
              </a:defRPr>
            </a:lvl1pPr>
          </a:lstStyle>
          <a:p>
            <a:fld id="{1C4DB2EE-0873-4EBD-BD17-6A767A2B9A33}" type="slidenum">
              <a:rPr lang="da-DK" smtClean="0"/>
              <a:pPr/>
              <a:t>‹nr.›</a:t>
            </a:fld>
            <a:endParaRPr lang="da-DK" dirty="0"/>
          </a:p>
        </p:txBody>
      </p:sp>
      <p:sp>
        <p:nvSpPr>
          <p:cNvPr id="8" name="Pladsholder til tekst 7"/>
          <p:cNvSpPr>
            <a:spLocks noGrp="1"/>
          </p:cNvSpPr>
          <p:nvPr>
            <p:ph type="body" idx="1"/>
          </p:nvPr>
        </p:nvSpPr>
        <p:spPr>
          <a:xfrm>
            <a:off x="628650" y="1628775"/>
            <a:ext cx="7886700" cy="4248497"/>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GB" dirty="0"/>
          </a:p>
        </p:txBody>
      </p:sp>
    </p:spTree>
    <p:extLst>
      <p:ext uri="{BB962C8B-B14F-4D97-AF65-F5344CB8AC3E}">
        <p14:creationId xmlns:p14="http://schemas.microsoft.com/office/powerpoint/2010/main" val="2091005546"/>
      </p:ext>
    </p:extLst>
  </p:cSld>
  <p:clrMap bg1="lt1" tx1="dk1" bg2="lt2" tx2="dk2" accent1="accent1" accent2="accent2" accent3="accent3" accent4="accent4" accent5="accent5" accent6="accent6" hlink="hlink" folHlink="folHlink"/>
  <p:sldLayoutIdLst>
    <p:sldLayoutId id="2147483761" r:id="rId1"/>
    <p:sldLayoutId id="2147483764" r:id="rId2"/>
    <p:sldLayoutId id="2147483792" r:id="rId3"/>
    <p:sldLayoutId id="2147483774" r:id="rId4"/>
    <p:sldLayoutId id="2147483766" r:id="rId5"/>
    <p:sldLayoutId id="2147483781" r:id="rId6"/>
    <p:sldLayoutId id="2147484558" r:id="rId7"/>
    <p:sldLayoutId id="2147483782" r:id="rId8"/>
    <p:sldLayoutId id="2147484559" r:id="rId9"/>
    <p:sldLayoutId id="2147483783" r:id="rId10"/>
    <p:sldLayoutId id="2147483784" r:id="rId11"/>
    <p:sldLayoutId id="2147483785" r:id="rId12"/>
    <p:sldLayoutId id="2147483786" r:id="rId13"/>
    <p:sldLayoutId id="2147483787" r:id="rId14"/>
    <p:sldLayoutId id="2147483794" r:id="rId15"/>
    <p:sldLayoutId id="2147483795" r:id="rId16"/>
    <p:sldLayoutId id="2147483796" r:id="rId17"/>
    <p:sldLayoutId id="2147483767" r:id="rId18"/>
    <p:sldLayoutId id="2147484557" r:id="rId19"/>
  </p:sldLayoutIdLst>
  <p:hf hdr="0" dt="0"/>
  <p:txStyles>
    <p:title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p:titleStyle>
    <p:bodyStyle>
      <a:lvl1pPr marL="180000" indent="-18000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2pPr>
      <a:lvl3pPr marL="54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3pPr>
      <a:lvl4pPr marL="72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4pPr>
      <a:lvl5pPr marL="90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2" orient="horz" pos="1026" userDrawn="1">
          <p15:clr>
            <a:srgbClr val="F26B43"/>
          </p15:clr>
        </p15:guide>
        <p15:guide id="13" pos="385" userDrawn="1">
          <p15:clr>
            <a:srgbClr val="F26B43"/>
          </p15:clr>
        </p15:guide>
        <p15:guide id="14" pos="5375" userDrawn="1">
          <p15:clr>
            <a:srgbClr val="F26B43"/>
          </p15:clr>
        </p15:guide>
        <p15:guide id="15" orient="horz" pos="370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NULL"/><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NULL"/><Relationship Id="rId4" Type="http://schemas.openxmlformats.org/officeDocument/2006/relationships/oleObject" Target="../embeddings/oleObject5.bin"/></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NULL"/><Relationship Id="rId4" Type="http://schemas.openxmlformats.org/officeDocument/2006/relationships/oleObject" Target="../embeddings/oleObject33.bin"/></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NULL"/><Relationship Id="rId4" Type="http://schemas.openxmlformats.org/officeDocument/2006/relationships/oleObject" Target="../embeddings/oleObject34.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6.xml"/><Relationship Id="rId1" Type="http://schemas.openxmlformats.org/officeDocument/2006/relationships/vmlDrawing" Target="../drawings/vmlDrawing35.vml"/><Relationship Id="rId6" Type="http://schemas.openxmlformats.org/officeDocument/2006/relationships/image" Target="../media/image7.emf"/><Relationship Id="rId5" Type="http://schemas.openxmlformats.org/officeDocument/2006/relationships/oleObject" Target="../embeddings/oleObject35.bin"/><Relationship Id="rId4" Type="http://schemas.openxmlformats.org/officeDocument/2006/relationships/image" Target="../media/image8.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NULL"/><Relationship Id="rId4" Type="http://schemas.openxmlformats.org/officeDocument/2006/relationships/oleObject" Target="../embeddings/oleObject6.bin"/></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10" Type="http://schemas.microsoft.com/office/2007/relationships/hdphoto" Target="../media/hdphoto5.wdp"/><Relationship Id="rId4" Type="http://schemas.openxmlformats.org/officeDocument/2006/relationships/image" Target="../media/image50.png"/><Relationship Id="rId9" Type="http://schemas.openxmlformats.org/officeDocument/2006/relationships/image" Target="../media/image55.png"/></Relationships>
</file>

<file path=ppt/slides/_rels/slide1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NULL"/><Relationship Id="rId4" Type="http://schemas.openxmlformats.org/officeDocument/2006/relationships/oleObject" Target="../embeddings/oleObject36.bin"/></Relationships>
</file>

<file path=ppt/slides/_rels/slide117.xml.rels><?xml version="1.0" encoding="UTF-8" standalone="yes"?>
<Relationships xmlns="http://schemas.openxmlformats.org/package/2006/relationships"><Relationship Id="rId3" Type="http://schemas.openxmlformats.org/officeDocument/2006/relationships/hyperlink" Target="https://www.youtube.com/watch?v=T-90Mu8fdMo" TargetMode="External"/><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hyperlink" Target="https://www.youtube.com/watch?v=n5-7Yl_Te0Q"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9.png"/><Relationship Id="rId2" Type="http://schemas.openxmlformats.org/officeDocument/2006/relationships/tags" Target="../tags/tag38.xml"/><Relationship Id="rId1" Type="http://schemas.openxmlformats.org/officeDocument/2006/relationships/vmlDrawing" Target="../drawings/vmlDrawing37.vml"/><Relationship Id="rId6" Type="http://schemas.openxmlformats.org/officeDocument/2006/relationships/hyperlink" Target="https://www.youtube.com/watch?v=TEdEtBMfLYk" TargetMode="External"/><Relationship Id="rId5" Type="http://schemas.openxmlformats.org/officeDocument/2006/relationships/image" Target="../media/image28.emf"/><Relationship Id="rId4" Type="http://schemas.openxmlformats.org/officeDocument/2006/relationships/oleObject" Target="../embeddings/oleObject37.bin"/></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www.youtube.com/watch?v=VD54C_uP_6c&amp;feature=youtu.be" TargetMode="Externa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NULL"/><Relationship Id="rId5" Type="http://schemas.openxmlformats.org/officeDocument/2006/relationships/oleObject" Target="../embeddings/oleObject7.bin"/><Relationship Id="rId4" Type="http://schemas.openxmlformats.org/officeDocument/2006/relationships/notesSlide" Target="../notesSlides/notesSlide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NULL"/><Relationship Id="rId4" Type="http://schemas.openxmlformats.org/officeDocument/2006/relationships/oleObject" Target="../embeddings/oleObject38.bin"/></Relationships>
</file>

<file path=ppt/slides/_rels/slide1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NULL"/><Relationship Id="rId4" Type="http://schemas.openxmlformats.org/officeDocument/2006/relationships/oleObject" Target="../embeddings/oleObject39.bin"/></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NULL"/><Relationship Id="rId4" Type="http://schemas.openxmlformats.org/officeDocument/2006/relationships/oleObject" Target="../embeddings/oleObject8.bin"/></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NULL"/><Relationship Id="rId4" Type="http://schemas.openxmlformats.org/officeDocument/2006/relationships/oleObject" Target="../embeddings/oleObject9.bin"/></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1.png"/><Relationship Id="rId2" Type="http://schemas.openxmlformats.org/officeDocument/2006/relationships/tags" Target="../tags/tag41.xml"/><Relationship Id="rId1" Type="http://schemas.openxmlformats.org/officeDocument/2006/relationships/vmlDrawing" Target="../drawings/vmlDrawing40.vml"/><Relationship Id="rId6" Type="http://schemas.openxmlformats.org/officeDocument/2006/relationships/hyperlink" Target="https://www.youtube.com/watch?v=G7W-ASmDLjo" TargetMode="External"/><Relationship Id="rId5" Type="http://schemas.openxmlformats.org/officeDocument/2006/relationships/image" Target="../media/image28.emf"/><Relationship Id="rId4" Type="http://schemas.openxmlformats.org/officeDocument/2006/relationships/oleObject" Target="../embeddings/oleObject40.bin"/></Relationships>
</file>

<file path=ppt/slides/_rels/slide1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2.xml"/><Relationship Id="rId1" Type="http://schemas.openxmlformats.org/officeDocument/2006/relationships/vmlDrawing" Target="../drawings/vmlDrawing41.vml"/><Relationship Id="rId6" Type="http://schemas.openxmlformats.org/officeDocument/2006/relationships/image" Target="../media/image63.png"/><Relationship Id="rId5" Type="http://schemas.openxmlformats.org/officeDocument/2006/relationships/image" Target="../media/image7.emf"/><Relationship Id="rId4" Type="http://schemas.openxmlformats.org/officeDocument/2006/relationships/oleObject" Target="../embeddings/oleObject41.bin"/></Relationships>
</file>

<file path=ppt/slides/_rels/slide1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7.emf"/><Relationship Id="rId4" Type="http://schemas.openxmlformats.org/officeDocument/2006/relationships/oleObject" Target="../embeddings/oleObject42.bin"/></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4.xml"/><Relationship Id="rId1" Type="http://schemas.openxmlformats.org/officeDocument/2006/relationships/vmlDrawing" Target="../drawings/vmlDrawing43.vml"/><Relationship Id="rId5" Type="http://schemas.openxmlformats.org/officeDocument/2006/relationships/image" Target="NULL"/><Relationship Id="rId4" Type="http://schemas.openxmlformats.org/officeDocument/2006/relationships/oleObject" Target="../embeddings/oleObject43.bin"/></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5.xml"/><Relationship Id="rId1" Type="http://schemas.openxmlformats.org/officeDocument/2006/relationships/vmlDrawing" Target="../drawings/vmlDrawing44.vml"/><Relationship Id="rId5" Type="http://schemas.openxmlformats.org/officeDocument/2006/relationships/image" Target="NULL"/><Relationship Id="rId4" Type="http://schemas.openxmlformats.org/officeDocument/2006/relationships/oleObject" Target="../embeddings/oleObject44.bin"/></Relationships>
</file>

<file path=ppt/slides/_rels/slide14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32.png"/><Relationship Id="rId5" Type="http://schemas.openxmlformats.org/officeDocument/2006/relationships/image" Target="../media/image28.emf"/><Relationship Id="rId4" Type="http://schemas.openxmlformats.org/officeDocument/2006/relationships/oleObject" Target="../embeddings/oleObject45.bin"/></Relationships>
</file>

<file path=ppt/slides/_rels/slide1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7.xml"/><Relationship Id="rId1" Type="http://schemas.openxmlformats.org/officeDocument/2006/relationships/vmlDrawing" Target="../drawings/vmlDrawing46.vml"/><Relationship Id="rId5" Type="http://schemas.openxmlformats.org/officeDocument/2006/relationships/image" Target="NULL"/><Relationship Id="rId4" Type="http://schemas.openxmlformats.org/officeDocument/2006/relationships/oleObject" Target="../embeddings/oleObject46.bin"/></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7.emf"/><Relationship Id="rId5" Type="http://schemas.openxmlformats.org/officeDocument/2006/relationships/oleObject" Target="../embeddings/oleObject47.bin"/><Relationship Id="rId4" Type="http://schemas.openxmlformats.org/officeDocument/2006/relationships/image" Target="../media/image8.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9.xml"/><Relationship Id="rId1" Type="http://schemas.openxmlformats.org/officeDocument/2006/relationships/vmlDrawing" Target="../drawings/vmlDrawing48.vml"/><Relationship Id="rId6" Type="http://schemas.openxmlformats.org/officeDocument/2006/relationships/image" Target="../media/image67.png"/><Relationship Id="rId5" Type="http://schemas.openxmlformats.org/officeDocument/2006/relationships/image" Target="../media/image7.emf"/><Relationship Id="rId4" Type="http://schemas.openxmlformats.org/officeDocument/2006/relationships/oleObject" Target="../embeddings/oleObject48.bin"/></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0.xml"/><Relationship Id="rId1" Type="http://schemas.openxmlformats.org/officeDocument/2006/relationships/vmlDrawing" Target="../drawings/vmlDrawing49.vml"/><Relationship Id="rId6" Type="http://schemas.openxmlformats.org/officeDocument/2006/relationships/image" Target="../media/image68.jpeg"/><Relationship Id="rId5" Type="http://schemas.openxmlformats.org/officeDocument/2006/relationships/image" Target="../media/image7.emf"/><Relationship Id="rId4" Type="http://schemas.openxmlformats.org/officeDocument/2006/relationships/oleObject" Target="../embeddings/oleObject49.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1.xml"/><Relationship Id="rId1" Type="http://schemas.openxmlformats.org/officeDocument/2006/relationships/vmlDrawing" Target="../drawings/vmlDrawing50.vml"/><Relationship Id="rId6" Type="http://schemas.openxmlformats.org/officeDocument/2006/relationships/image" Target="../media/image69.png"/><Relationship Id="rId5" Type="http://schemas.openxmlformats.org/officeDocument/2006/relationships/image" Target="../media/image7.emf"/><Relationship Id="rId4" Type="http://schemas.openxmlformats.org/officeDocument/2006/relationships/oleObject" Target="../embeddings/oleObject50.bin"/></Relationships>
</file>

<file path=ppt/slides/_rels/slide17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NULL"/><Relationship Id="rId4" Type="http://schemas.openxmlformats.org/officeDocument/2006/relationships/oleObject" Target="../embeddings/oleObject10.bin"/></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NULL"/><Relationship Id="rId4" Type="http://schemas.openxmlformats.org/officeDocument/2006/relationships/oleObject" Target="../embeddings/oleObject51.bin"/></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3.xml"/><Relationship Id="rId1" Type="http://schemas.openxmlformats.org/officeDocument/2006/relationships/vmlDrawing" Target="../drawings/vmlDrawing52.vml"/><Relationship Id="rId6" Type="http://schemas.openxmlformats.org/officeDocument/2006/relationships/image" Target="../media/image7.emf"/><Relationship Id="rId5" Type="http://schemas.openxmlformats.org/officeDocument/2006/relationships/oleObject" Target="../embeddings/oleObject52.bin"/><Relationship Id="rId4" Type="http://schemas.openxmlformats.org/officeDocument/2006/relationships/image" Target="../media/image8.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7.emf"/><Relationship Id="rId4" Type="http://schemas.openxmlformats.org/officeDocument/2006/relationships/oleObject" Target="../embeddings/oleObject53.bin"/></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NULL"/><Relationship Id="rId4" Type="http://schemas.openxmlformats.org/officeDocument/2006/relationships/oleObject" Target="../embeddings/oleObject54.bin"/></Relationships>
</file>

<file path=ppt/slides/_rels/slide1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NULL"/><Relationship Id="rId4" Type="http://schemas.openxmlformats.org/officeDocument/2006/relationships/oleObject" Target="../embeddings/oleObject55.bin"/></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7.xml"/><Relationship Id="rId1" Type="http://schemas.openxmlformats.org/officeDocument/2006/relationships/vmlDrawing" Target="../drawings/vmlDrawing56.vml"/><Relationship Id="rId6" Type="http://schemas.openxmlformats.org/officeDocument/2006/relationships/image" Target="NULL"/><Relationship Id="rId5" Type="http://schemas.openxmlformats.org/officeDocument/2006/relationships/oleObject" Target="../embeddings/oleObject56.bin"/><Relationship Id="rId4" Type="http://schemas.openxmlformats.org/officeDocument/2006/relationships/notesSlide" Target="../notesSlides/notesSlide54.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8.xml"/><Relationship Id="rId1" Type="http://schemas.openxmlformats.org/officeDocument/2006/relationships/vmlDrawing" Target="../drawings/vmlDrawing57.vml"/><Relationship Id="rId5" Type="http://schemas.openxmlformats.org/officeDocument/2006/relationships/image" Target="NULL"/><Relationship Id="rId4" Type="http://schemas.openxmlformats.org/officeDocument/2006/relationships/oleObject" Target="../embeddings/oleObject57.bin"/></Relationships>
</file>

<file path=ppt/slides/_rels/slide19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9.xml"/><Relationship Id="rId1" Type="http://schemas.openxmlformats.org/officeDocument/2006/relationships/vmlDrawing" Target="../drawings/vmlDrawing58.vml"/><Relationship Id="rId5" Type="http://schemas.openxmlformats.org/officeDocument/2006/relationships/image" Target="NULL"/><Relationship Id="rId4" Type="http://schemas.openxmlformats.org/officeDocument/2006/relationships/oleObject" Target="../embeddings/oleObject58.bin"/></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0.xml"/><Relationship Id="rId1" Type="http://schemas.openxmlformats.org/officeDocument/2006/relationships/vmlDrawing" Target="../drawings/vmlDrawing59.vml"/><Relationship Id="rId6" Type="http://schemas.openxmlformats.org/officeDocument/2006/relationships/image" Target="../media/image7.emf"/><Relationship Id="rId5" Type="http://schemas.openxmlformats.org/officeDocument/2006/relationships/oleObject" Target="../embeddings/oleObject59.bin"/><Relationship Id="rId4" Type="http://schemas.openxmlformats.org/officeDocument/2006/relationships/image" Target="../media/image8.pn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1.xml"/><Relationship Id="rId1" Type="http://schemas.openxmlformats.org/officeDocument/2006/relationships/vmlDrawing" Target="../drawings/vmlDrawing60.vml"/><Relationship Id="rId6" Type="http://schemas.openxmlformats.org/officeDocument/2006/relationships/image" Target="../media/image71.jpeg"/><Relationship Id="rId5" Type="http://schemas.openxmlformats.org/officeDocument/2006/relationships/image" Target="../media/image28.emf"/><Relationship Id="rId4" Type="http://schemas.openxmlformats.org/officeDocument/2006/relationships/oleObject" Target="../embeddings/oleObject60.bin"/></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5.emf"/><Relationship Id="rId2" Type="http://schemas.openxmlformats.org/officeDocument/2006/relationships/tags" Target="../tags/tag62.xml"/><Relationship Id="rId1" Type="http://schemas.openxmlformats.org/officeDocument/2006/relationships/vmlDrawing" Target="../drawings/vmlDrawing61.vml"/><Relationship Id="rId6" Type="http://schemas.openxmlformats.org/officeDocument/2006/relationships/oleObject" Target="../embeddings/oleObject62.bin"/><Relationship Id="rId5" Type="http://schemas.openxmlformats.org/officeDocument/2006/relationships/image" Target="../media/image28.emf"/><Relationship Id="rId4" Type="http://schemas.openxmlformats.org/officeDocument/2006/relationships/oleObject" Target="../embeddings/oleObject61.bin"/></Relationships>
</file>

<file path=ppt/slides/_rels/slide2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3.xml"/><Relationship Id="rId1" Type="http://schemas.openxmlformats.org/officeDocument/2006/relationships/vmlDrawing" Target="../drawings/vmlDrawing62.vml"/><Relationship Id="rId6" Type="http://schemas.openxmlformats.org/officeDocument/2006/relationships/image" Target="../media/image78.jpeg"/><Relationship Id="rId5" Type="http://schemas.openxmlformats.org/officeDocument/2006/relationships/image" Target="NULL"/><Relationship Id="rId4" Type="http://schemas.openxmlformats.org/officeDocument/2006/relationships/oleObject" Target="../embeddings/oleObject63.bin"/></Relationships>
</file>

<file path=ppt/slides/_rels/slide2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76.png"/><Relationship Id="rId5" Type="http://schemas.openxmlformats.org/officeDocument/2006/relationships/image" Target="NULL"/><Relationship Id="rId4" Type="http://schemas.openxmlformats.org/officeDocument/2006/relationships/oleObject" Target="../embeddings/oleObject64.bin"/></Relationships>
</file>

<file path=ppt/slides/_rels/slide2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NULL"/><Relationship Id="rId4" Type="http://schemas.openxmlformats.org/officeDocument/2006/relationships/oleObject" Target="../embeddings/oleObject65.bin"/></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6.xml"/><Relationship Id="rId1" Type="http://schemas.openxmlformats.org/officeDocument/2006/relationships/vmlDrawing" Target="../drawings/vmlDrawing65.vml"/><Relationship Id="rId6" Type="http://schemas.openxmlformats.org/officeDocument/2006/relationships/image" Target="NULL"/><Relationship Id="rId5" Type="http://schemas.openxmlformats.org/officeDocument/2006/relationships/oleObject" Target="../embeddings/oleObject66.bin"/><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7.xml"/><Relationship Id="rId1" Type="http://schemas.openxmlformats.org/officeDocument/2006/relationships/vmlDrawing" Target="../drawings/vmlDrawing66.vml"/><Relationship Id="rId6" Type="http://schemas.openxmlformats.org/officeDocument/2006/relationships/image" Target="NULL"/><Relationship Id="rId5" Type="http://schemas.openxmlformats.org/officeDocument/2006/relationships/oleObject" Target="../embeddings/oleObject67.bin"/><Relationship Id="rId4" Type="http://schemas.openxmlformats.org/officeDocument/2006/relationships/notesSlide" Target="../notesSlides/notesSlide59.xml"/></Relationships>
</file>

<file path=ppt/slides/_rels/slide23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slideLayout" Target="../slideLayouts/slideLayout6.xml"/><Relationship Id="rId7" Type="http://schemas.openxmlformats.org/officeDocument/2006/relationships/hyperlink" Target="https://www.youtube.com/watch?v=qWDzKXDHYSk" TargetMode="External"/><Relationship Id="rId2" Type="http://schemas.openxmlformats.org/officeDocument/2006/relationships/tags" Target="../tags/tag68.xml"/><Relationship Id="rId1" Type="http://schemas.openxmlformats.org/officeDocument/2006/relationships/vmlDrawing" Target="../drawings/vmlDrawing67.vml"/><Relationship Id="rId6" Type="http://schemas.openxmlformats.org/officeDocument/2006/relationships/image" Target="../media/image28.emf"/><Relationship Id="rId5" Type="http://schemas.openxmlformats.org/officeDocument/2006/relationships/oleObject" Target="../embeddings/oleObject68.bin"/><Relationship Id="rId4" Type="http://schemas.openxmlformats.org/officeDocument/2006/relationships/notesSlide" Target="../notesSlides/notesSlide60.xml"/></Relationships>
</file>

<file path=ppt/slides/_rels/slide23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7.emf"/><Relationship Id="rId5" Type="http://schemas.openxmlformats.org/officeDocument/2006/relationships/oleObject" Target="../embeddings/oleObject11.bin"/><Relationship Id="rId4" Type="http://schemas.openxmlformats.org/officeDocument/2006/relationships/image" Target="../media/image8.png"/></Relationships>
</file>

<file path=ppt/slides/_rels/slide2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NULL"/><Relationship Id="rId4" Type="http://schemas.openxmlformats.org/officeDocument/2006/relationships/oleObject" Target="../embeddings/oleObject69.bin"/></Relationships>
</file>

<file path=ppt/slides/_rels/slide2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NULL"/><Relationship Id="rId4" Type="http://schemas.openxmlformats.org/officeDocument/2006/relationships/oleObject" Target="../embeddings/oleObject70.bin"/></Relationships>
</file>

<file path=ppt/slides/_rels/slide2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NULL"/><Relationship Id="rId4" Type="http://schemas.openxmlformats.org/officeDocument/2006/relationships/oleObject" Target="../embeddings/oleObject71.bin"/></Relationships>
</file>

<file path=ppt/slides/_rels/slide24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7.emf"/><Relationship Id="rId4" Type="http://schemas.openxmlformats.org/officeDocument/2006/relationships/oleObject" Target="../embeddings/oleObject72.bin"/></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3.xml"/><Relationship Id="rId1" Type="http://schemas.openxmlformats.org/officeDocument/2006/relationships/vmlDrawing" Target="../drawings/vmlDrawing72.vml"/><Relationship Id="rId6" Type="http://schemas.openxmlformats.org/officeDocument/2006/relationships/image" Target="NULL"/><Relationship Id="rId5" Type="http://schemas.openxmlformats.org/officeDocument/2006/relationships/oleObject" Target="../embeddings/oleObject73.bin"/><Relationship Id="rId4" Type="http://schemas.openxmlformats.org/officeDocument/2006/relationships/image" Target="../media/image8.png"/></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1.png"/><Relationship Id="rId2" Type="http://schemas.openxmlformats.org/officeDocument/2006/relationships/tags" Target="../tags/tag74.xml"/><Relationship Id="rId1" Type="http://schemas.openxmlformats.org/officeDocument/2006/relationships/vmlDrawing" Target="../drawings/vmlDrawing73.vml"/><Relationship Id="rId6" Type="http://schemas.openxmlformats.org/officeDocument/2006/relationships/hyperlink" Target="https://www.dr.dk/drtv/se/taler-du-kropssprog_47325" TargetMode="External"/><Relationship Id="rId5" Type="http://schemas.openxmlformats.org/officeDocument/2006/relationships/image" Target="NULL"/><Relationship Id="rId4" Type="http://schemas.openxmlformats.org/officeDocument/2006/relationships/oleObject" Target="../embeddings/oleObject74.bin"/></Relationships>
</file>

<file path=ppt/slides/_rels/slide25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2.png"/><Relationship Id="rId2" Type="http://schemas.openxmlformats.org/officeDocument/2006/relationships/tags" Target="../tags/tag75.xml"/><Relationship Id="rId1" Type="http://schemas.openxmlformats.org/officeDocument/2006/relationships/vmlDrawing" Target="../drawings/vmlDrawing74.vml"/><Relationship Id="rId6" Type="http://schemas.openxmlformats.org/officeDocument/2006/relationships/image" Target="../media/image7.emf"/><Relationship Id="rId5" Type="http://schemas.openxmlformats.org/officeDocument/2006/relationships/oleObject" Target="../embeddings/oleObject75.bin"/><Relationship Id="rId4" Type="http://schemas.openxmlformats.org/officeDocument/2006/relationships/notesSlide" Target="../notesSlides/notesSlide64.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6.xml"/><Relationship Id="rId1" Type="http://schemas.openxmlformats.org/officeDocument/2006/relationships/vmlDrawing" Target="../drawings/vmlDrawing75.vml"/><Relationship Id="rId6" Type="http://schemas.openxmlformats.org/officeDocument/2006/relationships/image" Target="NULL"/><Relationship Id="rId5" Type="http://schemas.openxmlformats.org/officeDocument/2006/relationships/oleObject" Target="../embeddings/oleObject76.bin"/><Relationship Id="rId4" Type="http://schemas.openxmlformats.org/officeDocument/2006/relationships/notesSlide" Target="../notesSlides/notesSlide65.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7.xml"/><Relationship Id="rId1" Type="http://schemas.openxmlformats.org/officeDocument/2006/relationships/vmlDrawing" Target="../drawings/vmlDrawing76.vml"/><Relationship Id="rId6" Type="http://schemas.openxmlformats.org/officeDocument/2006/relationships/image" Target="../media/image7.emf"/><Relationship Id="rId5" Type="http://schemas.openxmlformats.org/officeDocument/2006/relationships/oleObject" Target="../embeddings/oleObject77.bin"/><Relationship Id="rId4" Type="http://schemas.openxmlformats.org/officeDocument/2006/relationships/notesSlide" Target="../notesSlides/notesSlide66.xml"/></Relationships>
</file>

<file path=ppt/slides/_rels/slide2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8.xml"/><Relationship Id="rId1" Type="http://schemas.openxmlformats.org/officeDocument/2006/relationships/vmlDrawing" Target="../drawings/vmlDrawing77.vml"/><Relationship Id="rId6" Type="http://schemas.openxmlformats.org/officeDocument/2006/relationships/image" Target="../media/image7.emf"/><Relationship Id="rId5" Type="http://schemas.openxmlformats.org/officeDocument/2006/relationships/oleObject" Target="../embeddings/oleObject78.bin"/><Relationship Id="rId4" Type="http://schemas.openxmlformats.org/officeDocument/2006/relationships/notesSlide" Target="../notesSlides/notesSlide67.xml"/></Relationships>
</file>

<file path=ppt/slides/_rels/slide2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79.xml"/><Relationship Id="rId1" Type="http://schemas.openxmlformats.org/officeDocument/2006/relationships/vmlDrawing" Target="../drawings/vmlDrawing78.vml"/><Relationship Id="rId6" Type="http://schemas.openxmlformats.org/officeDocument/2006/relationships/image" Target="../media/image7.emf"/><Relationship Id="rId5" Type="http://schemas.openxmlformats.org/officeDocument/2006/relationships/oleObject" Target="../embeddings/oleObject79.bin"/><Relationship Id="rId4" Type="http://schemas.openxmlformats.org/officeDocument/2006/relationships/notesSlide" Target="../notesSlides/notesSlide68.xml"/></Relationships>
</file>

<file path=ppt/slides/_rels/slide2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0.xml"/><Relationship Id="rId1" Type="http://schemas.openxmlformats.org/officeDocument/2006/relationships/vmlDrawing" Target="../drawings/vmlDrawing79.vml"/><Relationship Id="rId6" Type="http://schemas.openxmlformats.org/officeDocument/2006/relationships/image" Target="../media/image7.emf"/><Relationship Id="rId5" Type="http://schemas.openxmlformats.org/officeDocument/2006/relationships/oleObject" Target="../embeddings/oleObject80.bin"/><Relationship Id="rId4" Type="http://schemas.openxmlformats.org/officeDocument/2006/relationships/notesSlide" Target="../notesSlides/notesSlide69.xml"/></Relationships>
</file>

<file path=ppt/slides/_rels/slide2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1.xml"/><Relationship Id="rId1" Type="http://schemas.openxmlformats.org/officeDocument/2006/relationships/vmlDrawing" Target="../drawings/vmlDrawing80.vml"/><Relationship Id="rId6" Type="http://schemas.openxmlformats.org/officeDocument/2006/relationships/image" Target="../media/image7.emf"/><Relationship Id="rId5" Type="http://schemas.openxmlformats.org/officeDocument/2006/relationships/oleObject" Target="../embeddings/oleObject81.bin"/><Relationship Id="rId4" Type="http://schemas.openxmlformats.org/officeDocument/2006/relationships/notesSlide" Target="../notesSlides/notesSlide7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2.xml"/><Relationship Id="rId1" Type="http://schemas.openxmlformats.org/officeDocument/2006/relationships/vmlDrawing" Target="../drawings/vmlDrawing81.vml"/><Relationship Id="rId6" Type="http://schemas.openxmlformats.org/officeDocument/2006/relationships/image" Target="../media/image7.emf"/><Relationship Id="rId5" Type="http://schemas.openxmlformats.org/officeDocument/2006/relationships/oleObject" Target="../embeddings/oleObject82.bin"/><Relationship Id="rId4" Type="http://schemas.openxmlformats.org/officeDocument/2006/relationships/notesSlide" Target="../notesSlides/notesSlide71.xml"/></Relationships>
</file>

<file path=ppt/slides/_rels/slide27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3.xml"/><Relationship Id="rId1" Type="http://schemas.openxmlformats.org/officeDocument/2006/relationships/vmlDrawing" Target="../drawings/vmlDrawing82.vml"/><Relationship Id="rId6" Type="http://schemas.openxmlformats.org/officeDocument/2006/relationships/image" Target="../media/image7.emf"/><Relationship Id="rId5" Type="http://schemas.openxmlformats.org/officeDocument/2006/relationships/oleObject" Target="../embeddings/oleObject83.bin"/><Relationship Id="rId4" Type="http://schemas.openxmlformats.org/officeDocument/2006/relationships/notesSlide" Target="../notesSlides/notesSlide72.xml"/></Relationships>
</file>

<file path=ppt/slides/_rels/slide27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NULL"/><Relationship Id="rId4" Type="http://schemas.openxmlformats.org/officeDocument/2006/relationships/oleObject" Target="../embeddings/oleObject84.bin"/></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5.xml"/><Relationship Id="rId1" Type="http://schemas.openxmlformats.org/officeDocument/2006/relationships/vmlDrawing" Target="../drawings/vmlDrawing84.vml"/><Relationship Id="rId6" Type="http://schemas.openxmlformats.org/officeDocument/2006/relationships/image" Target="../media/image7.emf"/><Relationship Id="rId5" Type="http://schemas.openxmlformats.org/officeDocument/2006/relationships/oleObject" Target="../embeddings/oleObject85.bin"/><Relationship Id="rId4" Type="http://schemas.openxmlformats.org/officeDocument/2006/relationships/image" Target="../media/image8.png"/></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6.xml"/><Relationship Id="rId1" Type="http://schemas.openxmlformats.org/officeDocument/2006/relationships/vmlDrawing" Target="../drawings/vmlDrawing85.vml"/><Relationship Id="rId6" Type="http://schemas.openxmlformats.org/officeDocument/2006/relationships/image" Target="NULL"/><Relationship Id="rId5" Type="http://schemas.openxmlformats.org/officeDocument/2006/relationships/oleObject" Target="../embeddings/oleObject86.bin"/><Relationship Id="rId4" Type="http://schemas.openxmlformats.org/officeDocument/2006/relationships/notesSlide" Target="../notesSlides/notesSlide76.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NULL"/><Relationship Id="rId4" Type="http://schemas.openxmlformats.org/officeDocument/2006/relationships/oleObject" Target="../embeddings/oleObject87.bin"/></Relationships>
</file>

<file path=ppt/slides/_rels/slide29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8.xml"/><Relationship Id="rId1" Type="http://schemas.openxmlformats.org/officeDocument/2006/relationships/vmlDrawing" Target="../drawings/vmlDrawing87.vml"/><Relationship Id="rId6" Type="http://schemas.openxmlformats.org/officeDocument/2006/relationships/image" Target="NULL"/><Relationship Id="rId5" Type="http://schemas.openxmlformats.org/officeDocument/2006/relationships/oleObject" Target="../embeddings/oleObject88.bin"/><Relationship Id="rId4" Type="http://schemas.openxmlformats.org/officeDocument/2006/relationships/notesSlide" Target="../notesSlides/notesSlide78.xml"/></Relationships>
</file>

<file path=ppt/slides/_rels/slide29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9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NULL"/><Relationship Id="rId4" Type="http://schemas.openxmlformats.org/officeDocument/2006/relationships/oleObject" Target="../embeddings/oleObject89.bin"/></Relationships>
</file>

<file path=ppt/slides/_rels/slide2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29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NULL"/><Relationship Id="rId4" Type="http://schemas.openxmlformats.org/officeDocument/2006/relationships/oleObject" Target="../embeddings/oleObject90.bin"/></Relationships>
</file>

<file path=ppt/slides/_rels/slide29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NULL"/><Relationship Id="rId4" Type="http://schemas.openxmlformats.org/officeDocument/2006/relationships/oleObject" Target="../embeddings/oleObject91.bin"/></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2.xml"/><Relationship Id="rId1" Type="http://schemas.openxmlformats.org/officeDocument/2006/relationships/vmlDrawing" Target="../drawings/vmlDrawing91.vml"/><Relationship Id="rId6" Type="http://schemas.openxmlformats.org/officeDocument/2006/relationships/image" Target="../media/image7.emf"/><Relationship Id="rId5" Type="http://schemas.openxmlformats.org/officeDocument/2006/relationships/oleObject" Target="../embeddings/oleObject92.bin"/><Relationship Id="rId4" Type="http://schemas.openxmlformats.org/officeDocument/2006/relationships/image" Target="../media/image8.png"/></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3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3.xml"/><Relationship Id="rId1" Type="http://schemas.openxmlformats.org/officeDocument/2006/relationships/vmlDrawing" Target="../drawings/vmlDrawing92.vml"/><Relationship Id="rId6" Type="http://schemas.openxmlformats.org/officeDocument/2006/relationships/image" Target="NULL"/><Relationship Id="rId5" Type="http://schemas.openxmlformats.org/officeDocument/2006/relationships/oleObject" Target="../embeddings/oleObject93.bin"/><Relationship Id="rId4" Type="http://schemas.openxmlformats.org/officeDocument/2006/relationships/notesSlide" Target="../notesSlides/notesSlide85.xml"/></Relationships>
</file>

<file path=ppt/slides/_rels/slide3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4.xml"/><Relationship Id="rId1" Type="http://schemas.openxmlformats.org/officeDocument/2006/relationships/vmlDrawing" Target="../drawings/vmlDrawing93.vml"/><Relationship Id="rId6" Type="http://schemas.openxmlformats.org/officeDocument/2006/relationships/image" Target="NULL"/><Relationship Id="rId5" Type="http://schemas.openxmlformats.org/officeDocument/2006/relationships/oleObject" Target="../embeddings/oleObject94.bin"/><Relationship Id="rId4" Type="http://schemas.openxmlformats.org/officeDocument/2006/relationships/notesSlide" Target="../notesSlides/notesSlide86.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5.xml"/><Relationship Id="rId1" Type="http://schemas.openxmlformats.org/officeDocument/2006/relationships/vmlDrawing" Target="../drawings/vmlDrawing94.vml"/><Relationship Id="rId6" Type="http://schemas.openxmlformats.org/officeDocument/2006/relationships/image" Target="../media/image85.png"/><Relationship Id="rId5" Type="http://schemas.openxmlformats.org/officeDocument/2006/relationships/image" Target="../media/image28.emf"/><Relationship Id="rId4" Type="http://schemas.openxmlformats.org/officeDocument/2006/relationships/oleObject" Target="../embeddings/oleObject95.bin"/></Relationships>
</file>

<file path=ppt/slides/_rels/slide3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7.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6.xml"/><Relationship Id="rId1" Type="http://schemas.openxmlformats.org/officeDocument/2006/relationships/vmlDrawing" Target="../drawings/vmlDrawing95.vml"/><Relationship Id="rId6" Type="http://schemas.openxmlformats.org/officeDocument/2006/relationships/image" Target="NULL"/><Relationship Id="rId5" Type="http://schemas.openxmlformats.org/officeDocument/2006/relationships/oleObject" Target="../embeddings/oleObject96.bin"/><Relationship Id="rId4" Type="http://schemas.openxmlformats.org/officeDocument/2006/relationships/notesSlide" Target="../notesSlides/notesSlide88.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3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1.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7.xml"/><Relationship Id="rId1" Type="http://schemas.openxmlformats.org/officeDocument/2006/relationships/vmlDrawing" Target="../drawings/vmlDrawing96.vml"/><Relationship Id="rId5" Type="http://schemas.openxmlformats.org/officeDocument/2006/relationships/image" Target="NULL"/><Relationship Id="rId4" Type="http://schemas.openxmlformats.org/officeDocument/2006/relationships/oleObject" Target="../embeddings/oleObject97.bin"/></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8.xml"/><Relationship Id="rId1" Type="http://schemas.openxmlformats.org/officeDocument/2006/relationships/vmlDrawing" Target="../drawings/vmlDrawing97.vml"/><Relationship Id="rId6" Type="http://schemas.openxmlformats.org/officeDocument/2006/relationships/image" Target="NULL"/><Relationship Id="rId5" Type="http://schemas.openxmlformats.org/officeDocument/2006/relationships/oleObject" Target="../embeddings/oleObject98.bin"/><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NULL"/><Relationship Id="rId5" Type="http://schemas.openxmlformats.org/officeDocument/2006/relationships/oleObject" Target="../embeddings/oleObject12.bin"/><Relationship Id="rId4" Type="http://schemas.openxmlformats.org/officeDocument/2006/relationships/notesSlide" Target="../notesSlides/notesSlide1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3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99.xml"/><Relationship Id="rId1" Type="http://schemas.openxmlformats.org/officeDocument/2006/relationships/vmlDrawing" Target="../drawings/vmlDrawing98.vml"/><Relationship Id="rId6" Type="http://schemas.openxmlformats.org/officeDocument/2006/relationships/image" Target="../media/image86.jpeg"/><Relationship Id="rId5" Type="http://schemas.openxmlformats.org/officeDocument/2006/relationships/image" Target="../media/image7.emf"/><Relationship Id="rId4" Type="http://schemas.openxmlformats.org/officeDocument/2006/relationships/oleObject" Target="../embeddings/oleObject99.bin"/></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0.xml"/><Relationship Id="rId1" Type="http://schemas.openxmlformats.org/officeDocument/2006/relationships/vmlDrawing" Target="../drawings/vmlDrawing99.vml"/><Relationship Id="rId5" Type="http://schemas.openxmlformats.org/officeDocument/2006/relationships/image" Target="NULL"/><Relationship Id="rId4" Type="http://schemas.openxmlformats.org/officeDocument/2006/relationships/oleObject" Target="../embeddings/oleObject100.bin"/></Relationships>
</file>

<file path=ppt/slides/_rels/slide34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5.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7.emf"/><Relationship Id="rId4" Type="http://schemas.openxmlformats.org/officeDocument/2006/relationships/oleObject" Target="../embeddings/oleObject101.bin"/></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2.xml"/><Relationship Id="rId1" Type="http://schemas.openxmlformats.org/officeDocument/2006/relationships/vmlDrawing" Target="../drawings/vmlDrawing101.vml"/><Relationship Id="rId6" Type="http://schemas.openxmlformats.org/officeDocument/2006/relationships/image" Target="../media/image8.png"/><Relationship Id="rId5" Type="http://schemas.openxmlformats.org/officeDocument/2006/relationships/image" Target="NULL"/><Relationship Id="rId4" Type="http://schemas.openxmlformats.org/officeDocument/2006/relationships/oleObject" Target="../embeddings/oleObject102.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5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3.xml"/><Relationship Id="rId1" Type="http://schemas.openxmlformats.org/officeDocument/2006/relationships/vmlDrawing" Target="../drawings/vmlDrawing102.vml"/><Relationship Id="rId6" Type="http://schemas.openxmlformats.org/officeDocument/2006/relationships/image" Target="NULL"/><Relationship Id="rId5" Type="http://schemas.openxmlformats.org/officeDocument/2006/relationships/oleObject" Target="../embeddings/oleObject103.bin"/><Relationship Id="rId4" Type="http://schemas.openxmlformats.org/officeDocument/2006/relationships/notesSlide" Target="../notesSlides/notesSlide97.xml"/></Relationships>
</file>

<file path=ppt/slides/_rels/slide3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4.xml"/><Relationship Id="rId1" Type="http://schemas.openxmlformats.org/officeDocument/2006/relationships/vmlDrawing" Target="../drawings/vmlDrawing103.vml"/><Relationship Id="rId6" Type="http://schemas.openxmlformats.org/officeDocument/2006/relationships/image" Target="NULL"/><Relationship Id="rId5" Type="http://schemas.openxmlformats.org/officeDocument/2006/relationships/oleObject" Target="../embeddings/oleObject104.bin"/><Relationship Id="rId4" Type="http://schemas.openxmlformats.org/officeDocument/2006/relationships/notesSlide" Target="../notesSlides/notesSlide98.xml"/></Relationships>
</file>

<file path=ppt/slides/_rels/slide35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NULL"/><Relationship Id="rId2" Type="http://schemas.openxmlformats.org/officeDocument/2006/relationships/tags" Target="../tags/tag105.xml"/><Relationship Id="rId1" Type="http://schemas.openxmlformats.org/officeDocument/2006/relationships/vmlDrawing" Target="../drawings/vmlDrawing104.vml"/><Relationship Id="rId6" Type="http://schemas.openxmlformats.org/officeDocument/2006/relationships/oleObject" Target="../embeddings/oleObject105.bin"/><Relationship Id="rId5" Type="http://schemas.openxmlformats.org/officeDocument/2006/relationships/image" Target="../media/image91.emf"/><Relationship Id="rId4" Type="http://schemas.openxmlformats.org/officeDocument/2006/relationships/notesSlide" Target="../notesSlides/notesSlide99.xml"/></Relationships>
</file>

<file path=ppt/slides/_rels/slide35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0.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6.xml"/><Relationship Id="rId1" Type="http://schemas.openxmlformats.org/officeDocument/2006/relationships/vmlDrawing" Target="../drawings/vmlDrawing105.vml"/><Relationship Id="rId5" Type="http://schemas.openxmlformats.org/officeDocument/2006/relationships/image" Target="NULL"/><Relationship Id="rId4" Type="http://schemas.openxmlformats.org/officeDocument/2006/relationships/oleObject" Target="../embeddings/oleObject106.bin"/></Relationships>
</file>

<file path=ppt/slides/_rels/slide35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1.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7.xml"/><Relationship Id="rId1" Type="http://schemas.openxmlformats.org/officeDocument/2006/relationships/vmlDrawing" Target="../drawings/vmlDrawing106.vml"/><Relationship Id="rId5" Type="http://schemas.openxmlformats.org/officeDocument/2006/relationships/image" Target="../media/image7.emf"/><Relationship Id="rId4" Type="http://schemas.openxmlformats.org/officeDocument/2006/relationships/oleObject" Target="../embeddings/oleObject107.bin"/></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8.xml"/><Relationship Id="rId1" Type="http://schemas.openxmlformats.org/officeDocument/2006/relationships/vmlDrawing" Target="../drawings/vmlDrawing107.vml"/><Relationship Id="rId6" Type="http://schemas.openxmlformats.org/officeDocument/2006/relationships/image" Target="../media/image6.png"/><Relationship Id="rId5" Type="http://schemas.openxmlformats.org/officeDocument/2006/relationships/image" Target="../media/image7.emf"/><Relationship Id="rId4" Type="http://schemas.openxmlformats.org/officeDocument/2006/relationships/oleObject" Target="../embeddings/oleObject108.bin"/></Relationships>
</file>

<file path=ppt/slides/_rels/slide3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9.xml"/><Relationship Id="rId1" Type="http://schemas.openxmlformats.org/officeDocument/2006/relationships/vmlDrawing" Target="../drawings/vmlDrawing108.vml"/><Relationship Id="rId6" Type="http://schemas.openxmlformats.org/officeDocument/2006/relationships/image" Target="NULL"/><Relationship Id="rId5" Type="http://schemas.openxmlformats.org/officeDocument/2006/relationships/oleObject" Target="../embeddings/oleObject109.bin"/><Relationship Id="rId4" Type="http://schemas.openxmlformats.org/officeDocument/2006/relationships/image" Target="../media/image8.png"/></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0.xml"/><Relationship Id="rId1" Type="http://schemas.openxmlformats.org/officeDocument/2006/relationships/vmlDrawing" Target="../drawings/vmlDrawing109.vml"/><Relationship Id="rId5" Type="http://schemas.openxmlformats.org/officeDocument/2006/relationships/image" Target="../media/image7.emf"/><Relationship Id="rId4" Type="http://schemas.openxmlformats.org/officeDocument/2006/relationships/oleObject" Target="../embeddings/oleObject110.bin"/></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3.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7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1.xml"/><Relationship Id="rId1" Type="http://schemas.openxmlformats.org/officeDocument/2006/relationships/vmlDrawing" Target="../drawings/vmlDrawing110.vml"/><Relationship Id="rId6" Type="http://schemas.openxmlformats.org/officeDocument/2006/relationships/image" Target="../media/image92.gif"/><Relationship Id="rId5" Type="http://schemas.openxmlformats.org/officeDocument/2006/relationships/image" Target="../media/image28.emf"/><Relationship Id="rId4" Type="http://schemas.openxmlformats.org/officeDocument/2006/relationships/oleObject" Target="../embeddings/oleObject111.bin"/></Relationships>
</file>

<file path=ppt/slides/_rels/slide37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4.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7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3.png"/><Relationship Id="rId2" Type="http://schemas.openxmlformats.org/officeDocument/2006/relationships/tags" Target="../tags/tag112.xml"/><Relationship Id="rId1" Type="http://schemas.openxmlformats.org/officeDocument/2006/relationships/vmlDrawing" Target="../drawings/vmlDrawing111.vml"/><Relationship Id="rId6" Type="http://schemas.openxmlformats.org/officeDocument/2006/relationships/image" Target="../media/image28.emf"/><Relationship Id="rId5" Type="http://schemas.openxmlformats.org/officeDocument/2006/relationships/oleObject" Target="../embeddings/oleObject112.bin"/><Relationship Id="rId4" Type="http://schemas.openxmlformats.org/officeDocument/2006/relationships/notesSlide" Target="../notesSlides/notesSlide105.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9.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4.sv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96.png"/><Relationship Id="rId11" Type="http://schemas.openxmlformats.org/officeDocument/2006/relationships/image" Target="../media/image102.svg"/><Relationship Id="rId5" Type="http://schemas.openxmlformats.org/officeDocument/2006/relationships/image" Target="../media/image96.svg"/><Relationship Id="rId15" Type="http://schemas.openxmlformats.org/officeDocument/2006/relationships/image" Target="../media/image106.sv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100.svg"/><Relationship Id="rId14" Type="http://schemas.openxmlformats.org/officeDocument/2006/relationships/image" Target="../media/image100.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8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NULL"/><Relationship Id="rId2" Type="http://schemas.openxmlformats.org/officeDocument/2006/relationships/tags" Target="../tags/tag113.xml"/><Relationship Id="rId1" Type="http://schemas.openxmlformats.org/officeDocument/2006/relationships/vmlDrawing" Target="../drawings/vmlDrawing112.vml"/><Relationship Id="rId6" Type="http://schemas.openxmlformats.org/officeDocument/2006/relationships/oleObject" Target="../embeddings/oleObject113.bin"/><Relationship Id="rId5" Type="http://schemas.openxmlformats.org/officeDocument/2006/relationships/image" Target="../media/image8.png"/><Relationship Id="rId4" Type="http://schemas.openxmlformats.org/officeDocument/2006/relationships/notesSlide" Target="../notesSlides/notesSlide106.xml"/></Relationships>
</file>

<file path=ppt/slides/_rels/slide38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08.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8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4.xml"/><Relationship Id="rId1" Type="http://schemas.openxmlformats.org/officeDocument/2006/relationships/vmlDrawing" Target="../drawings/vmlDrawing113.vml"/><Relationship Id="rId6" Type="http://schemas.openxmlformats.org/officeDocument/2006/relationships/image" Target="NULL"/><Relationship Id="rId5" Type="http://schemas.openxmlformats.org/officeDocument/2006/relationships/oleObject" Target="../embeddings/oleObject114.bin"/><Relationship Id="rId4" Type="http://schemas.openxmlformats.org/officeDocument/2006/relationships/notesSlide" Target="../notesSlides/notesSlide109.xml"/></Relationships>
</file>

<file path=ppt/slides/_rels/slide38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5.xml"/><Relationship Id="rId1" Type="http://schemas.openxmlformats.org/officeDocument/2006/relationships/vmlDrawing" Target="../drawings/vmlDrawing114.vml"/><Relationship Id="rId6" Type="http://schemas.openxmlformats.org/officeDocument/2006/relationships/image" Target="NULL"/><Relationship Id="rId5" Type="http://schemas.openxmlformats.org/officeDocument/2006/relationships/oleObject" Target="../embeddings/oleObject115.bin"/><Relationship Id="rId4" Type="http://schemas.openxmlformats.org/officeDocument/2006/relationships/notesSlide" Target="../notesSlides/notesSlide110.xml"/></Relationships>
</file>

<file path=ppt/slides/_rels/slide38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6.xml"/><Relationship Id="rId1" Type="http://schemas.openxmlformats.org/officeDocument/2006/relationships/vmlDrawing" Target="../drawings/vmlDrawing115.vml"/><Relationship Id="rId6" Type="http://schemas.openxmlformats.org/officeDocument/2006/relationships/image" Target="NULL"/><Relationship Id="rId5" Type="http://schemas.openxmlformats.org/officeDocument/2006/relationships/oleObject" Target="../embeddings/oleObject116.bin"/><Relationship Id="rId4" Type="http://schemas.openxmlformats.org/officeDocument/2006/relationships/notesSlide" Target="../notesSlides/notesSlide111.xml"/></Relationships>
</file>

<file path=ppt/slides/_rels/slide3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9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7.xml"/><Relationship Id="rId1" Type="http://schemas.openxmlformats.org/officeDocument/2006/relationships/vmlDrawing" Target="../drawings/vmlDrawing116.vml"/><Relationship Id="rId6" Type="http://schemas.openxmlformats.org/officeDocument/2006/relationships/image" Target="NULL"/><Relationship Id="rId5" Type="http://schemas.openxmlformats.org/officeDocument/2006/relationships/oleObject" Target="../embeddings/oleObject117.bin"/><Relationship Id="rId4" Type="http://schemas.openxmlformats.org/officeDocument/2006/relationships/notesSlide" Target="../notesSlides/notesSlide112.xml"/></Relationships>
</file>

<file path=ppt/slides/_rels/slide3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8.xml"/><Relationship Id="rId1" Type="http://schemas.openxmlformats.org/officeDocument/2006/relationships/vmlDrawing" Target="../drawings/vmlDrawing117.vml"/><Relationship Id="rId6" Type="http://schemas.openxmlformats.org/officeDocument/2006/relationships/image" Target="NULL"/><Relationship Id="rId5" Type="http://schemas.openxmlformats.org/officeDocument/2006/relationships/oleObject" Target="../embeddings/oleObject118.bin"/><Relationship Id="rId4" Type="http://schemas.openxmlformats.org/officeDocument/2006/relationships/notesSlide" Target="../notesSlides/notesSlide113.xml"/></Relationships>
</file>

<file path=ppt/slides/_rels/slide39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19.xml"/><Relationship Id="rId1" Type="http://schemas.openxmlformats.org/officeDocument/2006/relationships/vmlDrawing" Target="../drawings/vmlDrawing118.vml"/><Relationship Id="rId6" Type="http://schemas.openxmlformats.org/officeDocument/2006/relationships/image" Target="NULL"/><Relationship Id="rId5" Type="http://schemas.openxmlformats.org/officeDocument/2006/relationships/oleObject" Target="../embeddings/oleObject119.bin"/><Relationship Id="rId4" Type="http://schemas.openxmlformats.org/officeDocument/2006/relationships/notesSlide" Target="../notesSlides/notesSlide114.xml"/></Relationships>
</file>

<file path=ppt/slides/_rels/slide39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0.xml"/><Relationship Id="rId1" Type="http://schemas.openxmlformats.org/officeDocument/2006/relationships/vmlDrawing" Target="../drawings/vmlDrawing119.vml"/><Relationship Id="rId6" Type="http://schemas.openxmlformats.org/officeDocument/2006/relationships/image" Target="NULL"/><Relationship Id="rId5" Type="http://schemas.openxmlformats.org/officeDocument/2006/relationships/oleObject" Target="../embeddings/oleObject120.bin"/><Relationship Id="rId4" Type="http://schemas.openxmlformats.org/officeDocument/2006/relationships/notesSlide" Target="../notesSlides/notesSlide115.xml"/></Relationships>
</file>

<file path=ppt/slides/_rels/slide39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1.xml"/><Relationship Id="rId1" Type="http://schemas.openxmlformats.org/officeDocument/2006/relationships/vmlDrawing" Target="../drawings/vmlDrawing120.vml"/><Relationship Id="rId6" Type="http://schemas.openxmlformats.org/officeDocument/2006/relationships/image" Target="NULL"/><Relationship Id="rId5" Type="http://schemas.openxmlformats.org/officeDocument/2006/relationships/oleObject" Target="../embeddings/oleObject121.bin"/><Relationship Id="rId4" Type="http://schemas.openxmlformats.org/officeDocument/2006/relationships/notesSlide" Target="../notesSlides/notesSlide116.xml"/></Relationships>
</file>

<file path=ppt/slides/_rels/slide39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2.xml"/><Relationship Id="rId1" Type="http://schemas.openxmlformats.org/officeDocument/2006/relationships/vmlDrawing" Target="../drawings/vmlDrawing121.vml"/><Relationship Id="rId6" Type="http://schemas.openxmlformats.org/officeDocument/2006/relationships/image" Target="NULL"/><Relationship Id="rId5" Type="http://schemas.openxmlformats.org/officeDocument/2006/relationships/oleObject" Target="../embeddings/oleObject122.bin"/><Relationship Id="rId4" Type="http://schemas.openxmlformats.org/officeDocument/2006/relationships/notesSlide" Target="../notesSlides/notesSlide117.xml"/></Relationships>
</file>

<file path=ppt/slides/_rels/slide39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3.xml"/><Relationship Id="rId1" Type="http://schemas.openxmlformats.org/officeDocument/2006/relationships/vmlDrawing" Target="../drawings/vmlDrawing122.vml"/><Relationship Id="rId6" Type="http://schemas.openxmlformats.org/officeDocument/2006/relationships/image" Target="NULL"/><Relationship Id="rId5" Type="http://schemas.openxmlformats.org/officeDocument/2006/relationships/oleObject" Target="../embeddings/oleObject123.bin"/><Relationship Id="rId4" Type="http://schemas.openxmlformats.org/officeDocument/2006/relationships/notesSlide" Target="../notesSlides/notesSlide118.xml"/></Relationships>
</file>

<file path=ppt/slides/_rels/slide39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4.xml"/><Relationship Id="rId1" Type="http://schemas.openxmlformats.org/officeDocument/2006/relationships/vmlDrawing" Target="../drawings/vmlDrawing123.vml"/><Relationship Id="rId6" Type="http://schemas.openxmlformats.org/officeDocument/2006/relationships/image" Target="NULL"/><Relationship Id="rId5" Type="http://schemas.openxmlformats.org/officeDocument/2006/relationships/oleObject" Target="../embeddings/oleObject124.bin"/><Relationship Id="rId4" Type="http://schemas.openxmlformats.org/officeDocument/2006/relationships/notesSlide" Target="../notesSlides/notesSlide119.xml"/></Relationships>
</file>

<file path=ppt/slides/_rels/slide39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5.xml"/><Relationship Id="rId1" Type="http://schemas.openxmlformats.org/officeDocument/2006/relationships/vmlDrawing" Target="../drawings/vmlDrawing124.vml"/><Relationship Id="rId6" Type="http://schemas.openxmlformats.org/officeDocument/2006/relationships/image" Target="NULL"/><Relationship Id="rId5" Type="http://schemas.openxmlformats.org/officeDocument/2006/relationships/oleObject" Target="../embeddings/oleObject125.bin"/><Relationship Id="rId4" Type="http://schemas.openxmlformats.org/officeDocument/2006/relationships/notesSlide" Target="../notesSlides/notesSlide120.xml"/></Relationships>
</file>

<file path=ppt/slides/_rels/slide39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6.xml"/><Relationship Id="rId1" Type="http://schemas.openxmlformats.org/officeDocument/2006/relationships/vmlDrawing" Target="../drawings/vmlDrawing125.vml"/><Relationship Id="rId6" Type="http://schemas.openxmlformats.org/officeDocument/2006/relationships/image" Target="NULL"/><Relationship Id="rId5" Type="http://schemas.openxmlformats.org/officeDocument/2006/relationships/oleObject" Target="../embeddings/oleObject126.bin"/><Relationship Id="rId4" Type="http://schemas.openxmlformats.org/officeDocument/2006/relationships/notesSlide" Target="../notesSlides/notesSlide1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9.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28.emf"/><Relationship Id="rId5" Type="http://schemas.openxmlformats.org/officeDocument/2006/relationships/oleObject" Target="../embeddings/oleObject13.bin"/><Relationship Id="rId4" Type="http://schemas.openxmlformats.org/officeDocument/2006/relationships/notesSlide" Target="../notesSlides/notesSlide18.xml"/></Relationships>
</file>

<file path=ppt/slides/_rels/slide40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7.xml"/><Relationship Id="rId1" Type="http://schemas.openxmlformats.org/officeDocument/2006/relationships/vmlDrawing" Target="../drawings/vmlDrawing126.vml"/><Relationship Id="rId6" Type="http://schemas.openxmlformats.org/officeDocument/2006/relationships/image" Target="NULL"/><Relationship Id="rId5" Type="http://schemas.openxmlformats.org/officeDocument/2006/relationships/oleObject" Target="../embeddings/oleObject127.bin"/><Relationship Id="rId4" Type="http://schemas.openxmlformats.org/officeDocument/2006/relationships/notesSlide" Target="../notesSlides/notesSlide122.xml"/></Relationships>
</file>

<file path=ppt/slides/_rels/slide40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28.xml"/><Relationship Id="rId1" Type="http://schemas.openxmlformats.org/officeDocument/2006/relationships/vmlDrawing" Target="../drawings/vmlDrawing127.vml"/><Relationship Id="rId5" Type="http://schemas.openxmlformats.org/officeDocument/2006/relationships/image" Target="../media/image7.emf"/><Relationship Id="rId4" Type="http://schemas.openxmlformats.org/officeDocument/2006/relationships/oleObject" Target="../embeddings/oleObject128.bin"/></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28.emf"/><Relationship Id="rId5" Type="http://schemas.openxmlformats.org/officeDocument/2006/relationships/oleObject" Target="../embeddings/oleObject14.bin"/><Relationship Id="rId4"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1.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7.emf"/><Relationship Id="rId5" Type="http://schemas.openxmlformats.org/officeDocument/2006/relationships/oleObject" Target="../embeddings/oleObject15.bin"/><Relationship Id="rId4"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NULL"/><Relationship Id="rId5" Type="http://schemas.openxmlformats.org/officeDocument/2006/relationships/oleObject" Target="../embeddings/oleObject16.bin"/><Relationship Id="rId4" Type="http://schemas.openxmlformats.org/officeDocument/2006/relationships/notesSlide" Target="../notesSlides/notesSlide2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8.xml"/><Relationship Id="rId1" Type="http://schemas.openxmlformats.org/officeDocument/2006/relationships/vmlDrawing" Target="../drawings/vmlDrawing17.vml"/><Relationship Id="rId5" Type="http://schemas.openxmlformats.org/officeDocument/2006/relationships/image" Target="NULL"/><Relationship Id="rId4" Type="http://schemas.openxmlformats.org/officeDocument/2006/relationships/oleObject" Target="../embeddings/oleObject17.bin"/></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9.xml"/><Relationship Id="rId1" Type="http://schemas.openxmlformats.org/officeDocument/2006/relationships/vmlDrawing" Target="../drawings/vmlDrawing18.vml"/><Relationship Id="rId5" Type="http://schemas.openxmlformats.org/officeDocument/2006/relationships/image" Target="NULL"/><Relationship Id="rId4" Type="http://schemas.openxmlformats.org/officeDocument/2006/relationships/oleObject" Target="../embeddings/oleObject18.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7.emf"/><Relationship Id="rId5" Type="http://schemas.openxmlformats.org/officeDocument/2006/relationships/oleObject" Target="../embeddings/oleObject19.bin"/><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NULL"/><Relationship Id="rId5" Type="http://schemas.openxmlformats.org/officeDocument/2006/relationships/oleObject" Target="../embeddings/oleObject20.bin"/><Relationship Id="rId4" Type="http://schemas.openxmlformats.org/officeDocument/2006/relationships/notesSlide" Target="../notesSlides/notesSlide2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8.emf"/><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image" Target="../media/image33.jpg"/><Relationship Id="rId4"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3.xml"/><Relationship Id="rId1" Type="http://schemas.openxmlformats.org/officeDocument/2006/relationships/vmlDrawing" Target="../drawings/vmlDrawing22.vml"/><Relationship Id="rId6" Type="http://schemas.openxmlformats.org/officeDocument/2006/relationships/image" Target="NULL"/><Relationship Id="rId5" Type="http://schemas.openxmlformats.org/officeDocument/2006/relationships/oleObject" Target="../embeddings/oleObject22.bin"/><Relationship Id="rId4"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4.jpeg"/><Relationship Id="rId2" Type="http://schemas.openxmlformats.org/officeDocument/2006/relationships/tags" Target="../tags/tag24.xml"/><Relationship Id="rId1" Type="http://schemas.openxmlformats.org/officeDocument/2006/relationships/vmlDrawing" Target="../drawings/vmlDrawing23.vml"/><Relationship Id="rId6" Type="http://schemas.openxmlformats.org/officeDocument/2006/relationships/image" Target="../media/image28.emf"/><Relationship Id="rId5" Type="http://schemas.openxmlformats.org/officeDocument/2006/relationships/oleObject" Target="../embeddings/oleObject23.bin"/><Relationship Id="rId4" Type="http://schemas.openxmlformats.org/officeDocument/2006/relationships/notesSlide" Target="../notesSlides/notesSlide28.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NULL"/><Relationship Id="rId4"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microsoft.com/office/2007/relationships/hdphoto" Target="../media/hdphoto1.wdp"/><Relationship Id="rId2" Type="http://schemas.openxmlformats.org/officeDocument/2006/relationships/tags" Target="../tags/tag25.xml"/><Relationship Id="rId1" Type="http://schemas.openxmlformats.org/officeDocument/2006/relationships/vmlDrawing" Target="../drawings/vmlDrawing24.vml"/><Relationship Id="rId6" Type="http://schemas.openxmlformats.org/officeDocument/2006/relationships/image" Target="../media/image38.png"/><Relationship Id="rId5" Type="http://schemas.openxmlformats.org/officeDocument/2006/relationships/image" Target="../media/image28.emf"/><Relationship Id="rId4" Type="http://schemas.openxmlformats.org/officeDocument/2006/relationships/oleObject" Target="../embeddings/oleObject24.bin"/></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microsoft.com/office/2007/relationships/hdphoto" Target="../media/hdphoto2.wdp"/><Relationship Id="rId2" Type="http://schemas.openxmlformats.org/officeDocument/2006/relationships/tags" Target="../tags/tag26.xml"/><Relationship Id="rId1" Type="http://schemas.openxmlformats.org/officeDocument/2006/relationships/vmlDrawing" Target="../drawings/vmlDrawing25.vml"/><Relationship Id="rId6" Type="http://schemas.openxmlformats.org/officeDocument/2006/relationships/image" Target="../media/image39.png"/><Relationship Id="rId5" Type="http://schemas.openxmlformats.org/officeDocument/2006/relationships/image" Target="../media/image28.emf"/><Relationship Id="rId4" Type="http://schemas.openxmlformats.org/officeDocument/2006/relationships/oleObject" Target="../embeddings/oleObject25.bin"/></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7.xml"/><Relationship Id="rId1" Type="http://schemas.openxmlformats.org/officeDocument/2006/relationships/vmlDrawing" Target="../drawings/vmlDrawing26.vml"/><Relationship Id="rId6" Type="http://schemas.openxmlformats.org/officeDocument/2006/relationships/image" Target="../media/image43.png"/><Relationship Id="rId5" Type="http://schemas.openxmlformats.org/officeDocument/2006/relationships/image" Target="../media/image42.emf"/><Relationship Id="rId4" Type="http://schemas.openxmlformats.org/officeDocument/2006/relationships/oleObject" Target="../embeddings/oleObject26.bin"/></Relationships>
</file>

<file path=ppt/slides/_rels/slide7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NULL"/><Relationship Id="rId4" Type="http://schemas.openxmlformats.org/officeDocument/2006/relationships/oleObject" Target="../embeddings/oleObject27.bin"/></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9.xml"/><Relationship Id="rId1" Type="http://schemas.openxmlformats.org/officeDocument/2006/relationships/vmlDrawing" Target="../drawings/vmlDrawing28.vml"/><Relationship Id="rId6" Type="http://schemas.openxmlformats.org/officeDocument/2006/relationships/image" Target="../media/image44.emf"/><Relationship Id="rId5" Type="http://schemas.openxmlformats.org/officeDocument/2006/relationships/image" Target="../media/image28.emf"/><Relationship Id="rId4" Type="http://schemas.openxmlformats.org/officeDocument/2006/relationships/oleObject" Target="../embeddings/oleObject28.bin"/></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0.xml"/><Relationship Id="rId1" Type="http://schemas.openxmlformats.org/officeDocument/2006/relationships/vmlDrawing" Target="../drawings/vmlDrawing29.vml"/><Relationship Id="rId6" Type="http://schemas.openxmlformats.org/officeDocument/2006/relationships/image" Target="../media/image7.emf"/><Relationship Id="rId5" Type="http://schemas.openxmlformats.org/officeDocument/2006/relationships/oleObject" Target="../embeddings/oleObject29.bin"/><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T6orhbO_7Oc"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1.xml"/><Relationship Id="rId1" Type="http://schemas.openxmlformats.org/officeDocument/2006/relationships/vmlDrawing" Target="../drawings/vmlDrawing30.vml"/><Relationship Id="rId6" Type="http://schemas.openxmlformats.org/officeDocument/2006/relationships/image" Target="../media/image47.png"/><Relationship Id="rId5" Type="http://schemas.openxmlformats.org/officeDocument/2006/relationships/image" Target="../media/image28.emf"/><Relationship Id="rId4" Type="http://schemas.openxmlformats.org/officeDocument/2006/relationships/oleObject" Target="../embeddings/oleObject30.bin"/></Relationships>
</file>

<file path=ppt/slides/_rels/slide9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28.emf"/><Relationship Id="rId4" Type="http://schemas.openxmlformats.org/officeDocument/2006/relationships/oleObject" Target="../embeddings/oleObject31.bin"/></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NULL"/><Relationship Id="rId4" Type="http://schemas.openxmlformats.org/officeDocument/2006/relationships/oleObject" Target="../embeddings/oleObject32.bin"/></Relationships>
</file>

<file path=ppt/slides/_rels/slide9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867EBDC-DE64-4472-9CD8-D164648E968E}"/>
              </a:ext>
            </a:extLst>
          </p:cNvPr>
          <p:cNvGraphicFramePr>
            <a:graphicFrameLocks noChangeAspect="1"/>
          </p:cNvGraphicFramePr>
          <p:nvPr>
            <p:custDataLst>
              <p:tags r:id="rId2"/>
            </p:custDataLst>
            <p:extLst>
              <p:ext uri="{D42A27DB-BD31-4B8C-83A1-F6EECF244321}">
                <p14:modId xmlns:p14="http://schemas.microsoft.com/office/powerpoint/2010/main" val="5538338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0"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2225193-18E7-47A4-B4F5-6551256278B5}"/>
              </a:ext>
            </a:extLst>
          </p:cNvPr>
          <p:cNvSpPr>
            <a:spLocks noGrp="1"/>
          </p:cNvSpPr>
          <p:nvPr>
            <p:ph type="ctrTitle"/>
          </p:nvPr>
        </p:nvSpPr>
        <p:spPr/>
        <p:txBody>
          <a:bodyPr vert="horz"/>
          <a:lstStyle/>
          <a:p>
            <a:r>
              <a:rPr lang="da-DK" sz="1200" b="1" dirty="0"/>
              <a:t>Til gruppevejlederen</a:t>
            </a:r>
            <a:r>
              <a:rPr lang="da-DK" sz="1400" b="1" dirty="0"/>
              <a:t/>
            </a:r>
            <a:br>
              <a:rPr lang="da-DK" sz="1400" b="1" dirty="0"/>
            </a:br>
            <a:r>
              <a:rPr lang="da-DK" dirty="0"/>
              <a:t/>
            </a:r>
            <a:br>
              <a:rPr lang="da-DK" dirty="0"/>
            </a:br>
            <a:r>
              <a:rPr lang="da-DK" dirty="0"/>
              <a:t>Oplæg til gruppeforløb</a:t>
            </a:r>
            <a:br>
              <a:rPr lang="da-DK" dirty="0"/>
            </a:br>
            <a:r>
              <a:rPr lang="da-DK" sz="1000" dirty="0">
                <a:effectLst/>
                <a:latin typeface="Helvetica" pitchFamily="2" charset="0"/>
              </a:rPr>
              <a:t/>
            </a:r>
            <a:br>
              <a:rPr lang="da-DK" sz="1000" dirty="0">
                <a:effectLst/>
                <a:latin typeface="Helvetica" pitchFamily="2" charset="0"/>
              </a:rPr>
            </a:br>
            <a:r>
              <a:rPr lang="da-DK" sz="1600" dirty="0">
                <a:solidFill>
                  <a:srgbClr val="AA2316"/>
                </a:solidFill>
                <a:effectLst/>
                <a:latin typeface="Arial" panose="020B0604020202020204" pitchFamily="34" charset="0"/>
                <a:cs typeface="Arial" panose="020B0604020202020204" pitchFamily="34" charset="0"/>
              </a:rPr>
              <a:t>Læringsforløb for unge med autisme </a:t>
            </a:r>
            <a:r>
              <a:rPr lang="da-DK" sz="1000" dirty="0"/>
              <a:t/>
            </a:r>
            <a:br>
              <a:rPr lang="da-DK" sz="1000" dirty="0"/>
            </a:br>
            <a:r>
              <a:rPr lang="da-DK" sz="1000"/>
              <a:t/>
            </a:r>
            <a:br>
              <a:rPr lang="da-DK" sz="1000"/>
            </a:br>
            <a:endParaRPr lang="da-DK" sz="1400" dirty="0"/>
          </a:p>
        </p:txBody>
      </p:sp>
      <p:sp>
        <p:nvSpPr>
          <p:cNvPr id="10" name="Pladsholder til tekst 9">
            <a:extLst>
              <a:ext uri="{FF2B5EF4-FFF2-40B4-BE49-F238E27FC236}">
                <a16:creationId xmlns:a16="http://schemas.microsoft.com/office/drawing/2014/main" id="{108C69C4-9AF5-1A5B-884F-336EE6006CC5}"/>
              </a:ext>
            </a:extLst>
          </p:cNvPr>
          <p:cNvSpPr>
            <a:spLocks noGrp="1"/>
          </p:cNvSpPr>
          <p:nvPr>
            <p:ph type="body" sz="quarter" idx="14"/>
          </p:nvPr>
        </p:nvSpPr>
        <p:spPr/>
        <p:txBody>
          <a:bodyPr>
            <a:normAutofit fontScale="25000" lnSpcReduction="20000"/>
          </a:bodyPr>
          <a:lstStyle/>
          <a:p>
            <a:endParaRPr lang="da-DK"/>
          </a:p>
        </p:txBody>
      </p:sp>
      <p:sp>
        <p:nvSpPr>
          <p:cNvPr id="9" name="Pladsholder til tekst 8">
            <a:extLst>
              <a:ext uri="{FF2B5EF4-FFF2-40B4-BE49-F238E27FC236}">
                <a16:creationId xmlns:a16="http://schemas.microsoft.com/office/drawing/2014/main" id="{F6A3307C-2463-9A24-F125-05256C29C9C8}"/>
              </a:ext>
            </a:extLst>
          </p:cNvPr>
          <p:cNvSpPr>
            <a:spLocks noGrp="1"/>
          </p:cNvSpPr>
          <p:nvPr>
            <p:ph type="body" sz="quarter" idx="13"/>
          </p:nvPr>
        </p:nvSpPr>
        <p:spPr/>
        <p:txBody>
          <a:bodyPr>
            <a:normAutofit fontScale="25000" lnSpcReduction="20000"/>
          </a:bodyPr>
          <a:lstStyle/>
          <a:p>
            <a:endParaRPr lang="da-DK"/>
          </a:p>
        </p:txBody>
      </p:sp>
      <p:pic>
        <p:nvPicPr>
          <p:cNvPr id="11" name="Picture 10">
            <a:extLst>
              <a:ext uri="{FF2B5EF4-FFF2-40B4-BE49-F238E27FC236}">
                <a16:creationId xmlns:a16="http://schemas.microsoft.com/office/drawing/2014/main" id="{745AE9E6-C417-4778-8A39-5034DC5D8430}"/>
              </a:ext>
            </a:extLst>
          </p:cNvPr>
          <p:cNvPicPr>
            <a:picLocks noChangeAspect="1"/>
          </p:cNvPicPr>
          <p:nvPr/>
        </p:nvPicPr>
        <p:blipFill>
          <a:blip r:embed="rId6"/>
          <a:stretch>
            <a:fillRect/>
          </a:stretch>
        </p:blipFill>
        <p:spPr>
          <a:xfrm>
            <a:off x="3923928" y="6309320"/>
            <a:ext cx="1012024" cy="298730"/>
          </a:xfrm>
          <a:prstGeom prst="rect">
            <a:avLst/>
          </a:prstGeom>
        </p:spPr>
      </p:pic>
      <p:pic>
        <p:nvPicPr>
          <p:cNvPr id="14" name="Billede 13">
            <a:extLst>
              <a:ext uri="{FF2B5EF4-FFF2-40B4-BE49-F238E27FC236}">
                <a16:creationId xmlns:a16="http://schemas.microsoft.com/office/drawing/2014/main" id="{A2AB9D5E-05B1-96ED-3D9E-8C32C4D1C572}"/>
              </a:ext>
            </a:extLst>
          </p:cNvPr>
          <p:cNvPicPr>
            <a:picLocks noChangeAspect="1"/>
          </p:cNvPicPr>
          <p:nvPr/>
        </p:nvPicPr>
        <p:blipFill>
          <a:blip r:embed="rId7"/>
          <a:stretch>
            <a:fillRect/>
          </a:stretch>
        </p:blipFill>
        <p:spPr>
          <a:xfrm>
            <a:off x="704230" y="3084950"/>
            <a:ext cx="1419498" cy="560074"/>
          </a:xfrm>
          <a:prstGeom prst="rect">
            <a:avLst/>
          </a:prstGeom>
        </p:spPr>
      </p:pic>
      <p:pic>
        <p:nvPicPr>
          <p:cNvPr id="7" name="Billede 6">
            <a:extLst>
              <a:ext uri="{FF2B5EF4-FFF2-40B4-BE49-F238E27FC236}">
                <a16:creationId xmlns:a16="http://schemas.microsoft.com/office/drawing/2014/main" id="{C23D465A-F78B-FB4F-BE87-AFF8B178FEE8}"/>
              </a:ext>
            </a:extLst>
          </p:cNvPr>
          <p:cNvPicPr>
            <a:picLocks noChangeAspect="1"/>
          </p:cNvPicPr>
          <p:nvPr/>
        </p:nvPicPr>
        <p:blipFill>
          <a:blip r:embed="rId8">
            <a:alphaModFix amt="40000"/>
          </a:blip>
          <a:stretch>
            <a:fillRect/>
          </a:stretch>
        </p:blipFill>
        <p:spPr>
          <a:xfrm>
            <a:off x="6123761" y="1652311"/>
            <a:ext cx="4529326" cy="6237312"/>
          </a:xfrm>
          <a:prstGeom prst="rect">
            <a:avLst/>
          </a:prstGeom>
        </p:spPr>
      </p:pic>
      <p:sp>
        <p:nvSpPr>
          <p:cNvPr id="3" name="Tekstfelt 3">
            <a:extLst>
              <a:ext uri="{FF2B5EF4-FFF2-40B4-BE49-F238E27FC236}">
                <a16:creationId xmlns:a16="http://schemas.microsoft.com/office/drawing/2014/main" id="{C1C22AD0-4060-9C2E-9E79-D93354AD2F5F}"/>
              </a:ext>
            </a:extLst>
          </p:cNvPr>
          <p:cNvSpPr txBox="1"/>
          <p:nvPr/>
        </p:nvSpPr>
        <p:spPr>
          <a:xfrm rot="16200000">
            <a:off x="8298269" y="5974638"/>
            <a:ext cx="1296144" cy="107722"/>
          </a:xfrm>
          <a:prstGeom prst="rect">
            <a:avLst/>
          </a:prstGeom>
          <a:noFill/>
        </p:spPr>
        <p:txBody>
          <a:bodyPr wrap="square" lIns="0" tIns="0" rIns="0" bIns="0" rtlCol="0">
            <a:spAutoFit/>
          </a:bodyPr>
          <a:lstStyle/>
          <a:p>
            <a:r>
              <a:rPr lang="da-DK" sz="700" dirty="0"/>
              <a:t>ISBN: 978-87-94371-31-5</a:t>
            </a:r>
          </a:p>
        </p:txBody>
      </p:sp>
    </p:spTree>
    <p:extLst>
      <p:ext uri="{BB962C8B-B14F-4D97-AF65-F5344CB8AC3E}">
        <p14:creationId xmlns:p14="http://schemas.microsoft.com/office/powerpoint/2010/main" val="3757636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8534DC2-589B-4557-AEBE-63243A56AC4F}"/>
              </a:ext>
            </a:extLst>
          </p:cNvPr>
          <p:cNvGraphicFramePr>
            <a:graphicFrameLocks noChangeAspect="1"/>
          </p:cNvGraphicFramePr>
          <p:nvPr>
            <p:custDataLst>
              <p:tags r:id="rId2"/>
            </p:custDataLst>
            <p:extLst>
              <p:ext uri="{D42A27DB-BD31-4B8C-83A1-F6EECF244321}">
                <p14:modId xmlns:p14="http://schemas.microsoft.com/office/powerpoint/2010/main" val="15693005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2"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2434742-3595-4EBE-8627-819A75E814DA}"/>
              </a:ext>
            </a:extLst>
          </p:cNvPr>
          <p:cNvSpPr>
            <a:spLocks noGrp="1"/>
          </p:cNvSpPr>
          <p:nvPr>
            <p:ph type="title"/>
          </p:nvPr>
        </p:nvSpPr>
        <p:spPr/>
        <p:txBody>
          <a:bodyPr vert="horz"/>
          <a:lstStyle/>
          <a:p>
            <a:r>
              <a:rPr lang="da-DK" dirty="0"/>
              <a:t>Øvelse 1a </a:t>
            </a:r>
          </a:p>
        </p:txBody>
      </p:sp>
      <p:sp>
        <p:nvSpPr>
          <p:cNvPr id="3" name="Pladsholder til indhold 2">
            <a:extLst>
              <a:ext uri="{FF2B5EF4-FFF2-40B4-BE49-F238E27FC236}">
                <a16:creationId xmlns:a16="http://schemas.microsoft.com/office/drawing/2014/main" id="{93340E13-C9C0-425F-A8D5-3872A32A0089}"/>
              </a:ext>
            </a:extLst>
          </p:cNvPr>
          <p:cNvSpPr>
            <a:spLocks noGrp="1"/>
          </p:cNvSpPr>
          <p:nvPr>
            <p:ph idx="1"/>
          </p:nvPr>
        </p:nvSpPr>
        <p:spPr/>
        <p:txBody>
          <a:bodyPr/>
          <a:lstStyle/>
          <a:p>
            <a:endParaRPr lang="da-DK" b="1" dirty="0"/>
          </a:p>
          <a:p>
            <a:endParaRPr lang="da-DK" b="1"/>
          </a:p>
          <a:p>
            <a:r>
              <a:rPr lang="da-DK" b="1"/>
              <a:t>Stil </a:t>
            </a:r>
            <a:r>
              <a:rPr lang="da-DK" b="1" dirty="0"/>
              <a:t>jer op efter skostørrelse uden at tale sammen</a:t>
            </a:r>
            <a:r>
              <a:rPr lang="da-DK" dirty="0"/>
              <a:t> </a:t>
            </a:r>
          </a:p>
        </p:txBody>
      </p:sp>
      <p:grpSp>
        <p:nvGrpSpPr>
          <p:cNvPr id="5" name="Group 6319">
            <a:extLst>
              <a:ext uri="{FF2B5EF4-FFF2-40B4-BE49-F238E27FC236}">
                <a16:creationId xmlns:a16="http://schemas.microsoft.com/office/drawing/2014/main" id="{B52F517D-10ED-46DA-BF68-CE32E3146DEB}"/>
              </a:ext>
            </a:extLst>
          </p:cNvPr>
          <p:cNvGrpSpPr/>
          <p:nvPr/>
        </p:nvGrpSpPr>
        <p:grpSpPr>
          <a:xfrm>
            <a:off x="7812812" y="655394"/>
            <a:ext cx="720000" cy="720000"/>
            <a:chOff x="0" y="0"/>
            <a:chExt cx="612000" cy="612000"/>
          </a:xfrm>
        </p:grpSpPr>
        <p:sp>
          <p:nvSpPr>
            <p:cNvPr id="6" name="Oval 285">
              <a:extLst>
                <a:ext uri="{FF2B5EF4-FFF2-40B4-BE49-F238E27FC236}">
                  <a16:creationId xmlns:a16="http://schemas.microsoft.com/office/drawing/2014/main" id="{93987D41-6A05-4C0C-992C-FB7A0CA31C5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A0FD4956-623E-4DFA-AB43-18477A83375D}"/>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2304835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CD7F8D0-50B8-4634-9838-D78556F6F6C3}"/>
              </a:ext>
            </a:extLst>
          </p:cNvPr>
          <p:cNvGraphicFramePr>
            <a:graphicFrameLocks noChangeAspect="1"/>
          </p:cNvGraphicFramePr>
          <p:nvPr>
            <p:custDataLst>
              <p:tags r:id="rId2"/>
            </p:custDataLst>
            <p:extLst>
              <p:ext uri="{D42A27DB-BD31-4B8C-83A1-F6EECF244321}">
                <p14:modId xmlns:p14="http://schemas.microsoft.com/office/powerpoint/2010/main" val="1899165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4"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0426E17-8226-41B6-AFC0-688E2B9AD831}"/>
              </a:ext>
            </a:extLst>
          </p:cNvPr>
          <p:cNvSpPr>
            <a:spLocks noGrp="1"/>
          </p:cNvSpPr>
          <p:nvPr>
            <p:ph type="title"/>
          </p:nvPr>
        </p:nvSpPr>
        <p:spPr/>
        <p:txBody>
          <a:bodyPr vert="horz"/>
          <a:lstStyle/>
          <a:p>
            <a:r>
              <a:rPr lang="da-DK" dirty="0"/>
              <a:t>Øvelse 4</a:t>
            </a:r>
          </a:p>
        </p:txBody>
      </p:sp>
      <p:sp>
        <p:nvSpPr>
          <p:cNvPr id="3" name="Pladsholder til indhold 2">
            <a:extLst>
              <a:ext uri="{FF2B5EF4-FFF2-40B4-BE49-F238E27FC236}">
                <a16:creationId xmlns:a16="http://schemas.microsoft.com/office/drawing/2014/main" id="{FA3E8632-E50A-4F24-B4CE-AC6031644F1B}"/>
              </a:ext>
            </a:extLst>
          </p:cNvPr>
          <p:cNvSpPr>
            <a:spLocks noGrp="1"/>
          </p:cNvSpPr>
          <p:nvPr>
            <p:ph idx="1"/>
          </p:nvPr>
        </p:nvSpPr>
        <p:spPr/>
        <p:txBody>
          <a:bodyPr/>
          <a:lstStyle/>
          <a:p>
            <a:r>
              <a:rPr lang="da-DK" dirty="0"/>
              <a:t>At starte, vedligeholde og forlade en samtale</a:t>
            </a:r>
          </a:p>
        </p:txBody>
      </p:sp>
      <p:grpSp>
        <p:nvGrpSpPr>
          <p:cNvPr id="7" name="Group 6319">
            <a:extLst>
              <a:ext uri="{FF2B5EF4-FFF2-40B4-BE49-F238E27FC236}">
                <a16:creationId xmlns:a16="http://schemas.microsoft.com/office/drawing/2014/main" id="{F85BCC18-FCDF-43E7-A9AE-3A222E3D164B}"/>
              </a:ext>
            </a:extLst>
          </p:cNvPr>
          <p:cNvGrpSpPr/>
          <p:nvPr/>
        </p:nvGrpSpPr>
        <p:grpSpPr>
          <a:xfrm>
            <a:off x="7812812" y="763381"/>
            <a:ext cx="720000" cy="720000"/>
            <a:chOff x="0" y="0"/>
            <a:chExt cx="612000" cy="612000"/>
          </a:xfrm>
        </p:grpSpPr>
        <p:sp>
          <p:nvSpPr>
            <p:cNvPr id="8" name="Oval 285">
              <a:extLst>
                <a:ext uri="{FF2B5EF4-FFF2-40B4-BE49-F238E27FC236}">
                  <a16:creationId xmlns:a16="http://schemas.microsoft.com/office/drawing/2014/main" id="{D4E64CA8-A4CD-400D-8EFB-BFD4271BF249}"/>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46">
              <a:extLst>
                <a:ext uri="{FF2B5EF4-FFF2-40B4-BE49-F238E27FC236}">
                  <a16:creationId xmlns:a16="http://schemas.microsoft.com/office/drawing/2014/main" id="{75D0B8EF-FBD7-4F83-90EE-7AA3726A45F8}"/>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0" name="Group 9">
            <a:extLst>
              <a:ext uri="{FF2B5EF4-FFF2-40B4-BE49-F238E27FC236}">
                <a16:creationId xmlns:a16="http://schemas.microsoft.com/office/drawing/2014/main" id="{EB9C2442-4054-473C-A1CE-EA4AF0BA00E4}"/>
              </a:ext>
            </a:extLst>
          </p:cNvPr>
          <p:cNvGrpSpPr/>
          <p:nvPr/>
        </p:nvGrpSpPr>
        <p:grpSpPr>
          <a:xfrm>
            <a:off x="5922518" y="2743987"/>
            <a:ext cx="1971728" cy="2017726"/>
            <a:chOff x="5841085" y="4690710"/>
            <a:chExt cx="612000" cy="612000"/>
          </a:xfrm>
        </p:grpSpPr>
        <p:sp>
          <p:nvSpPr>
            <p:cNvPr id="12" name="Oval 11">
              <a:extLst>
                <a:ext uri="{FF2B5EF4-FFF2-40B4-BE49-F238E27FC236}">
                  <a16:creationId xmlns:a16="http://schemas.microsoft.com/office/drawing/2014/main" id="{A79465BD-AE63-4DF8-B52F-C5C5720B5107}"/>
                </a:ext>
              </a:extLst>
            </p:cNvPr>
            <p:cNvSpPr/>
            <p:nvPr/>
          </p:nvSpPr>
          <p:spPr bwMode="ltGray">
            <a:xfrm>
              <a:off x="5841085" y="4690710"/>
              <a:ext cx="612000" cy="612000"/>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bg1"/>
                </a:solidFill>
                <a:latin typeface="Georgia" pitchFamily="18" charset="0"/>
              </a:endParaRPr>
            </a:p>
          </p:txBody>
        </p:sp>
        <p:sp>
          <p:nvSpPr>
            <p:cNvPr id="13" name="Freeform 4975">
              <a:extLst>
                <a:ext uri="{FF2B5EF4-FFF2-40B4-BE49-F238E27FC236}">
                  <a16:creationId xmlns:a16="http://schemas.microsoft.com/office/drawing/2014/main" id="{0D6CE367-A37C-476B-BFF8-3EE26CE011EB}"/>
                </a:ext>
              </a:extLst>
            </p:cNvPr>
            <p:cNvSpPr>
              <a:spLocks/>
            </p:cNvSpPr>
            <p:nvPr/>
          </p:nvSpPr>
          <p:spPr bwMode="auto">
            <a:xfrm>
              <a:off x="5942311" y="4802256"/>
              <a:ext cx="409548" cy="414367"/>
            </a:xfrm>
            <a:custGeom>
              <a:avLst/>
              <a:gdLst>
                <a:gd name="T0" fmla="*/ 304 w 340"/>
                <a:gd name="T1" fmla="*/ 264 h 344"/>
                <a:gd name="T2" fmla="*/ 298 w 340"/>
                <a:gd name="T3" fmla="*/ 280 h 344"/>
                <a:gd name="T4" fmla="*/ 278 w 340"/>
                <a:gd name="T5" fmla="*/ 312 h 344"/>
                <a:gd name="T6" fmla="*/ 262 w 340"/>
                <a:gd name="T7" fmla="*/ 324 h 344"/>
                <a:gd name="T8" fmla="*/ 234 w 340"/>
                <a:gd name="T9" fmla="*/ 340 h 344"/>
                <a:gd name="T10" fmla="*/ 204 w 340"/>
                <a:gd name="T11" fmla="*/ 344 h 344"/>
                <a:gd name="T12" fmla="*/ 174 w 340"/>
                <a:gd name="T13" fmla="*/ 340 h 344"/>
                <a:gd name="T14" fmla="*/ 148 w 340"/>
                <a:gd name="T15" fmla="*/ 328 h 344"/>
                <a:gd name="T16" fmla="*/ 144 w 340"/>
                <a:gd name="T17" fmla="*/ 326 h 344"/>
                <a:gd name="T18" fmla="*/ 140 w 340"/>
                <a:gd name="T19" fmla="*/ 324 h 344"/>
                <a:gd name="T20" fmla="*/ 8 w 340"/>
                <a:gd name="T21" fmla="*/ 220 h 344"/>
                <a:gd name="T22" fmla="*/ 4 w 340"/>
                <a:gd name="T23" fmla="*/ 214 h 344"/>
                <a:gd name="T24" fmla="*/ 2 w 340"/>
                <a:gd name="T25" fmla="*/ 198 h 344"/>
                <a:gd name="T26" fmla="*/ 6 w 340"/>
                <a:gd name="T27" fmla="*/ 192 h 344"/>
                <a:gd name="T28" fmla="*/ 18 w 340"/>
                <a:gd name="T29" fmla="*/ 184 h 344"/>
                <a:gd name="T30" fmla="*/ 34 w 340"/>
                <a:gd name="T31" fmla="*/ 188 h 344"/>
                <a:gd name="T32" fmla="*/ 100 w 340"/>
                <a:gd name="T33" fmla="*/ 240 h 344"/>
                <a:gd name="T34" fmla="*/ 14 w 340"/>
                <a:gd name="T35" fmla="*/ 128 h 344"/>
                <a:gd name="T36" fmla="*/ 10 w 340"/>
                <a:gd name="T37" fmla="*/ 120 h 344"/>
                <a:gd name="T38" fmla="*/ 10 w 340"/>
                <a:gd name="T39" fmla="*/ 104 h 344"/>
                <a:gd name="T40" fmla="*/ 16 w 340"/>
                <a:gd name="T41" fmla="*/ 96 h 344"/>
                <a:gd name="T42" fmla="*/ 32 w 340"/>
                <a:gd name="T43" fmla="*/ 90 h 344"/>
                <a:gd name="T44" fmla="*/ 46 w 340"/>
                <a:gd name="T45" fmla="*/ 98 h 344"/>
                <a:gd name="T46" fmla="*/ 122 w 340"/>
                <a:gd name="T47" fmla="*/ 176 h 344"/>
                <a:gd name="T48" fmla="*/ 62 w 340"/>
                <a:gd name="T49" fmla="*/ 54 h 344"/>
                <a:gd name="T50" fmla="*/ 58 w 340"/>
                <a:gd name="T51" fmla="*/ 46 h 344"/>
                <a:gd name="T52" fmla="*/ 62 w 340"/>
                <a:gd name="T53" fmla="*/ 30 h 344"/>
                <a:gd name="T54" fmla="*/ 68 w 340"/>
                <a:gd name="T55" fmla="*/ 24 h 344"/>
                <a:gd name="T56" fmla="*/ 86 w 340"/>
                <a:gd name="T57" fmla="*/ 22 h 344"/>
                <a:gd name="T58" fmla="*/ 98 w 340"/>
                <a:gd name="T59" fmla="*/ 32 h 344"/>
                <a:gd name="T60" fmla="*/ 170 w 340"/>
                <a:gd name="T61" fmla="*/ 142 h 344"/>
                <a:gd name="T62" fmla="*/ 142 w 340"/>
                <a:gd name="T63" fmla="*/ 30 h 344"/>
                <a:gd name="T64" fmla="*/ 140 w 340"/>
                <a:gd name="T65" fmla="*/ 22 h 344"/>
                <a:gd name="T66" fmla="*/ 148 w 340"/>
                <a:gd name="T67" fmla="*/ 6 h 344"/>
                <a:gd name="T68" fmla="*/ 154 w 340"/>
                <a:gd name="T69" fmla="*/ 2 h 344"/>
                <a:gd name="T70" fmla="*/ 172 w 340"/>
                <a:gd name="T71" fmla="*/ 2 h 344"/>
                <a:gd name="T72" fmla="*/ 182 w 340"/>
                <a:gd name="T73" fmla="*/ 14 h 344"/>
                <a:gd name="T74" fmla="*/ 234 w 340"/>
                <a:gd name="T75" fmla="*/ 142 h 344"/>
                <a:gd name="T76" fmla="*/ 270 w 340"/>
                <a:gd name="T77" fmla="*/ 164 h 344"/>
                <a:gd name="T78" fmla="*/ 286 w 340"/>
                <a:gd name="T79" fmla="*/ 100 h 344"/>
                <a:gd name="T80" fmla="*/ 298 w 340"/>
                <a:gd name="T81" fmla="*/ 82 h 344"/>
                <a:gd name="T82" fmla="*/ 320 w 340"/>
                <a:gd name="T83" fmla="*/ 80 h 344"/>
                <a:gd name="T84" fmla="*/ 330 w 340"/>
                <a:gd name="T85" fmla="*/ 84 h 344"/>
                <a:gd name="T86" fmla="*/ 340 w 340"/>
                <a:gd name="T87" fmla="*/ 102 h 344"/>
                <a:gd name="T88" fmla="*/ 340 w 340"/>
                <a:gd name="T89" fmla="*/ 11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344">
                  <a:moveTo>
                    <a:pt x="340" y="114"/>
                  </a:moveTo>
                  <a:lnTo>
                    <a:pt x="304" y="264"/>
                  </a:lnTo>
                  <a:lnTo>
                    <a:pt x="304" y="264"/>
                  </a:lnTo>
                  <a:lnTo>
                    <a:pt x="298" y="280"/>
                  </a:lnTo>
                  <a:lnTo>
                    <a:pt x="288" y="298"/>
                  </a:lnTo>
                  <a:lnTo>
                    <a:pt x="278" y="312"/>
                  </a:lnTo>
                  <a:lnTo>
                    <a:pt x="262" y="324"/>
                  </a:lnTo>
                  <a:lnTo>
                    <a:pt x="262" y="324"/>
                  </a:lnTo>
                  <a:lnTo>
                    <a:pt x="250" y="334"/>
                  </a:lnTo>
                  <a:lnTo>
                    <a:pt x="234" y="340"/>
                  </a:lnTo>
                  <a:lnTo>
                    <a:pt x="220" y="342"/>
                  </a:lnTo>
                  <a:lnTo>
                    <a:pt x="204" y="344"/>
                  </a:lnTo>
                  <a:lnTo>
                    <a:pt x="190" y="344"/>
                  </a:lnTo>
                  <a:lnTo>
                    <a:pt x="174" y="340"/>
                  </a:lnTo>
                  <a:lnTo>
                    <a:pt x="160" y="336"/>
                  </a:lnTo>
                  <a:lnTo>
                    <a:pt x="148" y="328"/>
                  </a:lnTo>
                  <a:lnTo>
                    <a:pt x="148" y="328"/>
                  </a:lnTo>
                  <a:lnTo>
                    <a:pt x="144" y="326"/>
                  </a:lnTo>
                  <a:lnTo>
                    <a:pt x="140" y="324"/>
                  </a:lnTo>
                  <a:lnTo>
                    <a:pt x="140" y="324"/>
                  </a:lnTo>
                  <a:lnTo>
                    <a:pt x="138" y="322"/>
                  </a:lnTo>
                  <a:lnTo>
                    <a:pt x="8" y="220"/>
                  </a:lnTo>
                  <a:lnTo>
                    <a:pt x="8" y="220"/>
                  </a:lnTo>
                  <a:lnTo>
                    <a:pt x="4" y="214"/>
                  </a:lnTo>
                  <a:lnTo>
                    <a:pt x="0" y="206"/>
                  </a:lnTo>
                  <a:lnTo>
                    <a:pt x="2" y="198"/>
                  </a:lnTo>
                  <a:lnTo>
                    <a:pt x="6" y="192"/>
                  </a:lnTo>
                  <a:lnTo>
                    <a:pt x="6" y="192"/>
                  </a:lnTo>
                  <a:lnTo>
                    <a:pt x="12" y="186"/>
                  </a:lnTo>
                  <a:lnTo>
                    <a:pt x="18" y="184"/>
                  </a:lnTo>
                  <a:lnTo>
                    <a:pt x="26" y="184"/>
                  </a:lnTo>
                  <a:lnTo>
                    <a:pt x="34" y="188"/>
                  </a:lnTo>
                  <a:lnTo>
                    <a:pt x="100" y="240"/>
                  </a:lnTo>
                  <a:lnTo>
                    <a:pt x="100" y="240"/>
                  </a:lnTo>
                  <a:lnTo>
                    <a:pt x="102" y="220"/>
                  </a:lnTo>
                  <a:lnTo>
                    <a:pt x="14" y="128"/>
                  </a:lnTo>
                  <a:lnTo>
                    <a:pt x="14" y="128"/>
                  </a:lnTo>
                  <a:lnTo>
                    <a:pt x="10" y="120"/>
                  </a:lnTo>
                  <a:lnTo>
                    <a:pt x="8" y="112"/>
                  </a:lnTo>
                  <a:lnTo>
                    <a:pt x="10" y="104"/>
                  </a:lnTo>
                  <a:lnTo>
                    <a:pt x="16" y="96"/>
                  </a:lnTo>
                  <a:lnTo>
                    <a:pt x="16" y="96"/>
                  </a:lnTo>
                  <a:lnTo>
                    <a:pt x="24" y="92"/>
                  </a:lnTo>
                  <a:lnTo>
                    <a:pt x="32" y="90"/>
                  </a:lnTo>
                  <a:lnTo>
                    <a:pt x="40" y="92"/>
                  </a:lnTo>
                  <a:lnTo>
                    <a:pt x="46" y="98"/>
                  </a:lnTo>
                  <a:lnTo>
                    <a:pt x="122" y="176"/>
                  </a:lnTo>
                  <a:lnTo>
                    <a:pt x="122" y="176"/>
                  </a:lnTo>
                  <a:lnTo>
                    <a:pt x="132" y="164"/>
                  </a:lnTo>
                  <a:lnTo>
                    <a:pt x="62" y="54"/>
                  </a:lnTo>
                  <a:lnTo>
                    <a:pt x="62" y="54"/>
                  </a:lnTo>
                  <a:lnTo>
                    <a:pt x="58" y="46"/>
                  </a:lnTo>
                  <a:lnTo>
                    <a:pt x="58" y="38"/>
                  </a:lnTo>
                  <a:lnTo>
                    <a:pt x="62" y="30"/>
                  </a:lnTo>
                  <a:lnTo>
                    <a:pt x="68" y="24"/>
                  </a:lnTo>
                  <a:lnTo>
                    <a:pt x="68" y="24"/>
                  </a:lnTo>
                  <a:lnTo>
                    <a:pt x="76" y="22"/>
                  </a:lnTo>
                  <a:lnTo>
                    <a:pt x="86" y="22"/>
                  </a:lnTo>
                  <a:lnTo>
                    <a:pt x="92" y="24"/>
                  </a:lnTo>
                  <a:lnTo>
                    <a:pt x="98" y="32"/>
                  </a:lnTo>
                  <a:lnTo>
                    <a:pt x="170" y="142"/>
                  </a:lnTo>
                  <a:lnTo>
                    <a:pt x="170" y="142"/>
                  </a:lnTo>
                  <a:lnTo>
                    <a:pt x="186" y="140"/>
                  </a:lnTo>
                  <a:lnTo>
                    <a:pt x="142" y="30"/>
                  </a:lnTo>
                  <a:lnTo>
                    <a:pt x="142" y="30"/>
                  </a:lnTo>
                  <a:lnTo>
                    <a:pt x="140" y="22"/>
                  </a:lnTo>
                  <a:lnTo>
                    <a:pt x="142" y="14"/>
                  </a:lnTo>
                  <a:lnTo>
                    <a:pt x="148" y="6"/>
                  </a:lnTo>
                  <a:lnTo>
                    <a:pt x="154" y="2"/>
                  </a:lnTo>
                  <a:lnTo>
                    <a:pt x="154" y="2"/>
                  </a:lnTo>
                  <a:lnTo>
                    <a:pt x="162" y="0"/>
                  </a:lnTo>
                  <a:lnTo>
                    <a:pt x="172" y="2"/>
                  </a:lnTo>
                  <a:lnTo>
                    <a:pt x="178" y="6"/>
                  </a:lnTo>
                  <a:lnTo>
                    <a:pt x="182" y="14"/>
                  </a:lnTo>
                  <a:lnTo>
                    <a:pt x="234" y="142"/>
                  </a:lnTo>
                  <a:lnTo>
                    <a:pt x="234" y="142"/>
                  </a:lnTo>
                  <a:lnTo>
                    <a:pt x="254" y="152"/>
                  </a:lnTo>
                  <a:lnTo>
                    <a:pt x="270" y="164"/>
                  </a:lnTo>
                  <a:lnTo>
                    <a:pt x="286" y="100"/>
                  </a:lnTo>
                  <a:lnTo>
                    <a:pt x="286" y="100"/>
                  </a:lnTo>
                  <a:lnTo>
                    <a:pt x="290" y="90"/>
                  </a:lnTo>
                  <a:lnTo>
                    <a:pt x="298" y="82"/>
                  </a:lnTo>
                  <a:lnTo>
                    <a:pt x="308" y="80"/>
                  </a:lnTo>
                  <a:lnTo>
                    <a:pt x="320" y="80"/>
                  </a:lnTo>
                  <a:lnTo>
                    <a:pt x="320" y="80"/>
                  </a:lnTo>
                  <a:lnTo>
                    <a:pt x="330" y="84"/>
                  </a:lnTo>
                  <a:lnTo>
                    <a:pt x="336" y="92"/>
                  </a:lnTo>
                  <a:lnTo>
                    <a:pt x="340" y="102"/>
                  </a:lnTo>
                  <a:lnTo>
                    <a:pt x="340" y="114"/>
                  </a:lnTo>
                  <a:lnTo>
                    <a:pt x="340" y="11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4" name="Freeform 4985">
            <a:extLst>
              <a:ext uri="{FF2B5EF4-FFF2-40B4-BE49-F238E27FC236}">
                <a16:creationId xmlns:a16="http://schemas.microsoft.com/office/drawing/2014/main" id="{9EC18B2F-2B29-4E30-8D98-9D7644068065}"/>
              </a:ext>
            </a:extLst>
          </p:cNvPr>
          <p:cNvSpPr>
            <a:spLocks noEditPoints="1"/>
          </p:cNvSpPr>
          <p:nvPr/>
        </p:nvSpPr>
        <p:spPr bwMode="auto">
          <a:xfrm>
            <a:off x="3792837" y="3111747"/>
            <a:ext cx="1575785" cy="1366142"/>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9" name="Speech Bubble: Oval 18">
            <a:extLst>
              <a:ext uri="{FF2B5EF4-FFF2-40B4-BE49-F238E27FC236}">
                <a16:creationId xmlns:a16="http://schemas.microsoft.com/office/drawing/2014/main" id="{3C265320-B9AE-4FD1-8C26-B3B7313F9682}"/>
              </a:ext>
            </a:extLst>
          </p:cNvPr>
          <p:cNvSpPr/>
          <p:nvPr/>
        </p:nvSpPr>
        <p:spPr>
          <a:xfrm>
            <a:off x="1273427" y="3111747"/>
            <a:ext cx="1635871" cy="1037333"/>
          </a:xfrm>
          <a:prstGeom prst="wedgeEllipseCallo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52416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2BF7A59-09AB-4DD3-84F5-1CC5D73C321A}"/>
              </a:ext>
            </a:extLst>
          </p:cNvPr>
          <p:cNvGraphicFramePr>
            <a:graphicFrameLocks noChangeAspect="1"/>
          </p:cNvGraphicFramePr>
          <p:nvPr>
            <p:custDataLst>
              <p:tags r:id="rId2"/>
            </p:custDataLst>
            <p:extLst>
              <p:ext uri="{D42A27DB-BD31-4B8C-83A1-F6EECF244321}">
                <p14:modId xmlns:p14="http://schemas.microsoft.com/office/powerpoint/2010/main" val="3871407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8"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br>
              <a:rPr lang="da-DK" dirty="0"/>
            </a:br>
            <a:endParaRPr lang="da-DK" dirty="0"/>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r>
              <a:rPr lang="da-DK" b="1" dirty="0"/>
              <a:t>[Udvælg evt. den/de relevante hjemmeøvelser og slet resten]</a:t>
            </a:r>
            <a:endParaRPr lang="da-DK" dirty="0"/>
          </a:p>
          <a:p>
            <a:r>
              <a:rPr lang="da-DK" dirty="0"/>
              <a:t>Træn en svær samtale: Starte en samtale, holde en samtale i gang, afslutte en samtale, sige til og fra i en samtale. </a:t>
            </a:r>
          </a:p>
          <a:p>
            <a:r>
              <a:rPr lang="da-DK" dirty="0"/>
              <a:t>Tænk over situationer, hvor du har haft svært ved at afkode andres reaktioner, drøft med støttepersonen, hvad der kan være svært.</a:t>
            </a:r>
          </a:p>
          <a:p>
            <a:r>
              <a:rPr lang="da-DK" dirty="0"/>
              <a:t>Lav en liste over ting, som du især tager med dig fra modulet. Se på dine mål og din handleplan og drøft med støttepersonen, hvordan gruppeforløbet kan være hjælpsomt for dig. </a:t>
            </a:r>
          </a:p>
          <a:p>
            <a:r>
              <a:rPr lang="da-DK" dirty="0"/>
              <a:t>Eller noget helt andet, der giver mere mening for dig…</a:t>
            </a:r>
          </a:p>
          <a:p>
            <a:endParaRPr lang="da-DK" dirty="0"/>
          </a:p>
        </p:txBody>
      </p:sp>
    </p:spTree>
    <p:extLst>
      <p:ext uri="{BB962C8B-B14F-4D97-AF65-F5344CB8AC3E}">
        <p14:creationId xmlns:p14="http://schemas.microsoft.com/office/powerpoint/2010/main" val="18084826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have være bedre/anderledes?</a:t>
            </a:r>
          </a:p>
          <a:p>
            <a:r>
              <a:rPr lang="da-DK" b="1" dirty="0"/>
              <a:t>Hvad vil du gerne have gentaget eller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BDB8B871-8E05-13DC-6059-647B7A57F1F3}"/>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27199968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F769485F-F2B7-40AB-B42E-0BAE837A960C}"/>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6965773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957297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092D97B-F5EB-EF90-9B5D-370F8014E080}"/>
              </a:ext>
            </a:extLst>
          </p:cNvPr>
          <p:cNvSpPr txBox="1">
            <a:spLocks/>
          </p:cNvSpPr>
          <p:nvPr/>
        </p:nvSpPr>
        <p:spPr>
          <a:xfrm>
            <a:off x="1239838" y="1700808"/>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25393217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3068960"/>
            <a:ext cx="4329473" cy="1836004"/>
          </a:xfrm>
        </p:spPr>
        <p:txBody>
          <a:bodyPr>
            <a:normAutofit/>
          </a:bodyPr>
          <a:lstStyle/>
          <a:p>
            <a:r>
              <a:rPr lang="da-DK" sz="2000" dirty="0"/>
              <a:t>Modul 3.2: Samtale</a:t>
            </a:r>
          </a:p>
          <a:p>
            <a:r>
              <a:rPr lang="da-DK" sz="1400"/>
              <a:t>(session 5</a:t>
            </a:r>
            <a:r>
              <a:rPr lang="da-DK" sz="1400" dirty="0"/>
              <a:t>)</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03339" y="3068960"/>
            <a:ext cx="719390" cy="30483"/>
          </a:xfrm>
          <a:prstGeom prst="rect">
            <a:avLst/>
          </a:prstGeom>
        </p:spPr>
      </p:pic>
    </p:spTree>
    <p:extLst>
      <p:ext uri="{BB962C8B-B14F-4D97-AF65-F5344CB8AC3E}">
        <p14:creationId xmlns:p14="http://schemas.microsoft.com/office/powerpoint/2010/main" val="18441932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AC8E9D4-4F02-ECDD-33E7-45476469044F}"/>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9" name="Object 8" hidden="1">
            <a:extLst>
              <a:ext uri="{FF2B5EF4-FFF2-40B4-BE49-F238E27FC236}">
                <a16:creationId xmlns:a16="http://schemas.microsoft.com/office/drawing/2014/main" id="{4D0C3214-C987-419F-84B4-5F55914E197D}"/>
              </a:ext>
            </a:extLst>
          </p:cNvPr>
          <p:cNvGraphicFramePr>
            <a:graphicFrameLocks noChangeAspect="1"/>
          </p:cNvGraphicFramePr>
          <p:nvPr>
            <p:custDataLst>
              <p:tags r:id="rId2"/>
            </p:custDataLst>
            <p:extLst>
              <p:ext uri="{D42A27DB-BD31-4B8C-83A1-F6EECF244321}">
                <p14:modId xmlns:p14="http://schemas.microsoft.com/office/powerpoint/2010/main" val="40724781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2" name="think-cell Slide" r:id="rId5" imgW="342" imgH="337" progId="TCLayout.ActiveDocument.1">
                  <p:embed/>
                </p:oleObj>
              </mc:Choice>
              <mc:Fallback>
                <p:oleObj name="think-cell Slide" r:id="rId5" imgW="342" imgH="337"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p:txBody>
          <a:bodyPr vert="horz"/>
          <a:lstStyle/>
          <a:p>
            <a:r>
              <a:rPr lang="da-DK" dirty="0"/>
              <a:t>Modul 3.2: Samtale</a:t>
            </a:r>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dirty="0"/>
              <a:t>Formålet</a:t>
            </a:r>
            <a:r>
              <a:rPr lang="da-DK" dirty="0"/>
              <a:t> med dagen i dag er at:</a:t>
            </a:r>
          </a:p>
          <a:p>
            <a:r>
              <a:rPr lang="da-DK" dirty="0"/>
              <a:t>Blive klogere på kropssprogets funktion i fx samtaler. Hvad der fungerer godt og hvad der kan være svært </a:t>
            </a:r>
          </a:p>
          <a:p>
            <a:r>
              <a:rPr lang="da-DK" dirty="0"/>
              <a:t>Blive endnu bedre til at kunne afkode kropssprog i forhold at starte, vedligeholde og afslutte samtaler. </a:t>
            </a:r>
          </a:p>
        </p:txBody>
      </p:sp>
    </p:spTree>
    <p:extLst>
      <p:ext uri="{BB962C8B-B14F-4D97-AF65-F5344CB8AC3E}">
        <p14:creationId xmlns:p14="http://schemas.microsoft.com/office/powerpoint/2010/main" val="37567463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4"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3938439498"/>
              </p:ext>
            </p:extLst>
          </p:nvPr>
        </p:nvGraphicFramePr>
        <p:xfrm>
          <a:off x="629046" y="1584775"/>
          <a:ext cx="7467526" cy="451612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r>
                        <a:rPr lang="da-DK" dirty="0"/>
                        <a:t> </a:t>
                      </a:r>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I taler sammen to og to om, hvordan det er gået siden sidste gruppesession </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De 7 grundfølelser + 1, intimsfære, kroppens signaler</a:t>
                      </a:r>
                    </a:p>
                  </a:txBody>
                  <a:tcPr/>
                </a:tc>
                <a:extLst>
                  <a:ext uri="{0D108BD9-81ED-4DB2-BD59-A6C34878D82A}">
                    <a16:rowId xmlns:a16="http://schemas.microsoft.com/office/drawing/2014/main" val="1275417052"/>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1884300171"/>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4021763213"/>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Vi taler om hjemmeøvelserne på hver gruppesession under punktet ”siden sidst” </a:t>
                      </a:r>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 Vi udfylder et evalueringsskema.</a:t>
                      </a:r>
                      <a:endParaRPr lang="da-DK" dirty="0"/>
                    </a:p>
                  </a:txBody>
                  <a:tcPr/>
                </a:tc>
                <a:extLst>
                  <a:ext uri="{0D108BD9-81ED-4DB2-BD59-A6C34878D82A}">
                    <a16:rowId xmlns:a16="http://schemas.microsoft.com/office/drawing/2014/main" val="3100555660"/>
                  </a:ext>
                </a:extLst>
              </a:tr>
            </a:tbl>
          </a:graphicData>
        </a:graphic>
      </p:graphicFrame>
    </p:spTree>
    <p:extLst>
      <p:ext uri="{BB962C8B-B14F-4D97-AF65-F5344CB8AC3E}">
        <p14:creationId xmlns:p14="http://schemas.microsoft.com/office/powerpoint/2010/main" val="14579066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5FC2F77A-0005-4F81-BE01-37548352AF4F}"/>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2957379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3142F67E-35AC-4E45-8865-9D381072EFFE}"/>
              </a:ext>
            </a:extLst>
          </p:cNvPr>
          <p:cNvGraphicFramePr>
            <a:graphicFrameLocks noChangeAspect="1"/>
          </p:cNvGraphicFramePr>
          <p:nvPr>
            <p:custDataLst>
              <p:tags r:id="rId2"/>
            </p:custDataLst>
            <p:extLst>
              <p:ext uri="{D42A27DB-BD31-4B8C-83A1-F6EECF244321}">
                <p14:modId xmlns:p14="http://schemas.microsoft.com/office/powerpoint/2010/main" val="761758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6"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2434742-3595-4EBE-8627-819A75E814DA}"/>
              </a:ext>
            </a:extLst>
          </p:cNvPr>
          <p:cNvSpPr>
            <a:spLocks noGrp="1"/>
          </p:cNvSpPr>
          <p:nvPr>
            <p:ph type="title"/>
          </p:nvPr>
        </p:nvSpPr>
        <p:spPr/>
        <p:txBody>
          <a:bodyPr vert="horz"/>
          <a:lstStyle/>
          <a:p>
            <a:r>
              <a:rPr lang="da-DK" dirty="0"/>
              <a:t>Øvelse 1b </a:t>
            </a:r>
          </a:p>
        </p:txBody>
      </p:sp>
      <p:sp>
        <p:nvSpPr>
          <p:cNvPr id="3" name="Pladsholder til indhold 2">
            <a:extLst>
              <a:ext uri="{FF2B5EF4-FFF2-40B4-BE49-F238E27FC236}">
                <a16:creationId xmlns:a16="http://schemas.microsoft.com/office/drawing/2014/main" id="{93340E13-C9C0-425F-A8D5-3872A32A0089}"/>
              </a:ext>
            </a:extLst>
          </p:cNvPr>
          <p:cNvSpPr>
            <a:spLocks noGrp="1"/>
          </p:cNvSpPr>
          <p:nvPr>
            <p:ph idx="1"/>
          </p:nvPr>
        </p:nvSpPr>
        <p:spPr/>
        <p:txBody>
          <a:bodyPr>
            <a:normAutofit fontScale="92500" lnSpcReduction="10000"/>
          </a:bodyPr>
          <a:lstStyle/>
          <a:p>
            <a:pPr>
              <a:spcAft>
                <a:spcPts val="1200"/>
              </a:spcAft>
            </a:pPr>
            <a:r>
              <a:rPr lang="da-DK" b="1"/>
              <a:t>”Smalltalk-spillet” (vælg </a:t>
            </a:r>
            <a:r>
              <a:rPr lang="da-DK" b="1" dirty="0"/>
              <a:t>et af spørgsmålene nedenfor)</a:t>
            </a:r>
          </a:p>
          <a:p>
            <a:pPr lvl="1">
              <a:buFont typeface="Arial" panose="020B0604020202020204" pitchFamily="34" charset="0"/>
              <a:buChar char="•"/>
            </a:pPr>
            <a:r>
              <a:rPr lang="da-DK" i="0" dirty="0"/>
              <a:t>Har du et kæledyr? Hvilket?</a:t>
            </a:r>
          </a:p>
          <a:p>
            <a:pPr lvl="1">
              <a:buFont typeface="Arial" panose="020B0604020202020204" pitchFamily="34" charset="0"/>
              <a:buChar char="•"/>
            </a:pPr>
            <a:r>
              <a:rPr lang="da-DK" i="0" dirty="0"/>
              <a:t>Hvad er dit yndlingsslik?</a:t>
            </a:r>
          </a:p>
          <a:p>
            <a:pPr lvl="1">
              <a:buFont typeface="Arial" panose="020B0604020202020204" pitchFamily="34" charset="0"/>
              <a:buChar char="•"/>
            </a:pPr>
            <a:r>
              <a:rPr lang="da-DK" i="0" dirty="0"/>
              <a:t>Hvad er den bedste gave, du nogensinde har fået?</a:t>
            </a:r>
          </a:p>
          <a:p>
            <a:pPr lvl="1">
              <a:buFont typeface="Arial" panose="020B0604020202020204" pitchFamily="34" charset="0"/>
              <a:buChar char="•"/>
            </a:pPr>
            <a:r>
              <a:rPr lang="da-DK" i="0" dirty="0"/>
              <a:t>Hvor vil du helst på ferie?</a:t>
            </a:r>
          </a:p>
          <a:p>
            <a:pPr lvl="1">
              <a:buFont typeface="Arial" panose="020B0604020202020204" pitchFamily="34" charset="0"/>
              <a:buChar char="•"/>
            </a:pPr>
            <a:r>
              <a:rPr lang="da-DK" i="0" dirty="0"/>
              <a:t>Har du et idol – en du ser op til?</a:t>
            </a:r>
          </a:p>
          <a:p>
            <a:pPr lvl="1">
              <a:buFont typeface="Arial" panose="020B0604020202020204" pitchFamily="34" charset="0"/>
              <a:buChar char="•"/>
            </a:pPr>
            <a:r>
              <a:rPr lang="da-DK" i="0" dirty="0"/>
              <a:t>Hvad er det mærkeligste, du nogensinde har smagt?</a:t>
            </a:r>
          </a:p>
          <a:p>
            <a:pPr lvl="1">
              <a:buFont typeface="Arial" panose="020B0604020202020204" pitchFamily="34" charset="0"/>
              <a:buChar char="•"/>
            </a:pPr>
            <a:r>
              <a:rPr lang="da-DK" i="0" dirty="0"/>
              <a:t>Hvad synes du, er det vigtigste problem i verden lige nu?</a:t>
            </a:r>
          </a:p>
          <a:p>
            <a:pPr lvl="1">
              <a:buFont typeface="Arial" panose="020B0604020202020204" pitchFamily="34" charset="0"/>
              <a:buChar char="•"/>
            </a:pPr>
            <a:r>
              <a:rPr lang="da-DK" i="0" dirty="0"/>
              <a:t>Hvad er din yndlings take-</a:t>
            </a:r>
            <a:r>
              <a:rPr lang="da-DK" i="0" dirty="0" err="1"/>
              <a:t>away</a:t>
            </a:r>
            <a:r>
              <a:rPr lang="da-DK" i="0" dirty="0"/>
              <a:t>-mad?</a:t>
            </a:r>
          </a:p>
          <a:p>
            <a:pPr lvl="1">
              <a:buFont typeface="Arial" panose="020B0604020202020204" pitchFamily="34" charset="0"/>
              <a:buChar char="•"/>
            </a:pPr>
            <a:r>
              <a:rPr lang="da-DK" i="0" dirty="0"/>
              <a:t>Hvad er det sjoveste ved at være voksen?</a:t>
            </a:r>
          </a:p>
          <a:p>
            <a:pPr lvl="1">
              <a:buFont typeface="Arial" panose="020B0604020202020204" pitchFamily="34" charset="0"/>
              <a:buChar char="•"/>
            </a:pPr>
            <a:r>
              <a:rPr lang="da-DK" i="0" dirty="0"/>
              <a:t>Hvad er din yndlings-emoji?</a:t>
            </a:r>
          </a:p>
          <a:p>
            <a:pPr lvl="1">
              <a:buFont typeface="Arial" panose="020B0604020202020204" pitchFamily="34" charset="0"/>
              <a:buChar char="•"/>
            </a:pPr>
            <a:r>
              <a:rPr lang="da-DK" i="0" dirty="0"/>
              <a:t>Hvilken smag synes du, tyggegummi skal have?</a:t>
            </a:r>
          </a:p>
          <a:p>
            <a:pPr lvl="1">
              <a:buFont typeface="Arial" panose="020B0604020202020204" pitchFamily="34" charset="0"/>
              <a:buChar char="•"/>
            </a:pPr>
            <a:r>
              <a:rPr lang="da-DK" i="0" dirty="0"/>
              <a:t>Er du afhængig af din mobiltelefon?</a:t>
            </a:r>
          </a:p>
          <a:p>
            <a:pPr lvl="1">
              <a:buFont typeface="Arial" panose="020B0604020202020204" pitchFamily="34" charset="0"/>
              <a:buChar char="•"/>
            </a:pPr>
            <a:r>
              <a:rPr lang="da-DK" i="0" dirty="0"/>
              <a:t>Hvilket supermarked kan du bedst lide at handle i?</a:t>
            </a:r>
          </a:p>
        </p:txBody>
      </p:sp>
      <p:grpSp>
        <p:nvGrpSpPr>
          <p:cNvPr id="5" name="Group 6319">
            <a:extLst>
              <a:ext uri="{FF2B5EF4-FFF2-40B4-BE49-F238E27FC236}">
                <a16:creationId xmlns:a16="http://schemas.microsoft.com/office/drawing/2014/main" id="{B52F517D-10ED-46DA-BF68-CE32E3146DEB}"/>
              </a:ext>
            </a:extLst>
          </p:cNvPr>
          <p:cNvGrpSpPr/>
          <p:nvPr/>
        </p:nvGrpSpPr>
        <p:grpSpPr>
          <a:xfrm>
            <a:off x="7795350" y="656717"/>
            <a:ext cx="720000" cy="720000"/>
            <a:chOff x="0" y="0"/>
            <a:chExt cx="612000" cy="612000"/>
          </a:xfrm>
        </p:grpSpPr>
        <p:sp>
          <p:nvSpPr>
            <p:cNvPr id="6" name="Oval 285">
              <a:extLst>
                <a:ext uri="{FF2B5EF4-FFF2-40B4-BE49-F238E27FC236}">
                  <a16:creationId xmlns:a16="http://schemas.microsoft.com/office/drawing/2014/main" id="{93987D41-6A05-4C0C-992C-FB7A0CA31C5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A0FD4956-623E-4DFA-AB43-18477A83375D}"/>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8783244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normAutofit/>
          </a:bodyPr>
          <a:lstStyle/>
          <a:p>
            <a:r>
              <a:rPr lang="da-DK" b="1"/>
              <a:t>Hvordan </a:t>
            </a:r>
            <a:r>
              <a:rPr lang="da-DK" b="1" dirty="0"/>
              <a:t>er det gået siden sidste gruppesession?</a:t>
            </a:r>
          </a:p>
          <a:p>
            <a:r>
              <a:rPr lang="da-DK" b="1"/>
              <a:t>Hvordan </a:t>
            </a:r>
            <a:r>
              <a:rPr lang="da-DK" b="1" dirty="0"/>
              <a:t>er det gået med hjemmeøvelserne?</a:t>
            </a:r>
          </a:p>
          <a:p>
            <a:r>
              <a:rPr lang="da-DK" b="1" dirty="0"/>
              <a:t>Er der noget fra sidste gang, der bøvler, eller som du har brug for at vende igen?</a:t>
            </a:r>
          </a:p>
          <a:p>
            <a:r>
              <a:rPr lang="da-DK" b="1" dirty="0"/>
              <a:t>Hvad er vigtigt for dig at lære/snakke om i forhold til kropssprog og kommunikation?</a:t>
            </a:r>
          </a:p>
          <a:p>
            <a:r>
              <a:rPr lang="da-DK" b="1" dirty="0"/>
              <a:t>Er der noget, du særligt gerne vil snakke om i dag?</a:t>
            </a:r>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86107588-90E0-2D20-90CF-C57A4845A45D}"/>
              </a:ext>
            </a:extLst>
          </p:cNvPr>
          <p:cNvSpPr>
            <a:spLocks noGrp="1"/>
          </p:cNvSpPr>
          <p:nvPr>
            <p:ph type="title"/>
          </p:nvPr>
        </p:nvSpPr>
        <p:spPr>
          <a:xfrm>
            <a:off x="628649" y="764704"/>
            <a:ext cx="7904163" cy="756084"/>
          </a:xfrm>
        </p:spPr>
        <p:txBody>
          <a:bodyPr vert="horz"/>
          <a:lstStyle/>
          <a:p>
            <a:r>
              <a:rPr lang="da-DK" dirty="0"/>
              <a:t>Siden sidst</a:t>
            </a:r>
          </a:p>
        </p:txBody>
      </p:sp>
    </p:spTree>
    <p:extLst>
      <p:ext uri="{BB962C8B-B14F-4D97-AF65-F5344CB8AC3E}">
        <p14:creationId xmlns:p14="http://schemas.microsoft.com/office/powerpoint/2010/main" val="41986534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a:p>
          <a:p>
            <a:r>
              <a:rPr lang="da-DK" b="1"/>
              <a:t>Hvordan </a:t>
            </a:r>
            <a:r>
              <a:rPr lang="da-DK" b="1" dirty="0"/>
              <a:t>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286289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33361-FD52-4712-AA0B-BE9B018D7DDB}"/>
              </a:ext>
            </a:extLst>
          </p:cNvPr>
          <p:cNvSpPr>
            <a:spLocks noGrp="1"/>
          </p:cNvSpPr>
          <p:nvPr>
            <p:ph type="title"/>
          </p:nvPr>
        </p:nvSpPr>
        <p:spPr/>
        <p:txBody>
          <a:bodyPr/>
          <a:lstStyle/>
          <a:p>
            <a:r>
              <a:rPr lang="da-DK" dirty="0"/>
              <a:t>Kropssprog</a:t>
            </a:r>
          </a:p>
        </p:txBody>
      </p:sp>
      <p:sp>
        <p:nvSpPr>
          <p:cNvPr id="3" name="Content Placeholder 2">
            <a:extLst>
              <a:ext uri="{FF2B5EF4-FFF2-40B4-BE49-F238E27FC236}">
                <a16:creationId xmlns:a16="http://schemas.microsoft.com/office/drawing/2014/main" id="{43CE0128-52C6-488A-A331-510732EB98D3}"/>
              </a:ext>
            </a:extLst>
          </p:cNvPr>
          <p:cNvSpPr>
            <a:spLocks noGrp="1"/>
          </p:cNvSpPr>
          <p:nvPr>
            <p:ph idx="1"/>
          </p:nvPr>
        </p:nvSpPr>
        <p:spPr/>
        <p:txBody>
          <a:bodyPr>
            <a:normAutofit lnSpcReduction="10000"/>
          </a:bodyPr>
          <a:lstStyle/>
          <a:p>
            <a:pPr marL="0" indent="0">
              <a:buNone/>
            </a:pPr>
            <a:r>
              <a:rPr lang="da-DK" dirty="0"/>
              <a:t>Kropssprog er en vigtig og stor del af kommunikationen med andre. Det kan handle om: </a:t>
            </a:r>
          </a:p>
          <a:p>
            <a:r>
              <a:rPr lang="da-DK" b="1" dirty="0"/>
              <a:t>Hvilke følelser ansigtet udtrykker </a:t>
            </a:r>
            <a:r>
              <a:rPr lang="da-DK" dirty="0"/>
              <a:t>(glæde, vrede, afsky, tristhed, frygt, overraskelse, foragt) </a:t>
            </a:r>
          </a:p>
          <a:p>
            <a:r>
              <a:rPr lang="da-DK" b="1" dirty="0"/>
              <a:t>Hvilke følelser kroppen udtrykker </a:t>
            </a:r>
            <a:r>
              <a:rPr lang="da-DK" dirty="0"/>
              <a:t>fx hvordan man gestikulerer med armene </a:t>
            </a:r>
          </a:p>
          <a:p>
            <a:r>
              <a:rPr lang="da-DK" b="1" dirty="0"/>
              <a:t>Hvordan man responderer </a:t>
            </a:r>
            <a:r>
              <a:rPr lang="da-DK" dirty="0"/>
              <a:t>på det den anden siger og gør: Fx holder øjenkontakt når man taler med andre, nikker og viser at man lytter efter. </a:t>
            </a:r>
          </a:p>
          <a:p>
            <a:r>
              <a:rPr lang="da-DK" b="1" dirty="0"/>
              <a:t>Hvordan man placerer sig </a:t>
            </a:r>
            <a:r>
              <a:rPr lang="da-DK" b="1"/>
              <a:t>i rummet</a:t>
            </a:r>
            <a:r>
              <a:rPr lang="da-DK"/>
              <a:t> </a:t>
            </a:r>
            <a:r>
              <a:rPr lang="da-DK" dirty="0"/>
              <a:t/>
            </a:r>
            <a:br>
              <a:rPr lang="da-DK" dirty="0"/>
            </a:br>
            <a:r>
              <a:rPr lang="da-DK" dirty="0"/>
              <a:t>Fx hvor man står i forhold til hinanden, </a:t>
            </a:r>
            <a:br>
              <a:rPr lang="da-DK" dirty="0"/>
            </a:br>
            <a:r>
              <a:rPr lang="da-DK" dirty="0"/>
              <a:t>respektere andres intimsfære (hvor tæt kan </a:t>
            </a:r>
            <a:br>
              <a:rPr lang="da-DK" dirty="0"/>
            </a:br>
            <a:r>
              <a:rPr lang="da-DK" dirty="0"/>
              <a:t>man stå). Socialsfære (sociale relationer </a:t>
            </a:r>
            <a:br>
              <a:rPr lang="da-DK" dirty="0"/>
            </a:br>
            <a:r>
              <a:rPr lang="da-DK" dirty="0"/>
              <a:t>fx på arbejde/skole og i offentlighed). </a:t>
            </a:r>
            <a:br>
              <a:rPr lang="da-DK" dirty="0"/>
            </a:br>
            <a:r>
              <a:rPr lang="da-DK" dirty="0"/>
              <a:t>Hvordan står jeg? Hvad gør andre? </a:t>
            </a:r>
          </a:p>
        </p:txBody>
      </p:sp>
      <p:sp>
        <p:nvSpPr>
          <p:cNvPr id="7" name="Speech Bubble: Rectangle with Corners Rounded 6">
            <a:extLst>
              <a:ext uri="{FF2B5EF4-FFF2-40B4-BE49-F238E27FC236}">
                <a16:creationId xmlns:a16="http://schemas.microsoft.com/office/drawing/2014/main" id="{C06F3707-FA25-42E7-8793-F9047B7EDA6C}"/>
              </a:ext>
            </a:extLst>
          </p:cNvPr>
          <p:cNvSpPr/>
          <p:nvPr/>
        </p:nvSpPr>
        <p:spPr>
          <a:xfrm>
            <a:off x="5388208" y="4179247"/>
            <a:ext cx="3510089" cy="1673299"/>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da-DK" sz="1400" i="1" dirty="0">
                <a:solidFill>
                  <a:schemeClr val="tx1"/>
                </a:solidFill>
              </a:rPr>
              <a:t>Hvordan kan du afkode andres kropssprog?</a:t>
            </a:r>
          </a:p>
          <a:p>
            <a:pPr marL="285750" indent="-285750">
              <a:spcAft>
                <a:spcPts val="600"/>
              </a:spcAft>
              <a:buFont typeface="Arial" panose="020B0604020202020204" pitchFamily="34" charset="0"/>
              <a:buChar char="•"/>
            </a:pPr>
            <a:r>
              <a:rPr lang="da-DK" sz="1400" i="1" dirty="0">
                <a:solidFill>
                  <a:schemeClr val="tx1"/>
                </a:solidFill>
              </a:rPr>
              <a:t>Hvordan kan du afkode andres intimsfære? Hvordan gør du i bussen? I svømmehallen? På skolen/arbejdet? </a:t>
            </a:r>
          </a:p>
        </p:txBody>
      </p:sp>
      <p:grpSp>
        <p:nvGrpSpPr>
          <p:cNvPr id="8" name="Group 122">
            <a:extLst>
              <a:ext uri="{FF2B5EF4-FFF2-40B4-BE49-F238E27FC236}">
                <a16:creationId xmlns:a16="http://schemas.microsoft.com/office/drawing/2014/main" id="{8AEE7044-DBF7-4F5C-9866-FC5F28AC6025}"/>
              </a:ext>
            </a:extLst>
          </p:cNvPr>
          <p:cNvGrpSpPr/>
          <p:nvPr/>
        </p:nvGrpSpPr>
        <p:grpSpPr>
          <a:xfrm>
            <a:off x="7795350" y="769791"/>
            <a:ext cx="720000" cy="720000"/>
            <a:chOff x="0" y="0"/>
            <a:chExt cx="612000" cy="612000"/>
          </a:xfrm>
        </p:grpSpPr>
        <p:sp>
          <p:nvSpPr>
            <p:cNvPr id="9" name="Oval 199">
              <a:extLst>
                <a:ext uri="{FF2B5EF4-FFF2-40B4-BE49-F238E27FC236}">
                  <a16:creationId xmlns:a16="http://schemas.microsoft.com/office/drawing/2014/main" id="{B3ABAE16-867C-4711-B7A1-E0C20F151B2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10" name="Freeform 4926">
              <a:extLst>
                <a:ext uri="{FF2B5EF4-FFF2-40B4-BE49-F238E27FC236}">
                  <a16:creationId xmlns:a16="http://schemas.microsoft.com/office/drawing/2014/main" id="{7D3B5966-563E-4B76-BC63-EF4CC6112BD4}"/>
                </a:ext>
              </a:extLst>
            </p:cNvPr>
            <p:cNvSpPr>
              <a:spLocks noEditPoints="1"/>
            </p:cNvSpPr>
            <p:nvPr/>
          </p:nvSpPr>
          <p:spPr bwMode="auto">
            <a:xfrm>
              <a:off x="79544" y="179293"/>
              <a:ext cx="452913" cy="310775"/>
            </a:xfrm>
            <a:custGeom>
              <a:avLst/>
              <a:gdLst>
                <a:gd name="T0" fmla="*/ 306 w 376"/>
                <a:gd name="T1" fmla="*/ 112 h 258"/>
                <a:gd name="T2" fmla="*/ 306 w 376"/>
                <a:gd name="T3" fmla="*/ 178 h 258"/>
                <a:gd name="T4" fmla="*/ 282 w 376"/>
                <a:gd name="T5" fmla="*/ 200 h 258"/>
                <a:gd name="T6" fmla="*/ 254 w 376"/>
                <a:gd name="T7" fmla="*/ 216 h 258"/>
                <a:gd name="T8" fmla="*/ 222 w 376"/>
                <a:gd name="T9" fmla="*/ 226 h 258"/>
                <a:gd name="T10" fmla="*/ 190 w 376"/>
                <a:gd name="T11" fmla="*/ 230 h 258"/>
                <a:gd name="T12" fmla="*/ 172 w 376"/>
                <a:gd name="T13" fmla="*/ 230 h 258"/>
                <a:gd name="T14" fmla="*/ 138 w 376"/>
                <a:gd name="T15" fmla="*/ 222 h 258"/>
                <a:gd name="T16" fmla="*/ 108 w 376"/>
                <a:gd name="T17" fmla="*/ 208 h 258"/>
                <a:gd name="T18" fmla="*/ 82 w 376"/>
                <a:gd name="T19" fmla="*/ 188 h 258"/>
                <a:gd name="T20" fmla="*/ 70 w 376"/>
                <a:gd name="T21" fmla="*/ 112 h 258"/>
                <a:gd name="T22" fmla="*/ 176 w 376"/>
                <a:gd name="T23" fmla="*/ 148 h 258"/>
                <a:gd name="T24" fmla="*/ 188 w 376"/>
                <a:gd name="T25" fmla="*/ 150 h 258"/>
                <a:gd name="T26" fmla="*/ 200 w 376"/>
                <a:gd name="T27" fmla="*/ 148 h 258"/>
                <a:gd name="T28" fmla="*/ 190 w 376"/>
                <a:gd name="T29" fmla="*/ 0 h 258"/>
                <a:gd name="T30" fmla="*/ 186 w 376"/>
                <a:gd name="T31" fmla="*/ 0 h 258"/>
                <a:gd name="T32" fmla="*/ 8 w 376"/>
                <a:gd name="T33" fmla="*/ 44 h 258"/>
                <a:gd name="T34" fmla="*/ 0 w 376"/>
                <a:gd name="T35" fmla="*/ 54 h 258"/>
                <a:gd name="T36" fmla="*/ 2 w 376"/>
                <a:gd name="T37" fmla="*/ 60 h 258"/>
                <a:gd name="T38" fmla="*/ 184 w 376"/>
                <a:gd name="T39" fmla="*/ 124 h 258"/>
                <a:gd name="T40" fmla="*/ 188 w 376"/>
                <a:gd name="T41" fmla="*/ 124 h 258"/>
                <a:gd name="T42" fmla="*/ 192 w 376"/>
                <a:gd name="T43" fmla="*/ 124 h 258"/>
                <a:gd name="T44" fmla="*/ 370 w 376"/>
                <a:gd name="T45" fmla="*/ 64 h 258"/>
                <a:gd name="T46" fmla="*/ 376 w 376"/>
                <a:gd name="T47" fmla="*/ 54 h 258"/>
                <a:gd name="T48" fmla="*/ 374 w 376"/>
                <a:gd name="T49" fmla="*/ 48 h 258"/>
                <a:gd name="T50" fmla="*/ 368 w 376"/>
                <a:gd name="T51" fmla="*/ 44 h 258"/>
                <a:gd name="T52" fmla="*/ 348 w 376"/>
                <a:gd name="T53" fmla="*/ 98 h 258"/>
                <a:gd name="T54" fmla="*/ 328 w 376"/>
                <a:gd name="T55" fmla="*/ 172 h 258"/>
                <a:gd name="T56" fmla="*/ 332 w 376"/>
                <a:gd name="T57" fmla="*/ 170 h 258"/>
                <a:gd name="T58" fmla="*/ 338 w 376"/>
                <a:gd name="T59" fmla="*/ 170 h 258"/>
                <a:gd name="T60" fmla="*/ 348 w 376"/>
                <a:gd name="T61" fmla="*/ 172 h 258"/>
                <a:gd name="T62" fmla="*/ 338 w 376"/>
                <a:gd name="T63" fmla="*/ 200 h 258"/>
                <a:gd name="T64" fmla="*/ 332 w 376"/>
                <a:gd name="T65" fmla="*/ 198 h 258"/>
                <a:gd name="T66" fmla="*/ 318 w 376"/>
                <a:gd name="T67" fmla="*/ 258 h 258"/>
                <a:gd name="T68" fmla="*/ 348 w 376"/>
                <a:gd name="T69" fmla="*/ 194 h 258"/>
                <a:gd name="T70" fmla="*/ 344 w 376"/>
                <a:gd name="T71" fmla="*/ 198 h 258"/>
                <a:gd name="T72" fmla="*/ 338 w 376"/>
                <a:gd name="T73" fmla="*/ 20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258">
                  <a:moveTo>
                    <a:pt x="200" y="148"/>
                  </a:moveTo>
                  <a:lnTo>
                    <a:pt x="306" y="112"/>
                  </a:lnTo>
                  <a:lnTo>
                    <a:pt x="306" y="178"/>
                  </a:lnTo>
                  <a:lnTo>
                    <a:pt x="306" y="178"/>
                  </a:lnTo>
                  <a:lnTo>
                    <a:pt x="294" y="188"/>
                  </a:lnTo>
                  <a:lnTo>
                    <a:pt x="282" y="200"/>
                  </a:lnTo>
                  <a:lnTo>
                    <a:pt x="268" y="208"/>
                  </a:lnTo>
                  <a:lnTo>
                    <a:pt x="254" y="216"/>
                  </a:lnTo>
                  <a:lnTo>
                    <a:pt x="238" y="222"/>
                  </a:lnTo>
                  <a:lnTo>
                    <a:pt x="222" y="226"/>
                  </a:lnTo>
                  <a:lnTo>
                    <a:pt x="206" y="230"/>
                  </a:lnTo>
                  <a:lnTo>
                    <a:pt x="190" y="230"/>
                  </a:lnTo>
                  <a:lnTo>
                    <a:pt x="190" y="230"/>
                  </a:lnTo>
                  <a:lnTo>
                    <a:pt x="172" y="230"/>
                  </a:lnTo>
                  <a:lnTo>
                    <a:pt x="154" y="226"/>
                  </a:lnTo>
                  <a:lnTo>
                    <a:pt x="138" y="222"/>
                  </a:lnTo>
                  <a:lnTo>
                    <a:pt x="122" y="216"/>
                  </a:lnTo>
                  <a:lnTo>
                    <a:pt x="108" y="208"/>
                  </a:lnTo>
                  <a:lnTo>
                    <a:pt x="94" y="198"/>
                  </a:lnTo>
                  <a:lnTo>
                    <a:pt x="82" y="188"/>
                  </a:lnTo>
                  <a:lnTo>
                    <a:pt x="70" y="176"/>
                  </a:lnTo>
                  <a:lnTo>
                    <a:pt x="70" y="112"/>
                  </a:lnTo>
                  <a:lnTo>
                    <a:pt x="176" y="148"/>
                  </a:lnTo>
                  <a:lnTo>
                    <a:pt x="176" y="148"/>
                  </a:lnTo>
                  <a:lnTo>
                    <a:pt x="188" y="150"/>
                  </a:lnTo>
                  <a:lnTo>
                    <a:pt x="188" y="150"/>
                  </a:lnTo>
                  <a:lnTo>
                    <a:pt x="200" y="148"/>
                  </a:lnTo>
                  <a:lnTo>
                    <a:pt x="200" y="148"/>
                  </a:lnTo>
                  <a:close/>
                  <a:moveTo>
                    <a:pt x="368" y="44"/>
                  </a:moveTo>
                  <a:lnTo>
                    <a:pt x="190" y="0"/>
                  </a:lnTo>
                  <a:lnTo>
                    <a:pt x="190" y="0"/>
                  </a:lnTo>
                  <a:lnTo>
                    <a:pt x="186" y="0"/>
                  </a:lnTo>
                  <a:lnTo>
                    <a:pt x="8" y="44"/>
                  </a:lnTo>
                  <a:lnTo>
                    <a:pt x="8" y="44"/>
                  </a:lnTo>
                  <a:lnTo>
                    <a:pt x="2" y="48"/>
                  </a:lnTo>
                  <a:lnTo>
                    <a:pt x="0" y="54"/>
                  </a:lnTo>
                  <a:lnTo>
                    <a:pt x="0" y="54"/>
                  </a:lnTo>
                  <a:lnTo>
                    <a:pt x="2" y="60"/>
                  </a:lnTo>
                  <a:lnTo>
                    <a:pt x="6" y="64"/>
                  </a:lnTo>
                  <a:lnTo>
                    <a:pt x="184" y="124"/>
                  </a:lnTo>
                  <a:lnTo>
                    <a:pt x="184" y="124"/>
                  </a:lnTo>
                  <a:lnTo>
                    <a:pt x="188" y="124"/>
                  </a:lnTo>
                  <a:lnTo>
                    <a:pt x="188" y="124"/>
                  </a:lnTo>
                  <a:lnTo>
                    <a:pt x="192" y="124"/>
                  </a:lnTo>
                  <a:lnTo>
                    <a:pt x="370" y="64"/>
                  </a:lnTo>
                  <a:lnTo>
                    <a:pt x="370" y="64"/>
                  </a:lnTo>
                  <a:lnTo>
                    <a:pt x="374" y="60"/>
                  </a:lnTo>
                  <a:lnTo>
                    <a:pt x="376" y="54"/>
                  </a:lnTo>
                  <a:lnTo>
                    <a:pt x="376" y="54"/>
                  </a:lnTo>
                  <a:lnTo>
                    <a:pt x="374" y="48"/>
                  </a:lnTo>
                  <a:lnTo>
                    <a:pt x="368" y="44"/>
                  </a:lnTo>
                  <a:lnTo>
                    <a:pt x="368" y="44"/>
                  </a:lnTo>
                  <a:close/>
                  <a:moveTo>
                    <a:pt x="348" y="172"/>
                  </a:moveTo>
                  <a:lnTo>
                    <a:pt x="348" y="98"/>
                  </a:lnTo>
                  <a:lnTo>
                    <a:pt x="328" y="106"/>
                  </a:lnTo>
                  <a:lnTo>
                    <a:pt x="328" y="172"/>
                  </a:lnTo>
                  <a:lnTo>
                    <a:pt x="328" y="172"/>
                  </a:lnTo>
                  <a:lnTo>
                    <a:pt x="332" y="170"/>
                  </a:lnTo>
                  <a:lnTo>
                    <a:pt x="338" y="170"/>
                  </a:lnTo>
                  <a:lnTo>
                    <a:pt x="338" y="170"/>
                  </a:lnTo>
                  <a:lnTo>
                    <a:pt x="344" y="170"/>
                  </a:lnTo>
                  <a:lnTo>
                    <a:pt x="348" y="172"/>
                  </a:lnTo>
                  <a:lnTo>
                    <a:pt x="348" y="172"/>
                  </a:lnTo>
                  <a:close/>
                  <a:moveTo>
                    <a:pt x="338" y="200"/>
                  </a:moveTo>
                  <a:lnTo>
                    <a:pt x="338" y="200"/>
                  </a:lnTo>
                  <a:lnTo>
                    <a:pt x="332" y="198"/>
                  </a:lnTo>
                  <a:lnTo>
                    <a:pt x="326" y="194"/>
                  </a:lnTo>
                  <a:lnTo>
                    <a:pt x="318" y="258"/>
                  </a:lnTo>
                  <a:lnTo>
                    <a:pt x="356" y="258"/>
                  </a:lnTo>
                  <a:lnTo>
                    <a:pt x="348" y="194"/>
                  </a:lnTo>
                  <a:lnTo>
                    <a:pt x="348" y="194"/>
                  </a:lnTo>
                  <a:lnTo>
                    <a:pt x="344" y="198"/>
                  </a:lnTo>
                  <a:lnTo>
                    <a:pt x="338" y="200"/>
                  </a:lnTo>
                  <a:lnTo>
                    <a:pt x="338" y="2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7911261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DE2A-2514-4ADE-B981-C03ED78B44C5}"/>
              </a:ext>
            </a:extLst>
          </p:cNvPr>
          <p:cNvSpPr>
            <a:spLocks noGrp="1"/>
          </p:cNvSpPr>
          <p:nvPr>
            <p:ph type="title"/>
          </p:nvPr>
        </p:nvSpPr>
        <p:spPr/>
        <p:txBody>
          <a:bodyPr/>
          <a:lstStyle/>
          <a:p>
            <a:r>
              <a:rPr lang="da-DK" dirty="0"/>
              <a:t>Samtale og kommunikation</a:t>
            </a:r>
          </a:p>
        </p:txBody>
      </p:sp>
      <p:sp>
        <p:nvSpPr>
          <p:cNvPr id="10" name="Rectangle 9">
            <a:extLst>
              <a:ext uri="{FF2B5EF4-FFF2-40B4-BE49-F238E27FC236}">
                <a16:creationId xmlns:a16="http://schemas.microsoft.com/office/drawing/2014/main" id="{3B651B1E-D648-483B-BEE6-ABB610219FA3}"/>
              </a:ext>
            </a:extLst>
          </p:cNvPr>
          <p:cNvSpPr/>
          <p:nvPr/>
        </p:nvSpPr>
        <p:spPr>
          <a:xfrm>
            <a:off x="628648" y="1607443"/>
            <a:ext cx="7615759" cy="2862322"/>
          </a:xfrm>
          <a:prstGeom prst="rect">
            <a:avLst/>
          </a:prstGeom>
        </p:spPr>
        <p:txBody>
          <a:bodyPr wrap="square">
            <a:spAutoFit/>
          </a:bodyPr>
          <a:lstStyle/>
          <a:p>
            <a:endParaRPr lang="da-DK" b="1" dirty="0"/>
          </a:p>
          <a:p>
            <a:r>
              <a:rPr lang="da-DK" b="1" dirty="0"/>
              <a:t>Hvordan kan man afkode, hvad der sker i en situation?</a:t>
            </a:r>
          </a:p>
          <a:p>
            <a:r>
              <a:rPr lang="da-DK" b="1" dirty="0"/>
              <a:t> </a:t>
            </a:r>
          </a:p>
          <a:p>
            <a:pPr marL="285750" indent="-285750">
              <a:buFont typeface="Arial" panose="020B0604020202020204" pitchFamily="34" charset="0"/>
              <a:buChar char="•"/>
            </a:pPr>
            <a:r>
              <a:rPr lang="da-DK" b="1" dirty="0"/>
              <a:t>Verbal kommunikation? </a:t>
            </a:r>
          </a:p>
          <a:p>
            <a:pPr marL="285750" indent="-285750">
              <a:buFont typeface="Arial" panose="020B0604020202020204" pitchFamily="34" charset="0"/>
              <a:buChar char="•"/>
            </a:pPr>
            <a:r>
              <a:rPr lang="da-DK" b="1" dirty="0" err="1"/>
              <a:t>Tonation</a:t>
            </a:r>
            <a:r>
              <a:rPr lang="da-DK" b="1" dirty="0"/>
              <a:t>? </a:t>
            </a:r>
          </a:p>
          <a:p>
            <a:pPr marL="285750" indent="-285750">
              <a:buFont typeface="Arial" panose="020B0604020202020204" pitchFamily="34" charset="0"/>
              <a:buChar char="•"/>
            </a:pPr>
            <a:r>
              <a:rPr lang="da-DK" b="1" dirty="0"/>
              <a:t>Kropssprog?</a:t>
            </a:r>
          </a:p>
          <a:p>
            <a:r>
              <a:rPr lang="da-DK" b="1" dirty="0"/>
              <a:t> </a:t>
            </a:r>
          </a:p>
          <a:p>
            <a:r>
              <a:rPr lang="da-DK" b="1" dirty="0"/>
              <a:t>Hvordan kan man aflæse og forstå kropssprog? </a:t>
            </a:r>
          </a:p>
          <a:p>
            <a:endParaRPr lang="da-DK" b="1" dirty="0"/>
          </a:p>
          <a:p>
            <a:r>
              <a:rPr lang="da-DK" b="1" dirty="0"/>
              <a:t>Hvordan kan man forstå </a:t>
            </a:r>
            <a:r>
              <a:rPr lang="da-DK" b="1" dirty="0" err="1"/>
              <a:t>tonation</a:t>
            </a:r>
            <a:r>
              <a:rPr lang="da-DK" b="1" dirty="0"/>
              <a:t>? </a:t>
            </a:r>
          </a:p>
        </p:txBody>
      </p:sp>
      <p:grpSp>
        <p:nvGrpSpPr>
          <p:cNvPr id="6" name="Group 946">
            <a:extLst>
              <a:ext uri="{FF2B5EF4-FFF2-40B4-BE49-F238E27FC236}">
                <a16:creationId xmlns:a16="http://schemas.microsoft.com/office/drawing/2014/main" id="{D1ABF44E-8B66-4E20-BB65-96E2A467A8C8}"/>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427E7047-49CB-46BB-82A4-2F3A7D0AB2B1}"/>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53A5A01-5D6D-478B-B9A7-79C81A6313C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258989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black and white photo of a person&#10;&#10;Description generated with very high confidence">
            <a:extLst>
              <a:ext uri="{FF2B5EF4-FFF2-40B4-BE49-F238E27FC236}">
                <a16:creationId xmlns:a16="http://schemas.microsoft.com/office/drawing/2014/main" id="{7B59C57A-2D96-4763-8C3F-850EB67EB8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44943" y="1145835"/>
            <a:ext cx="1907381" cy="1900238"/>
          </a:xfrm>
          <a:prstGeom prst="rect">
            <a:avLst/>
          </a:prstGeom>
        </p:spPr>
      </p:pic>
      <p:pic>
        <p:nvPicPr>
          <p:cNvPr id="6" name="Picture 6" descr="A person posing for the camera&#10;&#10;Description generated with very high confidence">
            <a:extLst>
              <a:ext uri="{FF2B5EF4-FFF2-40B4-BE49-F238E27FC236}">
                <a16:creationId xmlns:a16="http://schemas.microsoft.com/office/drawing/2014/main" id="{60BB40F0-B6C6-4FCE-A160-5EB856E5DA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956" y="1144135"/>
            <a:ext cx="1907381" cy="1900238"/>
          </a:xfrm>
          <a:prstGeom prst="rect">
            <a:avLst/>
          </a:prstGeom>
        </p:spPr>
      </p:pic>
      <p:sp>
        <p:nvSpPr>
          <p:cNvPr id="8" name="TextBox 7">
            <a:extLst>
              <a:ext uri="{FF2B5EF4-FFF2-40B4-BE49-F238E27FC236}">
                <a16:creationId xmlns:a16="http://schemas.microsoft.com/office/drawing/2014/main" id="{E69A767E-9094-45AB-9E56-EE3A0D67975C}"/>
              </a:ext>
            </a:extLst>
          </p:cNvPr>
          <p:cNvSpPr txBox="1"/>
          <p:nvPr/>
        </p:nvSpPr>
        <p:spPr>
          <a:xfrm>
            <a:off x="8850086" y="3547836"/>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a:latin typeface="&amp;quot"/>
            </a:endParaRPr>
          </a:p>
        </p:txBody>
      </p:sp>
      <p:pic>
        <p:nvPicPr>
          <p:cNvPr id="9" name="Picture 9" descr="A person wearing a white shirt and black hair&#10;&#10;Description generated with very high confidence">
            <a:extLst>
              <a:ext uri="{FF2B5EF4-FFF2-40B4-BE49-F238E27FC236}">
                <a16:creationId xmlns:a16="http://schemas.microsoft.com/office/drawing/2014/main" id="{9C529B6B-CF43-4763-A55B-30F0A3BF538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68936" y="1146857"/>
            <a:ext cx="1907381" cy="1900238"/>
          </a:xfrm>
          <a:prstGeom prst="rect">
            <a:avLst/>
          </a:prstGeom>
        </p:spPr>
      </p:pic>
      <p:pic>
        <p:nvPicPr>
          <p:cNvPr id="11" name="Picture 11" descr="A black and white photo of a person&#10;&#10;Description generated with very high confidence">
            <a:extLst>
              <a:ext uri="{FF2B5EF4-FFF2-40B4-BE49-F238E27FC236}">
                <a16:creationId xmlns:a16="http://schemas.microsoft.com/office/drawing/2014/main" id="{C52F000C-682E-4F6B-A51B-EB8B74041A1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72317" y="1149373"/>
            <a:ext cx="1907381" cy="1900238"/>
          </a:xfrm>
          <a:prstGeom prst="rect">
            <a:avLst/>
          </a:prstGeom>
        </p:spPr>
      </p:pic>
      <p:sp>
        <p:nvSpPr>
          <p:cNvPr id="13" name="TextBox 12">
            <a:extLst>
              <a:ext uri="{FF2B5EF4-FFF2-40B4-BE49-F238E27FC236}">
                <a16:creationId xmlns:a16="http://schemas.microsoft.com/office/drawing/2014/main" id="{6C1F615F-1538-43E9-9639-5FC5292C913A}"/>
              </a:ext>
            </a:extLst>
          </p:cNvPr>
          <p:cNvSpPr txBox="1"/>
          <p:nvPr/>
        </p:nvSpPr>
        <p:spPr>
          <a:xfrm>
            <a:off x="4595586" y="573405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a:latin typeface="&amp;quot"/>
            </a:endParaRPr>
          </a:p>
        </p:txBody>
      </p:sp>
      <p:pic>
        <p:nvPicPr>
          <p:cNvPr id="14" name="Picture 14" descr="A black and white photo of a person&#10;&#10;Description generated with very high confidence">
            <a:extLst>
              <a:ext uri="{FF2B5EF4-FFF2-40B4-BE49-F238E27FC236}">
                <a16:creationId xmlns:a16="http://schemas.microsoft.com/office/drawing/2014/main" id="{6611F399-BF15-46EC-ABFE-243F248DD50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6514" y="3142669"/>
            <a:ext cx="1907381" cy="1900238"/>
          </a:xfrm>
          <a:prstGeom prst="rect">
            <a:avLst/>
          </a:prstGeom>
        </p:spPr>
      </p:pic>
      <p:pic>
        <p:nvPicPr>
          <p:cNvPr id="16" name="Picture 16" descr="A person posing for the camera&#10;&#10;Description generated with very high confidence">
            <a:extLst>
              <a:ext uri="{FF2B5EF4-FFF2-40B4-BE49-F238E27FC236}">
                <a16:creationId xmlns:a16="http://schemas.microsoft.com/office/drawing/2014/main" id="{E54BEF69-2A6E-4124-878E-2DA42523E2D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545670" y="3140968"/>
            <a:ext cx="1907381" cy="1900238"/>
          </a:xfrm>
          <a:prstGeom prst="rect">
            <a:avLst/>
          </a:prstGeom>
        </p:spPr>
      </p:pic>
      <p:sp>
        <p:nvSpPr>
          <p:cNvPr id="19" name="TextBox 18">
            <a:extLst>
              <a:ext uri="{FF2B5EF4-FFF2-40B4-BE49-F238E27FC236}">
                <a16:creationId xmlns:a16="http://schemas.microsoft.com/office/drawing/2014/main" id="{60AB3AF7-74AE-47B8-93C3-9CEDD860B7E2}"/>
              </a:ext>
            </a:extLst>
          </p:cNvPr>
          <p:cNvSpPr txBox="1"/>
          <p:nvPr/>
        </p:nvSpPr>
        <p:spPr>
          <a:xfrm>
            <a:off x="3842657" y="5888264"/>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a:latin typeface="&amp;quot"/>
            </a:endParaRPr>
          </a:p>
        </p:txBody>
      </p:sp>
      <p:pic>
        <p:nvPicPr>
          <p:cNvPr id="10" name="Picture 11" descr="A person posing for the camera&#10;&#10;Description generated with very high confidence">
            <a:extLst>
              <a:ext uri="{FF2B5EF4-FFF2-40B4-BE49-F238E27FC236}">
                <a16:creationId xmlns:a16="http://schemas.microsoft.com/office/drawing/2014/main" id="{E77FA594-EA3E-4EDF-AD13-8DB076C8344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665574" y="3146590"/>
            <a:ext cx="1907381" cy="1900238"/>
          </a:xfrm>
          <a:prstGeom prst="rect">
            <a:avLst/>
          </a:prstGeom>
        </p:spPr>
      </p:pic>
      <p:grpSp>
        <p:nvGrpSpPr>
          <p:cNvPr id="15" name="Group 122">
            <a:extLst>
              <a:ext uri="{FF2B5EF4-FFF2-40B4-BE49-F238E27FC236}">
                <a16:creationId xmlns:a16="http://schemas.microsoft.com/office/drawing/2014/main" id="{C9FA85BA-C1F4-4A06-B9A8-37DBFA7304C6}"/>
              </a:ext>
            </a:extLst>
          </p:cNvPr>
          <p:cNvGrpSpPr/>
          <p:nvPr/>
        </p:nvGrpSpPr>
        <p:grpSpPr>
          <a:xfrm>
            <a:off x="7795350" y="188640"/>
            <a:ext cx="720000" cy="720000"/>
            <a:chOff x="0" y="0"/>
            <a:chExt cx="612000" cy="612000"/>
          </a:xfrm>
        </p:grpSpPr>
        <p:sp>
          <p:nvSpPr>
            <p:cNvPr id="17" name="Oval 199">
              <a:extLst>
                <a:ext uri="{FF2B5EF4-FFF2-40B4-BE49-F238E27FC236}">
                  <a16:creationId xmlns:a16="http://schemas.microsoft.com/office/drawing/2014/main" id="{B7442566-19CE-42F3-A838-8E3787981E8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18" name="Freeform 4926">
              <a:extLst>
                <a:ext uri="{FF2B5EF4-FFF2-40B4-BE49-F238E27FC236}">
                  <a16:creationId xmlns:a16="http://schemas.microsoft.com/office/drawing/2014/main" id="{E12F7426-E2DA-4C66-B930-80706B846A1B}"/>
                </a:ext>
              </a:extLst>
            </p:cNvPr>
            <p:cNvSpPr>
              <a:spLocks noEditPoints="1"/>
            </p:cNvSpPr>
            <p:nvPr/>
          </p:nvSpPr>
          <p:spPr bwMode="auto">
            <a:xfrm>
              <a:off x="79544" y="179293"/>
              <a:ext cx="452913" cy="310775"/>
            </a:xfrm>
            <a:custGeom>
              <a:avLst/>
              <a:gdLst>
                <a:gd name="T0" fmla="*/ 306 w 376"/>
                <a:gd name="T1" fmla="*/ 112 h 258"/>
                <a:gd name="T2" fmla="*/ 306 w 376"/>
                <a:gd name="T3" fmla="*/ 178 h 258"/>
                <a:gd name="T4" fmla="*/ 282 w 376"/>
                <a:gd name="T5" fmla="*/ 200 h 258"/>
                <a:gd name="T6" fmla="*/ 254 w 376"/>
                <a:gd name="T7" fmla="*/ 216 h 258"/>
                <a:gd name="T8" fmla="*/ 222 w 376"/>
                <a:gd name="T9" fmla="*/ 226 h 258"/>
                <a:gd name="T10" fmla="*/ 190 w 376"/>
                <a:gd name="T11" fmla="*/ 230 h 258"/>
                <a:gd name="T12" fmla="*/ 172 w 376"/>
                <a:gd name="T13" fmla="*/ 230 h 258"/>
                <a:gd name="T14" fmla="*/ 138 w 376"/>
                <a:gd name="T15" fmla="*/ 222 h 258"/>
                <a:gd name="T16" fmla="*/ 108 w 376"/>
                <a:gd name="T17" fmla="*/ 208 h 258"/>
                <a:gd name="T18" fmla="*/ 82 w 376"/>
                <a:gd name="T19" fmla="*/ 188 h 258"/>
                <a:gd name="T20" fmla="*/ 70 w 376"/>
                <a:gd name="T21" fmla="*/ 112 h 258"/>
                <a:gd name="T22" fmla="*/ 176 w 376"/>
                <a:gd name="T23" fmla="*/ 148 h 258"/>
                <a:gd name="T24" fmla="*/ 188 w 376"/>
                <a:gd name="T25" fmla="*/ 150 h 258"/>
                <a:gd name="T26" fmla="*/ 200 w 376"/>
                <a:gd name="T27" fmla="*/ 148 h 258"/>
                <a:gd name="T28" fmla="*/ 190 w 376"/>
                <a:gd name="T29" fmla="*/ 0 h 258"/>
                <a:gd name="T30" fmla="*/ 186 w 376"/>
                <a:gd name="T31" fmla="*/ 0 h 258"/>
                <a:gd name="T32" fmla="*/ 8 w 376"/>
                <a:gd name="T33" fmla="*/ 44 h 258"/>
                <a:gd name="T34" fmla="*/ 0 w 376"/>
                <a:gd name="T35" fmla="*/ 54 h 258"/>
                <a:gd name="T36" fmla="*/ 2 w 376"/>
                <a:gd name="T37" fmla="*/ 60 h 258"/>
                <a:gd name="T38" fmla="*/ 184 w 376"/>
                <a:gd name="T39" fmla="*/ 124 h 258"/>
                <a:gd name="T40" fmla="*/ 188 w 376"/>
                <a:gd name="T41" fmla="*/ 124 h 258"/>
                <a:gd name="T42" fmla="*/ 192 w 376"/>
                <a:gd name="T43" fmla="*/ 124 h 258"/>
                <a:gd name="T44" fmla="*/ 370 w 376"/>
                <a:gd name="T45" fmla="*/ 64 h 258"/>
                <a:gd name="T46" fmla="*/ 376 w 376"/>
                <a:gd name="T47" fmla="*/ 54 h 258"/>
                <a:gd name="T48" fmla="*/ 374 w 376"/>
                <a:gd name="T49" fmla="*/ 48 h 258"/>
                <a:gd name="T50" fmla="*/ 368 w 376"/>
                <a:gd name="T51" fmla="*/ 44 h 258"/>
                <a:gd name="T52" fmla="*/ 348 w 376"/>
                <a:gd name="T53" fmla="*/ 98 h 258"/>
                <a:gd name="T54" fmla="*/ 328 w 376"/>
                <a:gd name="T55" fmla="*/ 172 h 258"/>
                <a:gd name="T56" fmla="*/ 332 w 376"/>
                <a:gd name="T57" fmla="*/ 170 h 258"/>
                <a:gd name="T58" fmla="*/ 338 w 376"/>
                <a:gd name="T59" fmla="*/ 170 h 258"/>
                <a:gd name="T60" fmla="*/ 348 w 376"/>
                <a:gd name="T61" fmla="*/ 172 h 258"/>
                <a:gd name="T62" fmla="*/ 338 w 376"/>
                <a:gd name="T63" fmla="*/ 200 h 258"/>
                <a:gd name="T64" fmla="*/ 332 w 376"/>
                <a:gd name="T65" fmla="*/ 198 h 258"/>
                <a:gd name="T66" fmla="*/ 318 w 376"/>
                <a:gd name="T67" fmla="*/ 258 h 258"/>
                <a:gd name="T68" fmla="*/ 348 w 376"/>
                <a:gd name="T69" fmla="*/ 194 h 258"/>
                <a:gd name="T70" fmla="*/ 344 w 376"/>
                <a:gd name="T71" fmla="*/ 198 h 258"/>
                <a:gd name="T72" fmla="*/ 338 w 376"/>
                <a:gd name="T73" fmla="*/ 20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258">
                  <a:moveTo>
                    <a:pt x="200" y="148"/>
                  </a:moveTo>
                  <a:lnTo>
                    <a:pt x="306" y="112"/>
                  </a:lnTo>
                  <a:lnTo>
                    <a:pt x="306" y="178"/>
                  </a:lnTo>
                  <a:lnTo>
                    <a:pt x="306" y="178"/>
                  </a:lnTo>
                  <a:lnTo>
                    <a:pt x="294" y="188"/>
                  </a:lnTo>
                  <a:lnTo>
                    <a:pt x="282" y="200"/>
                  </a:lnTo>
                  <a:lnTo>
                    <a:pt x="268" y="208"/>
                  </a:lnTo>
                  <a:lnTo>
                    <a:pt x="254" y="216"/>
                  </a:lnTo>
                  <a:lnTo>
                    <a:pt x="238" y="222"/>
                  </a:lnTo>
                  <a:lnTo>
                    <a:pt x="222" y="226"/>
                  </a:lnTo>
                  <a:lnTo>
                    <a:pt x="206" y="230"/>
                  </a:lnTo>
                  <a:lnTo>
                    <a:pt x="190" y="230"/>
                  </a:lnTo>
                  <a:lnTo>
                    <a:pt x="190" y="230"/>
                  </a:lnTo>
                  <a:lnTo>
                    <a:pt x="172" y="230"/>
                  </a:lnTo>
                  <a:lnTo>
                    <a:pt x="154" y="226"/>
                  </a:lnTo>
                  <a:lnTo>
                    <a:pt x="138" y="222"/>
                  </a:lnTo>
                  <a:lnTo>
                    <a:pt x="122" y="216"/>
                  </a:lnTo>
                  <a:lnTo>
                    <a:pt x="108" y="208"/>
                  </a:lnTo>
                  <a:lnTo>
                    <a:pt x="94" y="198"/>
                  </a:lnTo>
                  <a:lnTo>
                    <a:pt x="82" y="188"/>
                  </a:lnTo>
                  <a:lnTo>
                    <a:pt x="70" y="176"/>
                  </a:lnTo>
                  <a:lnTo>
                    <a:pt x="70" y="112"/>
                  </a:lnTo>
                  <a:lnTo>
                    <a:pt x="176" y="148"/>
                  </a:lnTo>
                  <a:lnTo>
                    <a:pt x="176" y="148"/>
                  </a:lnTo>
                  <a:lnTo>
                    <a:pt x="188" y="150"/>
                  </a:lnTo>
                  <a:lnTo>
                    <a:pt x="188" y="150"/>
                  </a:lnTo>
                  <a:lnTo>
                    <a:pt x="200" y="148"/>
                  </a:lnTo>
                  <a:lnTo>
                    <a:pt x="200" y="148"/>
                  </a:lnTo>
                  <a:close/>
                  <a:moveTo>
                    <a:pt x="368" y="44"/>
                  </a:moveTo>
                  <a:lnTo>
                    <a:pt x="190" y="0"/>
                  </a:lnTo>
                  <a:lnTo>
                    <a:pt x="190" y="0"/>
                  </a:lnTo>
                  <a:lnTo>
                    <a:pt x="186" y="0"/>
                  </a:lnTo>
                  <a:lnTo>
                    <a:pt x="8" y="44"/>
                  </a:lnTo>
                  <a:lnTo>
                    <a:pt x="8" y="44"/>
                  </a:lnTo>
                  <a:lnTo>
                    <a:pt x="2" y="48"/>
                  </a:lnTo>
                  <a:lnTo>
                    <a:pt x="0" y="54"/>
                  </a:lnTo>
                  <a:lnTo>
                    <a:pt x="0" y="54"/>
                  </a:lnTo>
                  <a:lnTo>
                    <a:pt x="2" y="60"/>
                  </a:lnTo>
                  <a:lnTo>
                    <a:pt x="6" y="64"/>
                  </a:lnTo>
                  <a:lnTo>
                    <a:pt x="184" y="124"/>
                  </a:lnTo>
                  <a:lnTo>
                    <a:pt x="184" y="124"/>
                  </a:lnTo>
                  <a:lnTo>
                    <a:pt x="188" y="124"/>
                  </a:lnTo>
                  <a:lnTo>
                    <a:pt x="188" y="124"/>
                  </a:lnTo>
                  <a:lnTo>
                    <a:pt x="192" y="124"/>
                  </a:lnTo>
                  <a:lnTo>
                    <a:pt x="370" y="64"/>
                  </a:lnTo>
                  <a:lnTo>
                    <a:pt x="370" y="64"/>
                  </a:lnTo>
                  <a:lnTo>
                    <a:pt x="374" y="60"/>
                  </a:lnTo>
                  <a:lnTo>
                    <a:pt x="376" y="54"/>
                  </a:lnTo>
                  <a:lnTo>
                    <a:pt x="376" y="54"/>
                  </a:lnTo>
                  <a:lnTo>
                    <a:pt x="374" y="48"/>
                  </a:lnTo>
                  <a:lnTo>
                    <a:pt x="368" y="44"/>
                  </a:lnTo>
                  <a:lnTo>
                    <a:pt x="368" y="44"/>
                  </a:lnTo>
                  <a:close/>
                  <a:moveTo>
                    <a:pt x="348" y="172"/>
                  </a:moveTo>
                  <a:lnTo>
                    <a:pt x="348" y="98"/>
                  </a:lnTo>
                  <a:lnTo>
                    <a:pt x="328" y="106"/>
                  </a:lnTo>
                  <a:lnTo>
                    <a:pt x="328" y="172"/>
                  </a:lnTo>
                  <a:lnTo>
                    <a:pt x="328" y="172"/>
                  </a:lnTo>
                  <a:lnTo>
                    <a:pt x="332" y="170"/>
                  </a:lnTo>
                  <a:lnTo>
                    <a:pt x="338" y="170"/>
                  </a:lnTo>
                  <a:lnTo>
                    <a:pt x="338" y="170"/>
                  </a:lnTo>
                  <a:lnTo>
                    <a:pt x="344" y="170"/>
                  </a:lnTo>
                  <a:lnTo>
                    <a:pt x="348" y="172"/>
                  </a:lnTo>
                  <a:lnTo>
                    <a:pt x="348" y="172"/>
                  </a:lnTo>
                  <a:close/>
                  <a:moveTo>
                    <a:pt x="338" y="200"/>
                  </a:moveTo>
                  <a:lnTo>
                    <a:pt x="338" y="200"/>
                  </a:lnTo>
                  <a:lnTo>
                    <a:pt x="332" y="198"/>
                  </a:lnTo>
                  <a:lnTo>
                    <a:pt x="326" y="194"/>
                  </a:lnTo>
                  <a:lnTo>
                    <a:pt x="318" y="258"/>
                  </a:lnTo>
                  <a:lnTo>
                    <a:pt x="356" y="258"/>
                  </a:lnTo>
                  <a:lnTo>
                    <a:pt x="348" y="194"/>
                  </a:lnTo>
                  <a:lnTo>
                    <a:pt x="348" y="194"/>
                  </a:lnTo>
                  <a:lnTo>
                    <a:pt x="344" y="198"/>
                  </a:lnTo>
                  <a:lnTo>
                    <a:pt x="338" y="200"/>
                  </a:lnTo>
                  <a:lnTo>
                    <a:pt x="338" y="2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20" name="Picture 6" descr="A person wearing a suit and tie&#10;&#10;Description generated with very high confidence">
            <a:extLst>
              <a:ext uri="{FF2B5EF4-FFF2-40B4-BE49-F238E27FC236}">
                <a16:creationId xmlns:a16="http://schemas.microsoft.com/office/drawing/2014/main" id="{8A133CCD-A9CA-4C98-872F-BC6F49D7F985}"/>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l="20162" t="2767" r="11860" b="3992"/>
          <a:stretch/>
        </p:blipFill>
        <p:spPr>
          <a:xfrm>
            <a:off x="6844590" y="3149324"/>
            <a:ext cx="1835108" cy="1891881"/>
          </a:xfrm>
          <a:prstGeom prst="rect">
            <a:avLst/>
          </a:prstGeom>
          <a:ln>
            <a:noFill/>
          </a:ln>
          <a:effectLst/>
        </p:spPr>
      </p:pic>
      <p:sp>
        <p:nvSpPr>
          <p:cNvPr id="5" name="Tekstfelt 4">
            <a:extLst>
              <a:ext uri="{FF2B5EF4-FFF2-40B4-BE49-F238E27FC236}">
                <a16:creationId xmlns:a16="http://schemas.microsoft.com/office/drawing/2014/main" id="{13EB2617-81FF-4B41-A925-273B2429D7EE}"/>
              </a:ext>
            </a:extLst>
          </p:cNvPr>
          <p:cNvSpPr txBox="1"/>
          <p:nvPr/>
        </p:nvSpPr>
        <p:spPr>
          <a:xfrm>
            <a:off x="422956" y="5085184"/>
            <a:ext cx="8256742" cy="830997"/>
          </a:xfrm>
          <a:prstGeom prst="rect">
            <a:avLst/>
          </a:prstGeom>
          <a:noFill/>
        </p:spPr>
        <p:txBody>
          <a:bodyPr wrap="square" lIns="0" tIns="0" rIns="0" bIns="0" rtlCol="0">
            <a:spAutoFit/>
          </a:bodyPr>
          <a:lstStyle/>
          <a:p>
            <a:pPr algn="ctr"/>
            <a:r>
              <a:rPr lang="da-DK" b="1" dirty="0"/>
              <a:t>-     frygt     -     vrede    -     afsky    -    tristhed    -</a:t>
            </a:r>
          </a:p>
          <a:p>
            <a:pPr algn="ctr"/>
            <a:endParaRPr lang="da-DK" b="1" dirty="0"/>
          </a:p>
          <a:p>
            <a:pPr algn="ctr"/>
            <a:r>
              <a:rPr lang="da-DK" b="1" dirty="0"/>
              <a:t>-      overraskelse      -      foragt      -     glæde     -     not-face     -</a:t>
            </a:r>
          </a:p>
        </p:txBody>
      </p:sp>
      <p:sp>
        <p:nvSpPr>
          <p:cNvPr id="7" name="TextBox 6">
            <a:extLst>
              <a:ext uri="{FF2B5EF4-FFF2-40B4-BE49-F238E27FC236}">
                <a16:creationId xmlns:a16="http://schemas.microsoft.com/office/drawing/2014/main" id="{8B77BA3F-1262-4D37-85E3-D7B08F107270}"/>
              </a:ext>
            </a:extLst>
          </p:cNvPr>
          <p:cNvSpPr txBox="1"/>
          <p:nvPr/>
        </p:nvSpPr>
        <p:spPr>
          <a:xfrm>
            <a:off x="5699295" y="6041346"/>
            <a:ext cx="1907381" cy="169277"/>
          </a:xfrm>
          <a:prstGeom prst="rect">
            <a:avLst/>
          </a:prstGeom>
          <a:noFill/>
        </p:spPr>
        <p:txBody>
          <a:bodyPr wrap="square" lIns="0" tIns="0" rIns="0" bIns="0" rtlCol="0">
            <a:spAutoFit/>
          </a:bodyPr>
          <a:lstStyle/>
          <a:p>
            <a:r>
              <a:rPr lang="da-DK" sz="1100" dirty="0">
                <a:solidFill>
                  <a:schemeClr val="accent6"/>
                </a:solidFill>
              </a:rPr>
              <a:t>Kilde: Christel Seierø</a:t>
            </a:r>
          </a:p>
        </p:txBody>
      </p:sp>
      <p:sp>
        <p:nvSpPr>
          <p:cNvPr id="21" name="Titel 1">
            <a:extLst>
              <a:ext uri="{FF2B5EF4-FFF2-40B4-BE49-F238E27FC236}">
                <a16:creationId xmlns:a16="http://schemas.microsoft.com/office/drawing/2014/main" id="{EE6ECDB2-5B76-4304-8D7A-46096042C112}"/>
              </a:ext>
            </a:extLst>
          </p:cNvPr>
          <p:cNvSpPr txBox="1">
            <a:spLocks/>
          </p:cNvSpPr>
          <p:nvPr/>
        </p:nvSpPr>
        <p:spPr>
          <a:xfrm>
            <a:off x="418908" y="204340"/>
            <a:ext cx="7904163" cy="756084"/>
          </a:xfrm>
          <a:prstGeom prst="rect">
            <a:avLst/>
          </a:prstGeom>
        </p:spPr>
        <p:txBody>
          <a:bodyPr vert="horz" lIns="0" tIns="0" rIns="0" bIns="0" rtlCol="0" anchor="b">
            <a:noAutofit/>
          </a:bodyPr>
          <a:lstStyle>
            <a:lvl1pPr algn="ctr" defTabSz="685800" rtl="0" eaLnBrk="1" latinLnBrk="0" hangingPunct="1">
              <a:lnSpc>
                <a:spcPct val="90000"/>
              </a:lnSpc>
              <a:spcBef>
                <a:spcPct val="0"/>
              </a:spcBef>
              <a:buNone/>
              <a:defRPr sz="4500" b="1" kern="1200" baseline="0">
                <a:solidFill>
                  <a:schemeClr val="tx2"/>
                </a:solidFill>
                <a:latin typeface="+mj-lt"/>
                <a:ea typeface="+mj-ea"/>
                <a:cs typeface="+mj-cs"/>
              </a:defRPr>
            </a:lvl1pPr>
          </a:lstStyle>
          <a:p>
            <a:pPr algn="l"/>
            <a:r>
              <a:rPr lang="da-DK" sz="3000" dirty="0"/>
              <a:t>De 7 grundfølelser - + 1 ekstra</a:t>
            </a:r>
          </a:p>
        </p:txBody>
      </p:sp>
    </p:spTree>
    <p:extLst>
      <p:ext uri="{BB962C8B-B14F-4D97-AF65-F5344CB8AC3E}">
        <p14:creationId xmlns:p14="http://schemas.microsoft.com/office/powerpoint/2010/main" val="1098572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BBD45410-AA1F-60E6-284E-FFE9F40F2437}"/>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586660C1-DA9E-9E0A-0F50-E654CAFBDE69}"/>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BA876399-7FA9-1B9D-1BB6-7352608E3574}"/>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06B6A606-EBBB-EAB6-A988-9AB42F196E67}"/>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DAA6AC63-C075-E578-8849-BF20FB1C01A7}"/>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A83AC61D-CCB4-B26C-2D68-5DC4A69F2B40}"/>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8D29AF5B-51B0-1E64-E9F8-E749EF7341CD}"/>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A636029E-EC64-5E99-8B2E-5E79F2BE0474}"/>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4240F9CA-31B1-3FDF-AB4A-0C0D9D8361CD}"/>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94E87A99-A31B-F1A1-8E27-CB6765B354D1}"/>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C105E35F-9F9D-EB70-A5FE-CAF69C9D56CF}"/>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CE536ABA-7BA4-94B3-6A77-4D39364D11AE}"/>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325D799F-3A8B-53C2-677D-CC88792CE2CC}"/>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423748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F839289-7F9D-4F30-86AB-F2E09A76DC6B}"/>
              </a:ext>
            </a:extLst>
          </p:cNvPr>
          <p:cNvGraphicFramePr>
            <a:graphicFrameLocks noChangeAspect="1"/>
          </p:cNvGraphicFramePr>
          <p:nvPr>
            <p:custDataLst>
              <p:tags r:id="rId2"/>
            </p:custDataLst>
            <p:extLst>
              <p:ext uri="{D42A27DB-BD31-4B8C-83A1-F6EECF244321}">
                <p14:modId xmlns:p14="http://schemas.microsoft.com/office/powerpoint/2010/main" val="14869926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66"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0426E17-8226-41B6-AFC0-688E2B9AD831}"/>
              </a:ext>
            </a:extLst>
          </p:cNvPr>
          <p:cNvSpPr>
            <a:spLocks noGrp="1"/>
          </p:cNvSpPr>
          <p:nvPr>
            <p:ph type="title"/>
          </p:nvPr>
        </p:nvSpPr>
        <p:spPr/>
        <p:txBody>
          <a:bodyPr vert="horz"/>
          <a:lstStyle/>
          <a:p>
            <a:r>
              <a:rPr lang="da-DK" dirty="0"/>
              <a:t>Øvelse 1</a:t>
            </a:r>
          </a:p>
        </p:txBody>
      </p:sp>
      <p:sp>
        <p:nvSpPr>
          <p:cNvPr id="3" name="Pladsholder til indhold 2">
            <a:extLst>
              <a:ext uri="{FF2B5EF4-FFF2-40B4-BE49-F238E27FC236}">
                <a16:creationId xmlns:a16="http://schemas.microsoft.com/office/drawing/2014/main" id="{FA3E8632-E50A-4F24-B4CE-AC6031644F1B}"/>
              </a:ext>
            </a:extLst>
          </p:cNvPr>
          <p:cNvSpPr>
            <a:spLocks noGrp="1"/>
          </p:cNvSpPr>
          <p:nvPr>
            <p:ph idx="1"/>
          </p:nvPr>
        </p:nvSpPr>
        <p:spPr/>
        <p:txBody>
          <a:bodyPr/>
          <a:lstStyle/>
          <a:p>
            <a:pPr marL="0" indent="0">
              <a:buNone/>
            </a:pPr>
            <a:endParaRPr lang="da-DK"/>
          </a:p>
          <a:p>
            <a:pPr marL="0" indent="0">
              <a:buNone/>
            </a:pPr>
            <a:r>
              <a:rPr lang="da-DK"/>
              <a:t>Test </a:t>
            </a:r>
            <a:r>
              <a:rPr lang="da-DK" dirty="0"/>
              <a:t>grundfølelserne af to og to</a:t>
            </a:r>
          </a:p>
          <a:p>
            <a:pPr marL="0" indent="0">
              <a:buNone/>
            </a:pPr>
            <a:endParaRPr lang="da-DK" dirty="0"/>
          </a:p>
        </p:txBody>
      </p:sp>
      <p:grpSp>
        <p:nvGrpSpPr>
          <p:cNvPr id="7" name="Group 6319">
            <a:extLst>
              <a:ext uri="{FF2B5EF4-FFF2-40B4-BE49-F238E27FC236}">
                <a16:creationId xmlns:a16="http://schemas.microsoft.com/office/drawing/2014/main" id="{F85BCC18-FCDF-43E7-A9AE-3A222E3D164B}"/>
              </a:ext>
            </a:extLst>
          </p:cNvPr>
          <p:cNvGrpSpPr/>
          <p:nvPr/>
        </p:nvGrpSpPr>
        <p:grpSpPr>
          <a:xfrm>
            <a:off x="7812812" y="763381"/>
            <a:ext cx="720000" cy="720000"/>
            <a:chOff x="0" y="0"/>
            <a:chExt cx="612000" cy="612000"/>
          </a:xfrm>
        </p:grpSpPr>
        <p:sp>
          <p:nvSpPr>
            <p:cNvPr id="8" name="Oval 285">
              <a:extLst>
                <a:ext uri="{FF2B5EF4-FFF2-40B4-BE49-F238E27FC236}">
                  <a16:creationId xmlns:a16="http://schemas.microsoft.com/office/drawing/2014/main" id="{D4E64CA8-A4CD-400D-8EFB-BFD4271BF249}"/>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46">
              <a:extLst>
                <a:ext uri="{FF2B5EF4-FFF2-40B4-BE49-F238E27FC236}">
                  <a16:creationId xmlns:a16="http://schemas.microsoft.com/office/drawing/2014/main" id="{75D0B8EF-FBD7-4F83-90EE-7AA3726A45F8}"/>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5010730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B7AD33-31C0-4A4A-92D6-0B4912A18291}"/>
              </a:ext>
            </a:extLst>
          </p:cNvPr>
          <p:cNvSpPr>
            <a:spLocks noGrp="1"/>
          </p:cNvSpPr>
          <p:nvPr>
            <p:ph type="title"/>
          </p:nvPr>
        </p:nvSpPr>
        <p:spPr>
          <a:xfrm>
            <a:off x="578808" y="610419"/>
            <a:ext cx="7904163" cy="756084"/>
          </a:xfrm>
        </p:spPr>
        <p:txBody>
          <a:bodyPr/>
          <a:lstStyle/>
          <a:p>
            <a:r>
              <a:rPr lang="da-DK" dirty="0"/>
              <a:t>Kropssprog</a:t>
            </a:r>
            <a:r>
              <a:rPr lang="da-DK" sz="2800" dirty="0"/>
              <a:t/>
            </a:r>
            <a:br>
              <a:rPr lang="da-DK" sz="2800" dirty="0"/>
            </a:br>
            <a:r>
              <a:rPr lang="da-DK" sz="2000" dirty="0"/>
              <a:t>Menneskekenderen</a:t>
            </a:r>
          </a:p>
        </p:txBody>
      </p:sp>
      <p:grpSp>
        <p:nvGrpSpPr>
          <p:cNvPr id="6" name="Group 122">
            <a:extLst>
              <a:ext uri="{FF2B5EF4-FFF2-40B4-BE49-F238E27FC236}">
                <a16:creationId xmlns:a16="http://schemas.microsoft.com/office/drawing/2014/main" id="{1E3B816C-0700-4566-9609-ED1C59D8D219}"/>
              </a:ext>
            </a:extLst>
          </p:cNvPr>
          <p:cNvGrpSpPr/>
          <p:nvPr/>
        </p:nvGrpSpPr>
        <p:grpSpPr>
          <a:xfrm>
            <a:off x="7795350" y="759107"/>
            <a:ext cx="720000" cy="720000"/>
            <a:chOff x="0" y="0"/>
            <a:chExt cx="612000" cy="612000"/>
          </a:xfrm>
        </p:grpSpPr>
        <p:sp>
          <p:nvSpPr>
            <p:cNvPr id="7" name="Oval 199">
              <a:extLst>
                <a:ext uri="{FF2B5EF4-FFF2-40B4-BE49-F238E27FC236}">
                  <a16:creationId xmlns:a16="http://schemas.microsoft.com/office/drawing/2014/main" id="{488AB4B0-AEAA-4D29-9EBE-DE95F16E115A}"/>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26">
              <a:extLst>
                <a:ext uri="{FF2B5EF4-FFF2-40B4-BE49-F238E27FC236}">
                  <a16:creationId xmlns:a16="http://schemas.microsoft.com/office/drawing/2014/main" id="{4FEA219E-6282-4325-9587-6AE719440D5F}"/>
                </a:ext>
              </a:extLst>
            </p:cNvPr>
            <p:cNvSpPr>
              <a:spLocks noEditPoints="1"/>
            </p:cNvSpPr>
            <p:nvPr/>
          </p:nvSpPr>
          <p:spPr bwMode="auto">
            <a:xfrm>
              <a:off x="79544" y="179293"/>
              <a:ext cx="452913" cy="310775"/>
            </a:xfrm>
            <a:custGeom>
              <a:avLst/>
              <a:gdLst>
                <a:gd name="T0" fmla="*/ 306 w 376"/>
                <a:gd name="T1" fmla="*/ 112 h 258"/>
                <a:gd name="T2" fmla="*/ 306 w 376"/>
                <a:gd name="T3" fmla="*/ 178 h 258"/>
                <a:gd name="T4" fmla="*/ 282 w 376"/>
                <a:gd name="T5" fmla="*/ 200 h 258"/>
                <a:gd name="T6" fmla="*/ 254 w 376"/>
                <a:gd name="T7" fmla="*/ 216 h 258"/>
                <a:gd name="T8" fmla="*/ 222 w 376"/>
                <a:gd name="T9" fmla="*/ 226 h 258"/>
                <a:gd name="T10" fmla="*/ 190 w 376"/>
                <a:gd name="T11" fmla="*/ 230 h 258"/>
                <a:gd name="T12" fmla="*/ 172 w 376"/>
                <a:gd name="T13" fmla="*/ 230 h 258"/>
                <a:gd name="T14" fmla="*/ 138 w 376"/>
                <a:gd name="T15" fmla="*/ 222 h 258"/>
                <a:gd name="T16" fmla="*/ 108 w 376"/>
                <a:gd name="T17" fmla="*/ 208 h 258"/>
                <a:gd name="T18" fmla="*/ 82 w 376"/>
                <a:gd name="T19" fmla="*/ 188 h 258"/>
                <a:gd name="T20" fmla="*/ 70 w 376"/>
                <a:gd name="T21" fmla="*/ 112 h 258"/>
                <a:gd name="T22" fmla="*/ 176 w 376"/>
                <a:gd name="T23" fmla="*/ 148 h 258"/>
                <a:gd name="T24" fmla="*/ 188 w 376"/>
                <a:gd name="T25" fmla="*/ 150 h 258"/>
                <a:gd name="T26" fmla="*/ 200 w 376"/>
                <a:gd name="T27" fmla="*/ 148 h 258"/>
                <a:gd name="T28" fmla="*/ 190 w 376"/>
                <a:gd name="T29" fmla="*/ 0 h 258"/>
                <a:gd name="T30" fmla="*/ 186 w 376"/>
                <a:gd name="T31" fmla="*/ 0 h 258"/>
                <a:gd name="T32" fmla="*/ 8 w 376"/>
                <a:gd name="T33" fmla="*/ 44 h 258"/>
                <a:gd name="T34" fmla="*/ 0 w 376"/>
                <a:gd name="T35" fmla="*/ 54 h 258"/>
                <a:gd name="T36" fmla="*/ 2 w 376"/>
                <a:gd name="T37" fmla="*/ 60 h 258"/>
                <a:gd name="T38" fmla="*/ 184 w 376"/>
                <a:gd name="T39" fmla="*/ 124 h 258"/>
                <a:gd name="T40" fmla="*/ 188 w 376"/>
                <a:gd name="T41" fmla="*/ 124 h 258"/>
                <a:gd name="T42" fmla="*/ 192 w 376"/>
                <a:gd name="T43" fmla="*/ 124 h 258"/>
                <a:gd name="T44" fmla="*/ 370 w 376"/>
                <a:gd name="T45" fmla="*/ 64 h 258"/>
                <a:gd name="T46" fmla="*/ 376 w 376"/>
                <a:gd name="T47" fmla="*/ 54 h 258"/>
                <a:gd name="T48" fmla="*/ 374 w 376"/>
                <a:gd name="T49" fmla="*/ 48 h 258"/>
                <a:gd name="T50" fmla="*/ 368 w 376"/>
                <a:gd name="T51" fmla="*/ 44 h 258"/>
                <a:gd name="T52" fmla="*/ 348 w 376"/>
                <a:gd name="T53" fmla="*/ 98 h 258"/>
                <a:gd name="T54" fmla="*/ 328 w 376"/>
                <a:gd name="T55" fmla="*/ 172 h 258"/>
                <a:gd name="T56" fmla="*/ 332 w 376"/>
                <a:gd name="T57" fmla="*/ 170 h 258"/>
                <a:gd name="T58" fmla="*/ 338 w 376"/>
                <a:gd name="T59" fmla="*/ 170 h 258"/>
                <a:gd name="T60" fmla="*/ 348 w 376"/>
                <a:gd name="T61" fmla="*/ 172 h 258"/>
                <a:gd name="T62" fmla="*/ 338 w 376"/>
                <a:gd name="T63" fmla="*/ 200 h 258"/>
                <a:gd name="T64" fmla="*/ 332 w 376"/>
                <a:gd name="T65" fmla="*/ 198 h 258"/>
                <a:gd name="T66" fmla="*/ 318 w 376"/>
                <a:gd name="T67" fmla="*/ 258 h 258"/>
                <a:gd name="T68" fmla="*/ 348 w 376"/>
                <a:gd name="T69" fmla="*/ 194 h 258"/>
                <a:gd name="T70" fmla="*/ 344 w 376"/>
                <a:gd name="T71" fmla="*/ 198 h 258"/>
                <a:gd name="T72" fmla="*/ 338 w 376"/>
                <a:gd name="T73" fmla="*/ 20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258">
                  <a:moveTo>
                    <a:pt x="200" y="148"/>
                  </a:moveTo>
                  <a:lnTo>
                    <a:pt x="306" y="112"/>
                  </a:lnTo>
                  <a:lnTo>
                    <a:pt x="306" y="178"/>
                  </a:lnTo>
                  <a:lnTo>
                    <a:pt x="306" y="178"/>
                  </a:lnTo>
                  <a:lnTo>
                    <a:pt x="294" y="188"/>
                  </a:lnTo>
                  <a:lnTo>
                    <a:pt x="282" y="200"/>
                  </a:lnTo>
                  <a:lnTo>
                    <a:pt x="268" y="208"/>
                  </a:lnTo>
                  <a:lnTo>
                    <a:pt x="254" y="216"/>
                  </a:lnTo>
                  <a:lnTo>
                    <a:pt x="238" y="222"/>
                  </a:lnTo>
                  <a:lnTo>
                    <a:pt x="222" y="226"/>
                  </a:lnTo>
                  <a:lnTo>
                    <a:pt x="206" y="230"/>
                  </a:lnTo>
                  <a:lnTo>
                    <a:pt x="190" y="230"/>
                  </a:lnTo>
                  <a:lnTo>
                    <a:pt x="190" y="230"/>
                  </a:lnTo>
                  <a:lnTo>
                    <a:pt x="172" y="230"/>
                  </a:lnTo>
                  <a:lnTo>
                    <a:pt x="154" y="226"/>
                  </a:lnTo>
                  <a:lnTo>
                    <a:pt x="138" y="222"/>
                  </a:lnTo>
                  <a:lnTo>
                    <a:pt x="122" y="216"/>
                  </a:lnTo>
                  <a:lnTo>
                    <a:pt x="108" y="208"/>
                  </a:lnTo>
                  <a:lnTo>
                    <a:pt x="94" y="198"/>
                  </a:lnTo>
                  <a:lnTo>
                    <a:pt x="82" y="188"/>
                  </a:lnTo>
                  <a:lnTo>
                    <a:pt x="70" y="176"/>
                  </a:lnTo>
                  <a:lnTo>
                    <a:pt x="70" y="112"/>
                  </a:lnTo>
                  <a:lnTo>
                    <a:pt x="176" y="148"/>
                  </a:lnTo>
                  <a:lnTo>
                    <a:pt x="176" y="148"/>
                  </a:lnTo>
                  <a:lnTo>
                    <a:pt x="188" y="150"/>
                  </a:lnTo>
                  <a:lnTo>
                    <a:pt x="188" y="150"/>
                  </a:lnTo>
                  <a:lnTo>
                    <a:pt x="200" y="148"/>
                  </a:lnTo>
                  <a:lnTo>
                    <a:pt x="200" y="148"/>
                  </a:lnTo>
                  <a:close/>
                  <a:moveTo>
                    <a:pt x="368" y="44"/>
                  </a:moveTo>
                  <a:lnTo>
                    <a:pt x="190" y="0"/>
                  </a:lnTo>
                  <a:lnTo>
                    <a:pt x="190" y="0"/>
                  </a:lnTo>
                  <a:lnTo>
                    <a:pt x="186" y="0"/>
                  </a:lnTo>
                  <a:lnTo>
                    <a:pt x="8" y="44"/>
                  </a:lnTo>
                  <a:lnTo>
                    <a:pt x="8" y="44"/>
                  </a:lnTo>
                  <a:lnTo>
                    <a:pt x="2" y="48"/>
                  </a:lnTo>
                  <a:lnTo>
                    <a:pt x="0" y="54"/>
                  </a:lnTo>
                  <a:lnTo>
                    <a:pt x="0" y="54"/>
                  </a:lnTo>
                  <a:lnTo>
                    <a:pt x="2" y="60"/>
                  </a:lnTo>
                  <a:lnTo>
                    <a:pt x="6" y="64"/>
                  </a:lnTo>
                  <a:lnTo>
                    <a:pt x="184" y="124"/>
                  </a:lnTo>
                  <a:lnTo>
                    <a:pt x="184" y="124"/>
                  </a:lnTo>
                  <a:lnTo>
                    <a:pt x="188" y="124"/>
                  </a:lnTo>
                  <a:lnTo>
                    <a:pt x="188" y="124"/>
                  </a:lnTo>
                  <a:lnTo>
                    <a:pt x="192" y="124"/>
                  </a:lnTo>
                  <a:lnTo>
                    <a:pt x="370" y="64"/>
                  </a:lnTo>
                  <a:lnTo>
                    <a:pt x="370" y="64"/>
                  </a:lnTo>
                  <a:lnTo>
                    <a:pt x="374" y="60"/>
                  </a:lnTo>
                  <a:lnTo>
                    <a:pt x="376" y="54"/>
                  </a:lnTo>
                  <a:lnTo>
                    <a:pt x="376" y="54"/>
                  </a:lnTo>
                  <a:lnTo>
                    <a:pt x="374" y="48"/>
                  </a:lnTo>
                  <a:lnTo>
                    <a:pt x="368" y="44"/>
                  </a:lnTo>
                  <a:lnTo>
                    <a:pt x="368" y="44"/>
                  </a:lnTo>
                  <a:close/>
                  <a:moveTo>
                    <a:pt x="348" y="172"/>
                  </a:moveTo>
                  <a:lnTo>
                    <a:pt x="348" y="98"/>
                  </a:lnTo>
                  <a:lnTo>
                    <a:pt x="328" y="106"/>
                  </a:lnTo>
                  <a:lnTo>
                    <a:pt x="328" y="172"/>
                  </a:lnTo>
                  <a:lnTo>
                    <a:pt x="328" y="172"/>
                  </a:lnTo>
                  <a:lnTo>
                    <a:pt x="332" y="170"/>
                  </a:lnTo>
                  <a:lnTo>
                    <a:pt x="338" y="170"/>
                  </a:lnTo>
                  <a:lnTo>
                    <a:pt x="338" y="170"/>
                  </a:lnTo>
                  <a:lnTo>
                    <a:pt x="344" y="170"/>
                  </a:lnTo>
                  <a:lnTo>
                    <a:pt x="348" y="172"/>
                  </a:lnTo>
                  <a:lnTo>
                    <a:pt x="348" y="172"/>
                  </a:lnTo>
                  <a:close/>
                  <a:moveTo>
                    <a:pt x="338" y="200"/>
                  </a:moveTo>
                  <a:lnTo>
                    <a:pt x="338" y="200"/>
                  </a:lnTo>
                  <a:lnTo>
                    <a:pt x="332" y="198"/>
                  </a:lnTo>
                  <a:lnTo>
                    <a:pt x="326" y="194"/>
                  </a:lnTo>
                  <a:lnTo>
                    <a:pt x="318" y="258"/>
                  </a:lnTo>
                  <a:lnTo>
                    <a:pt x="356" y="258"/>
                  </a:lnTo>
                  <a:lnTo>
                    <a:pt x="348" y="194"/>
                  </a:lnTo>
                  <a:lnTo>
                    <a:pt x="348" y="194"/>
                  </a:lnTo>
                  <a:lnTo>
                    <a:pt x="344" y="198"/>
                  </a:lnTo>
                  <a:lnTo>
                    <a:pt x="338" y="200"/>
                  </a:lnTo>
                  <a:lnTo>
                    <a:pt x="338" y="2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pic>
        <p:nvPicPr>
          <p:cNvPr id="3074" name="Picture 2" descr="MenneskeKenderen | SalgsPiloterne Bliv en bedre MenneskeKender!">
            <a:extLst>
              <a:ext uri="{FF2B5EF4-FFF2-40B4-BE49-F238E27FC236}">
                <a16:creationId xmlns:a16="http://schemas.microsoft.com/office/drawing/2014/main" id="{D207E53C-1833-45FA-A9EC-CFEC3A4747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28778"/>
            <a:ext cx="9144000" cy="4068763"/>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5F0F68DE-17FE-4DC6-A6B2-7722E6CB14CB}"/>
              </a:ext>
            </a:extLst>
          </p:cNvPr>
          <p:cNvSpPr txBox="1"/>
          <p:nvPr/>
        </p:nvSpPr>
        <p:spPr>
          <a:xfrm>
            <a:off x="6012160" y="3464693"/>
            <a:ext cx="2776485" cy="1477328"/>
          </a:xfrm>
          <a:prstGeom prst="rect">
            <a:avLst/>
          </a:prstGeom>
          <a:noFill/>
        </p:spPr>
        <p:txBody>
          <a:bodyPr wrap="square" lIns="0" tIns="0" rIns="0" bIns="0" rtlCol="0">
            <a:spAutoFit/>
          </a:bodyPr>
          <a:lstStyle/>
          <a:p>
            <a:pPr marL="285750" indent="-285750">
              <a:buFont typeface="Arial" panose="020B0604020202020204" pitchFamily="34" charset="0"/>
              <a:buChar char="•"/>
            </a:pPr>
            <a:r>
              <a:rPr lang="da-DK" sz="1600" dirty="0">
                <a:hlinkClick r:id="rId3"/>
              </a:rPr>
              <a:t>Baseline</a:t>
            </a:r>
            <a:r>
              <a:rPr lang="da-DK" sz="1600" dirty="0"/>
              <a:t>: </a:t>
            </a:r>
            <a:r>
              <a:rPr lang="da-DK" sz="1200" dirty="0"/>
              <a:t>https://www.youtube.com/watch?app=desktop&amp;v=T-90Mu8fdMo</a:t>
            </a:r>
            <a:endParaRPr lang="da-DK" sz="1600" dirty="0"/>
          </a:p>
          <a:p>
            <a:pPr marL="285750" indent="-285750">
              <a:buFont typeface="Arial" panose="020B0604020202020204" pitchFamily="34" charset="0"/>
              <a:buChar char="•"/>
            </a:pPr>
            <a:endParaRPr lang="da-DK" sz="1600" dirty="0"/>
          </a:p>
          <a:p>
            <a:pPr marL="285750" indent="-285750">
              <a:buFont typeface="Arial" panose="020B0604020202020204" pitchFamily="34" charset="0"/>
              <a:buChar char="•"/>
            </a:pPr>
            <a:r>
              <a:rPr lang="da-DK" sz="1600" dirty="0"/>
              <a:t>Kroppens </a:t>
            </a:r>
            <a:r>
              <a:rPr lang="da-DK" sz="1600" dirty="0">
                <a:hlinkClick r:id="rId4"/>
              </a:rPr>
              <a:t>vinkler</a:t>
            </a:r>
            <a:r>
              <a:rPr lang="da-DK" sz="1600" dirty="0"/>
              <a:t>: </a:t>
            </a:r>
            <a:r>
              <a:rPr lang="da-DK" sz="1200" dirty="0"/>
              <a:t>https://www.youtube.com/watch?app=desktop&amp;v=n5-7Yl_Te0Q</a:t>
            </a:r>
            <a:r>
              <a:rPr lang="da-DK" sz="1000" dirty="0"/>
              <a:t> </a:t>
            </a:r>
          </a:p>
        </p:txBody>
      </p:sp>
    </p:spTree>
    <p:extLst>
      <p:ext uri="{BB962C8B-B14F-4D97-AF65-F5344CB8AC3E}">
        <p14:creationId xmlns:p14="http://schemas.microsoft.com/office/powerpoint/2010/main" val="236196115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Billede 3">
            <a:extLst>
              <a:ext uri="{FF2B5EF4-FFF2-40B4-BE49-F238E27FC236}">
                <a16:creationId xmlns:a16="http://schemas.microsoft.com/office/drawing/2014/main" id="{CC65D1CB-52E7-4520-907A-1832D5357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031" y="1514297"/>
            <a:ext cx="5143500" cy="2101743"/>
          </a:xfrm>
          <a:prstGeom prst="rect">
            <a:avLst/>
          </a:prstGeom>
          <a:noFill/>
          <a:extLst>
            <a:ext uri="{909E8E84-426E-40DD-AFC4-6F175D3DCCD1}">
              <a14:hiddenFill xmlns:a14="http://schemas.microsoft.com/office/drawing/2010/main">
                <a:solidFill>
                  <a:srgbClr val="FFFFFF"/>
                </a:solidFill>
              </a14:hiddenFill>
            </a:ext>
          </a:extLst>
        </p:spPr>
      </p:pic>
      <p:pic>
        <p:nvPicPr>
          <p:cNvPr id="6145" name="Billede 2">
            <a:extLst>
              <a:ext uri="{FF2B5EF4-FFF2-40B4-BE49-F238E27FC236}">
                <a16:creationId xmlns:a16="http://schemas.microsoft.com/office/drawing/2014/main" id="{9690F09E-B4B0-406F-B282-58CCCD23A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031" y="3639201"/>
            <a:ext cx="5143500" cy="20905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BDFFC23A-8B61-4450-89E4-B816876CD340}"/>
              </a:ext>
            </a:extLst>
          </p:cNvPr>
          <p:cNvSpPr>
            <a:spLocks noChangeArrowheads="1"/>
          </p:cNvSpPr>
          <p:nvPr/>
        </p:nvSpPr>
        <p:spPr bwMode="auto">
          <a:xfrm>
            <a:off x="1" y="5867014"/>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da-DK" sz="1350"/>
          </a:p>
        </p:txBody>
      </p:sp>
      <p:sp>
        <p:nvSpPr>
          <p:cNvPr id="9" name="Rektangel 8">
            <a:extLst>
              <a:ext uri="{FF2B5EF4-FFF2-40B4-BE49-F238E27FC236}">
                <a16:creationId xmlns:a16="http://schemas.microsoft.com/office/drawing/2014/main" id="{A08C7825-7C67-4FCF-BA3B-37B89C2CE4BF}"/>
              </a:ext>
            </a:extLst>
          </p:cNvPr>
          <p:cNvSpPr/>
          <p:nvPr/>
        </p:nvSpPr>
        <p:spPr>
          <a:xfrm>
            <a:off x="864505" y="2108500"/>
            <a:ext cx="1320163" cy="369332"/>
          </a:xfrm>
          <a:prstGeom prst="rect">
            <a:avLst/>
          </a:prstGeom>
        </p:spPr>
        <p:txBody>
          <a:bodyPr wrap="square">
            <a:spAutoFit/>
          </a:bodyPr>
          <a:lstStyle/>
          <a:p>
            <a:pPr lvl="0" eaLnBrk="0" fontAlgn="base" hangingPunct="0">
              <a:spcBef>
                <a:spcPct val="0"/>
              </a:spcBef>
              <a:spcAft>
                <a:spcPct val="0"/>
              </a:spcAft>
            </a:pPr>
            <a:r>
              <a:rPr lang="da-DK" altLang="da-DK" b="1" dirty="0">
                <a:latin typeface="Arial" panose="020B0604020202020204" pitchFamily="34" charset="0"/>
                <a:ea typeface="Calibri" panose="020F0502020204030204" pitchFamily="34" charset="0"/>
              </a:rPr>
              <a:t>Baseline</a:t>
            </a:r>
            <a:r>
              <a:rPr lang="da-DK" altLang="da-DK" sz="1350" dirty="0">
                <a:latin typeface="Arial" panose="020B0604020202020204" pitchFamily="34" charset="0"/>
                <a:ea typeface="Calibri" panose="020F0502020204030204" pitchFamily="34" charset="0"/>
              </a:rPr>
              <a:t>:</a:t>
            </a:r>
            <a:endParaRPr lang="da-DK" altLang="da-DK" sz="600" dirty="0">
              <a:latin typeface="Arial" panose="020B0604020202020204" pitchFamily="34" charset="0"/>
            </a:endParaRPr>
          </a:p>
        </p:txBody>
      </p:sp>
      <p:sp>
        <p:nvSpPr>
          <p:cNvPr id="10" name="Rektangel 9">
            <a:extLst>
              <a:ext uri="{FF2B5EF4-FFF2-40B4-BE49-F238E27FC236}">
                <a16:creationId xmlns:a16="http://schemas.microsoft.com/office/drawing/2014/main" id="{D2FBE1B4-4208-4AD7-A763-C01DAEBE3A9F}"/>
              </a:ext>
            </a:extLst>
          </p:cNvPr>
          <p:cNvSpPr/>
          <p:nvPr/>
        </p:nvSpPr>
        <p:spPr>
          <a:xfrm>
            <a:off x="878792" y="4227821"/>
            <a:ext cx="1026884" cy="369332"/>
          </a:xfrm>
          <a:prstGeom prst="rect">
            <a:avLst/>
          </a:prstGeom>
        </p:spPr>
        <p:txBody>
          <a:bodyPr wrap="none">
            <a:spAutoFit/>
          </a:bodyPr>
          <a:lstStyle/>
          <a:p>
            <a:pPr lvl="0" eaLnBrk="0" fontAlgn="base" hangingPunct="0">
              <a:spcBef>
                <a:spcPct val="0"/>
              </a:spcBef>
              <a:spcAft>
                <a:spcPct val="0"/>
              </a:spcAft>
            </a:pPr>
            <a:r>
              <a:rPr lang="da-DK" altLang="da-DK" b="1" dirty="0">
                <a:latin typeface="Arial" panose="020B0604020202020204" pitchFamily="34" charset="0"/>
                <a:ea typeface="Calibri" panose="020F0502020204030204" pitchFamily="34" charset="0"/>
              </a:rPr>
              <a:t>Vinkler:</a:t>
            </a:r>
            <a:endParaRPr lang="da-DK" altLang="da-DK" sz="750" b="1" dirty="0">
              <a:latin typeface="Arial" panose="020B0604020202020204" pitchFamily="34" charset="0"/>
            </a:endParaRPr>
          </a:p>
        </p:txBody>
      </p:sp>
      <p:sp>
        <p:nvSpPr>
          <p:cNvPr id="11" name="Titel 1">
            <a:extLst>
              <a:ext uri="{FF2B5EF4-FFF2-40B4-BE49-F238E27FC236}">
                <a16:creationId xmlns:a16="http://schemas.microsoft.com/office/drawing/2014/main" id="{ACE4CBBC-517D-4CA5-A490-CB8C50706447}"/>
              </a:ext>
            </a:extLst>
          </p:cNvPr>
          <p:cNvSpPr>
            <a:spLocks noGrp="1"/>
          </p:cNvSpPr>
          <p:nvPr>
            <p:ph type="title"/>
          </p:nvPr>
        </p:nvSpPr>
        <p:spPr>
          <a:xfrm>
            <a:off x="578808" y="610419"/>
            <a:ext cx="7904163" cy="756084"/>
          </a:xfrm>
        </p:spPr>
        <p:txBody>
          <a:bodyPr/>
          <a:lstStyle/>
          <a:p>
            <a:r>
              <a:rPr lang="da-DK" dirty="0"/>
              <a:t>Kropssprog</a:t>
            </a:r>
            <a:r>
              <a:rPr lang="da-DK" sz="2800" dirty="0"/>
              <a:t/>
            </a:r>
            <a:br>
              <a:rPr lang="da-DK" sz="2800" dirty="0"/>
            </a:br>
            <a:r>
              <a:rPr lang="da-DK" sz="2000" dirty="0"/>
              <a:t>Menneskekenderen</a:t>
            </a:r>
          </a:p>
        </p:txBody>
      </p:sp>
    </p:spTree>
    <p:extLst>
      <p:ext uri="{BB962C8B-B14F-4D97-AF65-F5344CB8AC3E}">
        <p14:creationId xmlns:p14="http://schemas.microsoft.com/office/powerpoint/2010/main" val="391410622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C7D88E1-DEF9-4AE7-B7FA-C0DC54AC2B9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0" name="think-cell Slide" r:id="rId4" imgW="360" imgH="360" progId="TCLayout.ActiveDocument.1">
                  <p:embed/>
                </p:oleObj>
              </mc:Choice>
              <mc:Fallback>
                <p:oleObj name="think-cell Slide" r:id="rId4" imgW="360" imgH="360" progId="TCLayout.ActiveDocument.1">
                  <p:embed/>
                  <p:pic>
                    <p:nvPicPr>
                      <p:cNvPr id="7" name="Object 6" hidden="1">
                        <a:extLst>
                          <a:ext uri="{FF2B5EF4-FFF2-40B4-BE49-F238E27FC236}">
                            <a16:creationId xmlns:a16="http://schemas.microsoft.com/office/drawing/2014/main" id="{0C7D88E1-DEF9-4AE7-B7FA-C0DC54AC2B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ladsholder til indhold 3">
            <a:hlinkClick r:id="rId6"/>
            <a:extLst>
              <a:ext uri="{FF2B5EF4-FFF2-40B4-BE49-F238E27FC236}">
                <a16:creationId xmlns:a16="http://schemas.microsoft.com/office/drawing/2014/main" id="{FFCD2FDB-2D87-45E7-A8F9-F68A5090FC08}"/>
              </a:ext>
            </a:extLst>
          </p:cNvPr>
          <p:cNvPicPr>
            <a:picLocks noGrp="1" noChangeAspect="1"/>
          </p:cNvPicPr>
          <p:nvPr>
            <p:ph idx="1"/>
          </p:nvPr>
        </p:nvPicPr>
        <p:blipFill rotWithShape="1">
          <a:blip r:embed="rId7" cstate="screen">
            <a:extLst>
              <a:ext uri="{28A0092B-C50C-407E-A947-70E740481C1C}">
                <a14:useLocalDpi xmlns:a14="http://schemas.microsoft.com/office/drawing/2010/main"/>
              </a:ext>
            </a:extLst>
          </a:blip>
          <a:srcRect l="18038" r="5537"/>
          <a:stretch/>
        </p:blipFill>
        <p:spPr>
          <a:xfrm>
            <a:off x="1691680" y="1124744"/>
            <a:ext cx="5472608" cy="4045805"/>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el 1">
            <a:extLst>
              <a:ext uri="{FF2B5EF4-FFF2-40B4-BE49-F238E27FC236}">
                <a16:creationId xmlns:a16="http://schemas.microsoft.com/office/drawing/2014/main" id="{CA9EB8C0-2949-40DE-AB58-82ED39679BD8}"/>
              </a:ext>
            </a:extLst>
          </p:cNvPr>
          <p:cNvSpPr>
            <a:spLocks noGrp="1"/>
          </p:cNvSpPr>
          <p:nvPr>
            <p:ph type="title"/>
          </p:nvPr>
        </p:nvSpPr>
        <p:spPr>
          <a:xfrm>
            <a:off x="496437" y="5193196"/>
            <a:ext cx="7986534" cy="756084"/>
          </a:xfrm>
        </p:spPr>
        <p:txBody>
          <a:bodyPr vert="horz" lIns="68580" tIns="34290" rIns="68580" bIns="34290" rtlCol="0" anchor="t">
            <a:normAutofit fontScale="90000"/>
          </a:bodyPr>
          <a:lstStyle/>
          <a:p>
            <a:r>
              <a:rPr lang="da-DK" sz="2450" dirty="0">
                <a:solidFill>
                  <a:schemeClr val="tx1">
                    <a:lumMod val="85000"/>
                    <a:lumOff val="15000"/>
                  </a:schemeClr>
                </a:solidFill>
              </a:rPr>
              <a:t>“Gode råd til at forbedre dit kropssprog?”</a:t>
            </a:r>
            <a:br>
              <a:rPr lang="da-DK" sz="2450" dirty="0">
                <a:solidFill>
                  <a:schemeClr val="tx1">
                    <a:lumMod val="85000"/>
                    <a:lumOff val="15000"/>
                  </a:schemeClr>
                </a:solidFill>
              </a:rPr>
            </a:br>
            <a:r>
              <a:rPr lang="da-DK" sz="2450" dirty="0">
                <a:solidFill>
                  <a:schemeClr val="tx1">
                    <a:lumMod val="85000"/>
                    <a:lumOff val="15000"/>
                  </a:schemeClr>
                </a:solidFill>
              </a:rPr>
              <a:t>https://www.youtube.com/watch?v=TEdEtBMfLYk</a:t>
            </a:r>
            <a:r>
              <a:rPr lang="da-DK" sz="2450" dirty="0"/>
              <a:t/>
            </a:r>
            <a:br>
              <a:rPr lang="da-DK" sz="2450" dirty="0"/>
            </a:br>
            <a:endParaRPr lang="da-DK" sz="2475" dirty="0">
              <a:solidFill>
                <a:schemeClr val="tx1">
                  <a:lumMod val="85000"/>
                  <a:lumOff val="15000"/>
                </a:schemeClr>
              </a:solidFill>
            </a:endParaRPr>
          </a:p>
        </p:txBody>
      </p:sp>
      <p:sp>
        <p:nvSpPr>
          <p:cNvPr id="5" name="Titel 1">
            <a:extLst>
              <a:ext uri="{FF2B5EF4-FFF2-40B4-BE49-F238E27FC236}">
                <a16:creationId xmlns:a16="http://schemas.microsoft.com/office/drawing/2014/main" id="{422E9836-4DC3-48C5-A5EB-4ECF933520D8}"/>
              </a:ext>
            </a:extLst>
          </p:cNvPr>
          <p:cNvSpPr txBox="1">
            <a:spLocks/>
          </p:cNvSpPr>
          <p:nvPr/>
        </p:nvSpPr>
        <p:spPr>
          <a:xfrm>
            <a:off x="578808" y="610419"/>
            <a:ext cx="7904163" cy="756084"/>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Kropssprog</a:t>
            </a:r>
          </a:p>
          <a:p>
            <a:r>
              <a:rPr lang="da-DK" sz="2000" dirty="0"/>
              <a:t>Video</a:t>
            </a:r>
          </a:p>
        </p:txBody>
      </p:sp>
      <p:sp>
        <p:nvSpPr>
          <p:cNvPr id="8" name="TextBox 7">
            <a:extLst>
              <a:ext uri="{FF2B5EF4-FFF2-40B4-BE49-F238E27FC236}">
                <a16:creationId xmlns:a16="http://schemas.microsoft.com/office/drawing/2014/main" id="{C9AF4D3A-B0FD-4462-B0B4-6F6376E87F5A}"/>
              </a:ext>
            </a:extLst>
          </p:cNvPr>
          <p:cNvSpPr txBox="1"/>
          <p:nvPr/>
        </p:nvSpPr>
        <p:spPr>
          <a:xfrm>
            <a:off x="589021" y="5852011"/>
            <a:ext cx="2830851" cy="169277"/>
          </a:xfrm>
          <a:prstGeom prst="rect">
            <a:avLst/>
          </a:prstGeom>
          <a:noFill/>
        </p:spPr>
        <p:txBody>
          <a:bodyPr wrap="square" lIns="0" tIns="0" rIns="0" bIns="0" rtlCol="0">
            <a:spAutoFit/>
          </a:bodyPr>
          <a:lstStyle/>
          <a:p>
            <a:r>
              <a:rPr lang="da-DK" sz="1100" dirty="0"/>
              <a:t>Kilde: Magasinet Livsstil: 2017.</a:t>
            </a:r>
          </a:p>
        </p:txBody>
      </p:sp>
    </p:spTree>
    <p:extLst>
      <p:ext uri="{BB962C8B-B14F-4D97-AF65-F5344CB8AC3E}">
        <p14:creationId xmlns:p14="http://schemas.microsoft.com/office/powerpoint/2010/main" val="3996732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390F8A4-54D1-4DDF-9507-E912A9A078CF}"/>
              </a:ext>
            </a:extLst>
          </p:cNvPr>
          <p:cNvGraphicFramePr>
            <a:graphicFrameLocks noChangeAspect="1"/>
          </p:cNvGraphicFramePr>
          <p:nvPr>
            <p:custDataLst>
              <p:tags r:id="rId2"/>
            </p:custDataLst>
            <p:extLst>
              <p:ext uri="{D42A27DB-BD31-4B8C-83A1-F6EECF244321}">
                <p14:modId xmlns:p14="http://schemas.microsoft.com/office/powerpoint/2010/main" val="18071643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0"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BEA177A-8230-4183-9A36-A43091ED82D6}"/>
              </a:ext>
            </a:extLst>
          </p:cNvPr>
          <p:cNvSpPr>
            <a:spLocks noGrp="1"/>
          </p:cNvSpPr>
          <p:nvPr>
            <p:ph type="title"/>
          </p:nvPr>
        </p:nvSpPr>
        <p:spPr/>
        <p:txBody>
          <a:bodyPr vert="horz"/>
          <a:lstStyle/>
          <a:p>
            <a:r>
              <a:rPr lang="da-DK" dirty="0"/>
              <a:t>Video</a:t>
            </a:r>
          </a:p>
        </p:txBody>
      </p:sp>
      <p:sp>
        <p:nvSpPr>
          <p:cNvPr id="3" name="Pladsholder til indhold 2">
            <a:extLst>
              <a:ext uri="{FF2B5EF4-FFF2-40B4-BE49-F238E27FC236}">
                <a16:creationId xmlns:a16="http://schemas.microsoft.com/office/drawing/2014/main" id="{F2291E9D-1ABB-41FF-91E7-7806398E523A}"/>
              </a:ext>
            </a:extLst>
          </p:cNvPr>
          <p:cNvSpPr>
            <a:spLocks noGrp="1"/>
          </p:cNvSpPr>
          <p:nvPr>
            <p:ph idx="1"/>
          </p:nvPr>
        </p:nvSpPr>
        <p:spPr>
          <a:xfrm>
            <a:off x="628649" y="1520788"/>
            <a:ext cx="7904163" cy="4356137"/>
          </a:xfrm>
        </p:spPr>
        <p:txBody>
          <a:bodyPr/>
          <a:lstStyle/>
          <a:p>
            <a:pPr marL="0" indent="0">
              <a:buNone/>
            </a:pPr>
            <a:r>
              <a:rPr lang="da-DK" dirty="0"/>
              <a:t>Min Aspergers og jeg</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r>
              <a:rPr lang="da-DK" dirty="0">
                <a:hlinkClick r:id="rId7">
                  <a:extLst>
                    <a:ext uri="{A12FA001-AC4F-418D-AE19-62706E023703}">
                      <ahyp:hlinkClr xmlns:ahyp="http://schemas.microsoft.com/office/drawing/2018/hyperlinkcolor" xmlns="" val="tx"/>
                    </a:ext>
                  </a:extLst>
                </a:hlinkClick>
              </a:rPr>
              <a:t>https://www.youtube.com/watch?v=VD54C_uP_6c&amp;feature=youtu.be</a:t>
            </a:r>
            <a:endParaRPr lang="da-DK" dirty="0"/>
          </a:p>
          <a:p>
            <a:endParaRPr lang="da-DK" dirty="0"/>
          </a:p>
        </p:txBody>
      </p:sp>
      <p:sp>
        <p:nvSpPr>
          <p:cNvPr id="7" name="TextBox 6">
            <a:extLst>
              <a:ext uri="{FF2B5EF4-FFF2-40B4-BE49-F238E27FC236}">
                <a16:creationId xmlns:a16="http://schemas.microsoft.com/office/drawing/2014/main" id="{835B69D5-C0BF-4546-99B5-795B3FFC2635}"/>
              </a:ext>
            </a:extLst>
          </p:cNvPr>
          <p:cNvSpPr txBox="1"/>
          <p:nvPr/>
        </p:nvSpPr>
        <p:spPr>
          <a:xfrm>
            <a:off x="899592" y="5949280"/>
            <a:ext cx="3511302" cy="169277"/>
          </a:xfrm>
          <a:prstGeom prst="rect">
            <a:avLst/>
          </a:prstGeom>
          <a:noFill/>
        </p:spPr>
        <p:txBody>
          <a:bodyPr wrap="square" lIns="0" tIns="0" rIns="0" bIns="0" rtlCol="0">
            <a:spAutoFit/>
          </a:bodyPr>
          <a:lstStyle/>
          <a:p>
            <a:r>
              <a:rPr lang="da-DK" sz="1100" dirty="0">
                <a:solidFill>
                  <a:schemeClr val="bg2"/>
                </a:solidFill>
              </a:rPr>
              <a:t>Kilde: </a:t>
            </a:r>
            <a:r>
              <a:rPr lang="da-DK" sz="1100" dirty="0" err="1">
                <a:solidFill>
                  <a:schemeClr val="bg2"/>
                </a:solidFill>
              </a:rPr>
              <a:t>Mmd</a:t>
            </a:r>
            <a:r>
              <a:rPr lang="da-DK" sz="1100" dirty="0">
                <a:solidFill>
                  <a:schemeClr val="bg2"/>
                </a:solidFill>
              </a:rPr>
              <a:t> Copenhagen: 2017: ”Min </a:t>
            </a:r>
            <a:r>
              <a:rPr lang="da-DK" sz="1100" dirty="0" err="1">
                <a:solidFill>
                  <a:schemeClr val="bg2"/>
                </a:solidFill>
              </a:rPr>
              <a:t>aspergers</a:t>
            </a:r>
            <a:r>
              <a:rPr lang="da-DK" sz="1100" dirty="0">
                <a:solidFill>
                  <a:schemeClr val="bg2"/>
                </a:solidFill>
              </a:rPr>
              <a:t> og jeg.”</a:t>
            </a:r>
          </a:p>
        </p:txBody>
      </p:sp>
      <p:pic>
        <p:nvPicPr>
          <p:cNvPr id="10" name="Picture 9">
            <a:extLst>
              <a:ext uri="{FF2B5EF4-FFF2-40B4-BE49-F238E27FC236}">
                <a16:creationId xmlns:a16="http://schemas.microsoft.com/office/drawing/2014/main" id="{FAC65EB2-FCBF-4865-BDF3-2F9DEAA5E8D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7908" y="1905458"/>
            <a:ext cx="6228184" cy="3327022"/>
          </a:xfrm>
          <a:prstGeom prst="rect">
            <a:avLst/>
          </a:prstGeom>
        </p:spPr>
      </p:pic>
    </p:spTree>
    <p:extLst>
      <p:ext uri="{BB962C8B-B14F-4D97-AF65-F5344CB8AC3E}">
        <p14:creationId xmlns:p14="http://schemas.microsoft.com/office/powerpoint/2010/main" val="10988465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DFEDAC-B020-4D94-B202-B4CC59A64806}"/>
              </a:ext>
            </a:extLst>
          </p:cNvPr>
          <p:cNvSpPr>
            <a:spLocks noGrp="1"/>
          </p:cNvSpPr>
          <p:nvPr>
            <p:ph type="title"/>
          </p:nvPr>
        </p:nvSpPr>
        <p:spPr>
          <a:xfrm>
            <a:off x="556339" y="363146"/>
            <a:ext cx="7904163" cy="756084"/>
          </a:xfrm>
        </p:spPr>
        <p:txBody>
          <a:bodyPr/>
          <a:lstStyle/>
          <a:p>
            <a:r>
              <a:rPr lang="da-DK" dirty="0"/>
              <a:t>Kommunikationssfærer</a:t>
            </a:r>
          </a:p>
        </p:txBody>
      </p:sp>
      <p:grpSp>
        <p:nvGrpSpPr>
          <p:cNvPr id="5" name="Gruppe 4">
            <a:extLst>
              <a:ext uri="{FF2B5EF4-FFF2-40B4-BE49-F238E27FC236}">
                <a16:creationId xmlns:a16="http://schemas.microsoft.com/office/drawing/2014/main" id="{9F7531F3-0A0D-955E-408B-EDF992C6C987}"/>
              </a:ext>
            </a:extLst>
          </p:cNvPr>
          <p:cNvGrpSpPr/>
          <p:nvPr/>
        </p:nvGrpSpPr>
        <p:grpSpPr>
          <a:xfrm>
            <a:off x="1286342" y="1052736"/>
            <a:ext cx="6382002" cy="4977962"/>
            <a:chOff x="1286342" y="1065529"/>
            <a:chExt cx="7200800" cy="5616624"/>
          </a:xfrm>
        </p:grpSpPr>
        <p:sp>
          <p:nvSpPr>
            <p:cNvPr id="8" name="Oval 7">
              <a:extLst>
                <a:ext uri="{FF2B5EF4-FFF2-40B4-BE49-F238E27FC236}">
                  <a16:creationId xmlns:a16="http://schemas.microsoft.com/office/drawing/2014/main" id="{6927CA6C-DF84-4B16-AA20-D242C44BBDD3}"/>
                </a:ext>
              </a:extLst>
            </p:cNvPr>
            <p:cNvSpPr/>
            <p:nvPr/>
          </p:nvSpPr>
          <p:spPr>
            <a:xfrm>
              <a:off x="1286342" y="1065529"/>
              <a:ext cx="7200800" cy="5616624"/>
            </a:xfrm>
            <a:prstGeom prst="ellipse">
              <a:avLst/>
            </a:prstGeom>
            <a:solidFill>
              <a:schemeClr val="bg2">
                <a:lumMod val="40000"/>
                <a:lumOff val="60000"/>
              </a:schemeClr>
            </a:solid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7" name="Oval 6">
              <a:extLst>
                <a:ext uri="{FF2B5EF4-FFF2-40B4-BE49-F238E27FC236}">
                  <a16:creationId xmlns:a16="http://schemas.microsoft.com/office/drawing/2014/main" id="{659B4903-011F-4F1C-ABFF-5EBC11FA3FC6}"/>
                </a:ext>
              </a:extLst>
            </p:cNvPr>
            <p:cNvSpPr/>
            <p:nvPr/>
          </p:nvSpPr>
          <p:spPr>
            <a:xfrm>
              <a:off x="2195736" y="1628799"/>
              <a:ext cx="5544616" cy="4464497"/>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c</a:t>
              </a:r>
            </a:p>
          </p:txBody>
        </p:sp>
        <p:sp>
          <p:nvSpPr>
            <p:cNvPr id="6" name="Oval 5">
              <a:extLst>
                <a:ext uri="{FF2B5EF4-FFF2-40B4-BE49-F238E27FC236}">
                  <a16:creationId xmlns:a16="http://schemas.microsoft.com/office/drawing/2014/main" id="{2E1AB093-59D8-4EE8-8257-34E62A37F15A}"/>
                </a:ext>
              </a:extLst>
            </p:cNvPr>
            <p:cNvSpPr/>
            <p:nvPr/>
          </p:nvSpPr>
          <p:spPr>
            <a:xfrm>
              <a:off x="3347864" y="2715317"/>
              <a:ext cx="3240360" cy="2448272"/>
            </a:xfrm>
            <a:prstGeom prst="ellipse">
              <a:avLst/>
            </a:prstGeom>
            <a:solidFill>
              <a:schemeClr val="tx1">
                <a:lumMod val="75000"/>
                <a:lumOff val="2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 name="Oval 2">
              <a:extLst>
                <a:ext uri="{FF2B5EF4-FFF2-40B4-BE49-F238E27FC236}">
                  <a16:creationId xmlns:a16="http://schemas.microsoft.com/office/drawing/2014/main" id="{6AB35975-0E29-4F0D-B771-3E580BAADB07}"/>
                </a:ext>
              </a:extLst>
            </p:cNvPr>
            <p:cNvSpPr/>
            <p:nvPr/>
          </p:nvSpPr>
          <p:spPr>
            <a:xfrm>
              <a:off x="4283968" y="3431881"/>
              <a:ext cx="1440160" cy="914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xtBox 8">
              <a:extLst>
                <a:ext uri="{FF2B5EF4-FFF2-40B4-BE49-F238E27FC236}">
                  <a16:creationId xmlns:a16="http://schemas.microsoft.com/office/drawing/2014/main" id="{1FF59D32-BA95-4550-B78D-9DAD174CE68D}"/>
                </a:ext>
              </a:extLst>
            </p:cNvPr>
            <p:cNvSpPr txBox="1"/>
            <p:nvPr/>
          </p:nvSpPr>
          <p:spPr>
            <a:xfrm>
              <a:off x="3972214" y="1271828"/>
              <a:ext cx="1944216" cy="246221"/>
            </a:xfrm>
            <a:prstGeom prst="rect">
              <a:avLst/>
            </a:prstGeom>
            <a:noFill/>
          </p:spPr>
          <p:txBody>
            <a:bodyPr wrap="square" lIns="0" tIns="0" rIns="0" bIns="0" rtlCol="0">
              <a:spAutoFit/>
            </a:bodyPr>
            <a:lstStyle/>
            <a:p>
              <a:pPr algn="ctr"/>
              <a:r>
                <a:rPr lang="da-DK" sz="1600" b="1" dirty="0"/>
                <a:t>Offentlig</a:t>
              </a:r>
            </a:p>
          </p:txBody>
        </p:sp>
        <p:sp>
          <p:nvSpPr>
            <p:cNvPr id="10" name="TextBox 9">
              <a:extLst>
                <a:ext uri="{FF2B5EF4-FFF2-40B4-BE49-F238E27FC236}">
                  <a16:creationId xmlns:a16="http://schemas.microsoft.com/office/drawing/2014/main" id="{FCC7E2A5-4199-4B60-87F1-A2DDE4D183DB}"/>
                </a:ext>
              </a:extLst>
            </p:cNvPr>
            <p:cNvSpPr txBox="1"/>
            <p:nvPr/>
          </p:nvSpPr>
          <p:spPr>
            <a:xfrm>
              <a:off x="3972214" y="2133436"/>
              <a:ext cx="1944216" cy="246221"/>
            </a:xfrm>
            <a:prstGeom prst="rect">
              <a:avLst/>
            </a:prstGeom>
            <a:noFill/>
          </p:spPr>
          <p:txBody>
            <a:bodyPr wrap="square" lIns="0" tIns="0" rIns="0" bIns="0" rtlCol="0">
              <a:spAutoFit/>
            </a:bodyPr>
            <a:lstStyle/>
            <a:p>
              <a:pPr algn="ctr"/>
              <a:r>
                <a:rPr lang="da-DK" sz="1600" b="1" dirty="0"/>
                <a:t>Social</a:t>
              </a:r>
            </a:p>
          </p:txBody>
        </p:sp>
        <p:sp>
          <p:nvSpPr>
            <p:cNvPr id="11" name="TextBox 10">
              <a:extLst>
                <a:ext uri="{FF2B5EF4-FFF2-40B4-BE49-F238E27FC236}">
                  <a16:creationId xmlns:a16="http://schemas.microsoft.com/office/drawing/2014/main" id="{B43E8F79-2427-4400-AFB6-FB33C41769F8}"/>
                </a:ext>
              </a:extLst>
            </p:cNvPr>
            <p:cNvSpPr txBox="1"/>
            <p:nvPr/>
          </p:nvSpPr>
          <p:spPr>
            <a:xfrm>
              <a:off x="3972214" y="3069540"/>
              <a:ext cx="1944216" cy="246221"/>
            </a:xfrm>
            <a:prstGeom prst="rect">
              <a:avLst/>
            </a:prstGeom>
            <a:noFill/>
          </p:spPr>
          <p:txBody>
            <a:bodyPr wrap="square" lIns="0" tIns="0" rIns="0" bIns="0" rtlCol="0">
              <a:spAutoFit/>
            </a:bodyPr>
            <a:lstStyle/>
            <a:p>
              <a:pPr algn="ctr"/>
              <a:r>
                <a:rPr lang="da-DK" sz="1600" b="1" dirty="0">
                  <a:solidFill>
                    <a:schemeClr val="bg1"/>
                  </a:solidFill>
                </a:rPr>
                <a:t>Personlig</a:t>
              </a:r>
            </a:p>
          </p:txBody>
        </p:sp>
        <p:sp>
          <p:nvSpPr>
            <p:cNvPr id="12" name="TextBox 11">
              <a:extLst>
                <a:ext uri="{FF2B5EF4-FFF2-40B4-BE49-F238E27FC236}">
                  <a16:creationId xmlns:a16="http://schemas.microsoft.com/office/drawing/2014/main" id="{5D66A063-72F8-43E5-9302-26FD93E7CF88}"/>
                </a:ext>
              </a:extLst>
            </p:cNvPr>
            <p:cNvSpPr txBox="1"/>
            <p:nvPr/>
          </p:nvSpPr>
          <p:spPr>
            <a:xfrm>
              <a:off x="3972214" y="3717032"/>
              <a:ext cx="1944216" cy="246221"/>
            </a:xfrm>
            <a:prstGeom prst="rect">
              <a:avLst/>
            </a:prstGeom>
            <a:noFill/>
          </p:spPr>
          <p:txBody>
            <a:bodyPr wrap="square" lIns="0" tIns="0" rIns="0" bIns="0" rtlCol="0">
              <a:spAutoFit/>
            </a:bodyPr>
            <a:lstStyle/>
            <a:p>
              <a:pPr algn="ctr"/>
              <a:r>
                <a:rPr lang="da-DK" sz="1600" b="1" dirty="0">
                  <a:solidFill>
                    <a:schemeClr val="tx1">
                      <a:lumMod val="65000"/>
                      <a:lumOff val="35000"/>
                    </a:schemeClr>
                  </a:solidFill>
                </a:rPr>
                <a:t>Intim/privat</a:t>
              </a:r>
            </a:p>
          </p:txBody>
        </p:sp>
        <p:sp>
          <p:nvSpPr>
            <p:cNvPr id="13" name="TextBox 12">
              <a:extLst>
                <a:ext uri="{FF2B5EF4-FFF2-40B4-BE49-F238E27FC236}">
                  <a16:creationId xmlns:a16="http://schemas.microsoft.com/office/drawing/2014/main" id="{2170407F-BDFA-4268-A240-F21BE79AF23E}"/>
                </a:ext>
              </a:extLst>
            </p:cNvPr>
            <p:cNvSpPr txBox="1"/>
            <p:nvPr/>
          </p:nvSpPr>
          <p:spPr>
            <a:xfrm>
              <a:off x="4084418" y="6381908"/>
              <a:ext cx="1944216" cy="215444"/>
            </a:xfrm>
            <a:prstGeom prst="rect">
              <a:avLst/>
            </a:prstGeom>
            <a:noFill/>
          </p:spPr>
          <p:txBody>
            <a:bodyPr wrap="square" lIns="0" tIns="0" rIns="0" bIns="0" rtlCol="0">
              <a:spAutoFit/>
            </a:bodyPr>
            <a:lstStyle/>
            <a:p>
              <a:pPr algn="ctr"/>
              <a:r>
                <a:rPr lang="da-DK" sz="1400" b="1" dirty="0"/>
                <a:t>7,5 m</a:t>
              </a:r>
            </a:p>
          </p:txBody>
        </p:sp>
        <p:sp>
          <p:nvSpPr>
            <p:cNvPr id="14" name="TextBox 13">
              <a:extLst>
                <a:ext uri="{FF2B5EF4-FFF2-40B4-BE49-F238E27FC236}">
                  <a16:creationId xmlns:a16="http://schemas.microsoft.com/office/drawing/2014/main" id="{3DE74154-9F41-498C-B384-6C50160876BB}"/>
                </a:ext>
              </a:extLst>
            </p:cNvPr>
            <p:cNvSpPr txBox="1"/>
            <p:nvPr/>
          </p:nvSpPr>
          <p:spPr>
            <a:xfrm>
              <a:off x="4084418" y="5733256"/>
              <a:ext cx="1944216" cy="215444"/>
            </a:xfrm>
            <a:prstGeom prst="rect">
              <a:avLst/>
            </a:prstGeom>
            <a:noFill/>
          </p:spPr>
          <p:txBody>
            <a:bodyPr wrap="square" lIns="0" tIns="0" rIns="0" bIns="0" rtlCol="0">
              <a:spAutoFit/>
            </a:bodyPr>
            <a:lstStyle/>
            <a:p>
              <a:pPr algn="ctr"/>
              <a:r>
                <a:rPr lang="da-DK" sz="1400" b="1" dirty="0"/>
                <a:t>3,5 m</a:t>
              </a:r>
            </a:p>
          </p:txBody>
        </p:sp>
        <p:sp>
          <p:nvSpPr>
            <p:cNvPr id="15" name="TextBox 14">
              <a:extLst>
                <a:ext uri="{FF2B5EF4-FFF2-40B4-BE49-F238E27FC236}">
                  <a16:creationId xmlns:a16="http://schemas.microsoft.com/office/drawing/2014/main" id="{9FFF4EA3-631A-4E31-BFFF-68FA851CA9C8}"/>
                </a:ext>
              </a:extLst>
            </p:cNvPr>
            <p:cNvSpPr txBox="1"/>
            <p:nvPr/>
          </p:nvSpPr>
          <p:spPr>
            <a:xfrm>
              <a:off x="4084418" y="4882824"/>
              <a:ext cx="1944216" cy="215444"/>
            </a:xfrm>
            <a:prstGeom prst="rect">
              <a:avLst/>
            </a:prstGeom>
            <a:noFill/>
          </p:spPr>
          <p:txBody>
            <a:bodyPr wrap="square" lIns="0" tIns="0" rIns="0" bIns="0" rtlCol="0">
              <a:spAutoFit/>
            </a:bodyPr>
            <a:lstStyle/>
            <a:p>
              <a:pPr algn="ctr"/>
              <a:r>
                <a:rPr lang="da-DK" sz="1400" b="1" dirty="0">
                  <a:solidFill>
                    <a:schemeClr val="bg1"/>
                  </a:solidFill>
                </a:rPr>
                <a:t>1,3 m</a:t>
              </a:r>
            </a:p>
          </p:txBody>
        </p:sp>
        <p:sp>
          <p:nvSpPr>
            <p:cNvPr id="16" name="TextBox 15">
              <a:extLst>
                <a:ext uri="{FF2B5EF4-FFF2-40B4-BE49-F238E27FC236}">
                  <a16:creationId xmlns:a16="http://schemas.microsoft.com/office/drawing/2014/main" id="{D47C5BAE-C7AB-4EC5-A589-CBA31D9E9E84}"/>
                </a:ext>
              </a:extLst>
            </p:cNvPr>
            <p:cNvSpPr txBox="1"/>
            <p:nvPr/>
          </p:nvSpPr>
          <p:spPr>
            <a:xfrm>
              <a:off x="4084418" y="4077072"/>
              <a:ext cx="1944216" cy="215444"/>
            </a:xfrm>
            <a:prstGeom prst="rect">
              <a:avLst/>
            </a:prstGeom>
            <a:noFill/>
          </p:spPr>
          <p:txBody>
            <a:bodyPr wrap="square" lIns="0" tIns="0" rIns="0" bIns="0" rtlCol="0">
              <a:spAutoFit/>
            </a:bodyPr>
            <a:lstStyle/>
            <a:p>
              <a:pPr algn="ctr"/>
              <a:r>
                <a:rPr lang="da-DK" sz="1400" b="1" dirty="0">
                  <a:solidFill>
                    <a:schemeClr val="tx1">
                      <a:lumMod val="75000"/>
                      <a:lumOff val="25000"/>
                    </a:schemeClr>
                  </a:solidFill>
                </a:rPr>
                <a:t>0,5 m</a:t>
              </a:r>
            </a:p>
          </p:txBody>
        </p:sp>
      </p:grpSp>
    </p:spTree>
    <p:extLst>
      <p:ext uri="{BB962C8B-B14F-4D97-AF65-F5344CB8AC3E}">
        <p14:creationId xmlns:p14="http://schemas.microsoft.com/office/powerpoint/2010/main" val="22149468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05CC489-3BA7-4692-9D86-A254AACF973B}"/>
              </a:ext>
            </a:extLst>
          </p:cNvPr>
          <p:cNvGraphicFramePr>
            <a:graphicFrameLocks noChangeAspect="1"/>
          </p:cNvGraphicFramePr>
          <p:nvPr>
            <p:custDataLst>
              <p:tags r:id="rId2"/>
            </p:custDataLst>
            <p:extLst>
              <p:ext uri="{D42A27DB-BD31-4B8C-83A1-F6EECF244321}">
                <p14:modId xmlns:p14="http://schemas.microsoft.com/office/powerpoint/2010/main" val="10988331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4"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0426E17-8226-41B6-AFC0-688E2B9AD831}"/>
              </a:ext>
            </a:extLst>
          </p:cNvPr>
          <p:cNvSpPr>
            <a:spLocks noGrp="1"/>
          </p:cNvSpPr>
          <p:nvPr>
            <p:ph type="title"/>
          </p:nvPr>
        </p:nvSpPr>
        <p:spPr/>
        <p:txBody>
          <a:bodyPr vert="horz"/>
          <a:lstStyle/>
          <a:p>
            <a:r>
              <a:rPr lang="da-DK" dirty="0"/>
              <a:t>Øvelse 2</a:t>
            </a:r>
          </a:p>
        </p:txBody>
      </p:sp>
      <p:sp>
        <p:nvSpPr>
          <p:cNvPr id="3" name="Pladsholder til indhold 2">
            <a:extLst>
              <a:ext uri="{FF2B5EF4-FFF2-40B4-BE49-F238E27FC236}">
                <a16:creationId xmlns:a16="http://schemas.microsoft.com/office/drawing/2014/main" id="{FA3E8632-E50A-4F24-B4CE-AC6031644F1B}"/>
              </a:ext>
            </a:extLst>
          </p:cNvPr>
          <p:cNvSpPr>
            <a:spLocks noGrp="1"/>
          </p:cNvSpPr>
          <p:nvPr>
            <p:ph idx="1"/>
          </p:nvPr>
        </p:nvSpPr>
        <p:spPr/>
        <p:txBody>
          <a:bodyPr/>
          <a:lstStyle/>
          <a:p>
            <a:endParaRPr lang="da-DK"/>
          </a:p>
          <a:p>
            <a:r>
              <a:rPr lang="da-DK"/>
              <a:t>De </a:t>
            </a:r>
            <a:r>
              <a:rPr lang="da-DK" dirty="0"/>
              <a:t>forskellige kommunikationssfærer i praksis</a:t>
            </a:r>
          </a:p>
          <a:p>
            <a:r>
              <a:rPr lang="da-DK" dirty="0"/>
              <a:t>Betydningen af kropssprog</a:t>
            </a:r>
          </a:p>
          <a:p>
            <a:pPr marL="0" indent="0">
              <a:buNone/>
            </a:pPr>
            <a:endParaRPr lang="da-DK" dirty="0"/>
          </a:p>
        </p:txBody>
      </p:sp>
      <p:grpSp>
        <p:nvGrpSpPr>
          <p:cNvPr id="7" name="Group 6319">
            <a:extLst>
              <a:ext uri="{FF2B5EF4-FFF2-40B4-BE49-F238E27FC236}">
                <a16:creationId xmlns:a16="http://schemas.microsoft.com/office/drawing/2014/main" id="{F85BCC18-FCDF-43E7-A9AE-3A222E3D164B}"/>
              </a:ext>
            </a:extLst>
          </p:cNvPr>
          <p:cNvGrpSpPr/>
          <p:nvPr/>
        </p:nvGrpSpPr>
        <p:grpSpPr>
          <a:xfrm>
            <a:off x="7812812" y="763381"/>
            <a:ext cx="720000" cy="720000"/>
            <a:chOff x="0" y="0"/>
            <a:chExt cx="612000" cy="612000"/>
          </a:xfrm>
        </p:grpSpPr>
        <p:sp>
          <p:nvSpPr>
            <p:cNvPr id="8" name="Oval 285">
              <a:extLst>
                <a:ext uri="{FF2B5EF4-FFF2-40B4-BE49-F238E27FC236}">
                  <a16:creationId xmlns:a16="http://schemas.microsoft.com/office/drawing/2014/main" id="{D4E64CA8-A4CD-400D-8EFB-BFD4271BF249}"/>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46">
              <a:extLst>
                <a:ext uri="{FF2B5EF4-FFF2-40B4-BE49-F238E27FC236}">
                  <a16:creationId xmlns:a16="http://schemas.microsoft.com/office/drawing/2014/main" id="{75D0B8EF-FBD7-4F83-90EE-7AA3726A45F8}"/>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0039643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796C9BB-A75B-3282-694D-7F432FA19557}"/>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A8F6E90F-847E-13E0-F61B-942B7882ABCA}"/>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06395415-C1F9-5D64-636B-97CE9AD60524}"/>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31C16119-2901-6214-1B4D-92576D4B45BE}"/>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21CDD0E0-0635-0D04-E0B1-A77603E19C90}"/>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426B0BD3-C782-C2BD-AB37-AC17D1173AFB}"/>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A227A169-DD13-BFF6-031A-1411F2DFEA92}"/>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AAAFBF35-D376-DC9F-27DA-882A7EC27C68}"/>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38201E7A-EB56-2250-2E0B-BF70EC1EEC02}"/>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FE1A1EDB-9F30-B4D2-B8A2-4409B9BB66F7}"/>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36DF3B18-EC50-4E20-D731-0DBDAB21091F}"/>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B064A541-1DE4-5B75-B4E5-6D666625919E}"/>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7F162344-1F95-C351-4CF4-A10B8A8F3709}"/>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28455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E92EE15-AAD5-4336-AF7B-F7D6280722C8}"/>
              </a:ext>
            </a:extLst>
          </p:cNvPr>
          <p:cNvGraphicFramePr>
            <a:graphicFrameLocks noChangeAspect="1"/>
          </p:cNvGraphicFramePr>
          <p:nvPr>
            <p:custDataLst>
              <p:tags r:id="rId2"/>
            </p:custDataLst>
            <p:extLst>
              <p:ext uri="{D42A27DB-BD31-4B8C-83A1-F6EECF244321}">
                <p14:modId xmlns:p14="http://schemas.microsoft.com/office/powerpoint/2010/main" val="18515001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38"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78DB1E1-C7FC-430B-9546-C85F317D9850}"/>
              </a:ext>
            </a:extLst>
          </p:cNvPr>
          <p:cNvSpPr>
            <a:spLocks noGrp="1"/>
          </p:cNvSpPr>
          <p:nvPr>
            <p:ph type="title"/>
          </p:nvPr>
        </p:nvSpPr>
        <p:spPr/>
        <p:txBody>
          <a:bodyPr vert="horz"/>
          <a:lstStyle/>
          <a:p>
            <a:r>
              <a:rPr lang="da-DK" dirty="0"/>
              <a:t>Hjemmeøvelser til næste gang:</a:t>
            </a:r>
          </a:p>
        </p:txBody>
      </p:sp>
      <p:sp>
        <p:nvSpPr>
          <p:cNvPr id="9" name="Content Placeholder 8">
            <a:extLst>
              <a:ext uri="{FF2B5EF4-FFF2-40B4-BE49-F238E27FC236}">
                <a16:creationId xmlns:a16="http://schemas.microsoft.com/office/drawing/2014/main" id="{2197ADC7-4271-431A-9865-59E1D2151DB5}"/>
              </a:ext>
            </a:extLst>
          </p:cNvPr>
          <p:cNvSpPr>
            <a:spLocks noGrp="1"/>
          </p:cNvSpPr>
          <p:nvPr>
            <p:ph idx="1"/>
          </p:nvPr>
        </p:nvSpPr>
        <p:spPr/>
        <p:txBody>
          <a:bodyPr>
            <a:normAutofit fontScale="92500"/>
          </a:bodyPr>
          <a:lstStyle/>
          <a:p>
            <a:pPr marL="0" indent="0">
              <a:buNone/>
            </a:pPr>
            <a:r>
              <a:rPr lang="da-DK" b="1" dirty="0"/>
              <a:t>[Udvælg evt. den/de relevante hjemmeøvelser og slet resten]</a:t>
            </a:r>
            <a:endParaRPr lang="da-DK" dirty="0"/>
          </a:p>
          <a:p>
            <a:r>
              <a:rPr lang="da-DK" dirty="0"/>
              <a:t>Tal med din støtteperson om en konfliktsituation fra dit eget liv, som du kan bruge som eksempel til gruppesessionen. </a:t>
            </a:r>
          </a:p>
          <a:p>
            <a:r>
              <a:rPr lang="da-DK"/>
              <a:t>Tænk over, </a:t>
            </a:r>
            <a:r>
              <a:rPr lang="da-DK" dirty="0"/>
              <a:t>hvilken indflydelse du har på din egen energibalance – drøft det med </a:t>
            </a:r>
            <a:r>
              <a:rPr lang="da-DK"/>
              <a:t>din støtteperson.</a:t>
            </a:r>
            <a:endParaRPr lang="da-DK" dirty="0"/>
          </a:p>
          <a:p>
            <a:r>
              <a:rPr lang="da-DK" dirty="0"/>
              <a:t>Træn at udtrykke, at du forstår (eller ikke forstår) den anden – prøv at bede om yderligere forklaringer. </a:t>
            </a:r>
          </a:p>
          <a:p>
            <a:r>
              <a:rPr lang="da-DK"/>
              <a:t>Træn, </a:t>
            </a:r>
            <a:r>
              <a:rPr lang="da-DK" dirty="0"/>
              <a:t>hvordan du kan udtrykke dine egne behov – inddrag din </a:t>
            </a:r>
            <a:r>
              <a:rPr lang="da-DK"/>
              <a:t>støtte person. </a:t>
            </a:r>
            <a:endParaRPr lang="da-DK" dirty="0"/>
          </a:p>
          <a:p>
            <a:r>
              <a:rPr lang="da-DK"/>
              <a:t>Træn, </a:t>
            </a:r>
            <a:r>
              <a:rPr lang="da-DK" dirty="0"/>
              <a:t>hvordan du på en hensigtsmæssig måde kan udtrykke, at du ikke er enig med det, den anden siger. </a:t>
            </a:r>
          </a:p>
          <a:p>
            <a:r>
              <a:rPr lang="da-DK" dirty="0"/>
              <a:t>Lav en liste over ting, som du især tager med dig fra modulet. Se på dine mål og overvej, hvor langt du er kommet, vend det med støttepersonen. </a:t>
            </a:r>
          </a:p>
          <a:p>
            <a:r>
              <a:rPr lang="da-DK" dirty="0"/>
              <a:t>Eller noget helt andet, der giver mere mening for dig…</a:t>
            </a:r>
            <a:endParaRPr lang="da-DK" dirty="0">
              <a:latin typeface="Calibri" panose="020F0502020204030204" pitchFamily="34" charset="0"/>
              <a:ea typeface="Calibri" panose="020F0502020204030204" pitchFamily="34" charset="0"/>
              <a:cs typeface="Arial" panose="020B0604020202020204" pitchFamily="34" charset="0"/>
            </a:endParaRPr>
          </a:p>
          <a:p>
            <a:endParaRPr lang="da-DK" dirty="0"/>
          </a:p>
        </p:txBody>
      </p:sp>
    </p:spTree>
    <p:extLst>
      <p:ext uri="{BB962C8B-B14F-4D97-AF65-F5344CB8AC3E}">
        <p14:creationId xmlns:p14="http://schemas.microsoft.com/office/powerpoint/2010/main" val="19446174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normAutofit/>
          </a:bodyPr>
          <a:lstStyle/>
          <a:p>
            <a:r>
              <a:rPr lang="da-DK" b="1"/>
              <a:t>Hvad har </a:t>
            </a:r>
            <a:r>
              <a:rPr lang="da-DK" b="1" dirty="0"/>
              <a:t>været særligt godt i dag?</a:t>
            </a:r>
          </a:p>
          <a:p>
            <a:r>
              <a:rPr lang="da-DK" b="1"/>
              <a:t>Hvad </a:t>
            </a:r>
            <a:r>
              <a:rPr lang="da-DK" b="1" dirty="0"/>
              <a:t>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88A977DE-C827-A467-9963-E9E5F89D0286}"/>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12396008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a:xfrm>
            <a:off x="628649" y="746662"/>
            <a:ext cx="7904163" cy="756084"/>
          </a:xfrm>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646ED00C-73FB-4508-AE8B-0987098CC33E}"/>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2054967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6044602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2CB8B2A-AD96-55B5-DF5A-4DE1DBB06754}"/>
              </a:ext>
            </a:extLst>
          </p:cNvPr>
          <p:cNvSpPr txBox="1">
            <a:spLocks/>
          </p:cNvSpPr>
          <p:nvPr/>
        </p:nvSpPr>
        <p:spPr>
          <a:xfrm>
            <a:off x="1239838" y="1772816"/>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6759029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3148372"/>
            <a:ext cx="4329473" cy="928700"/>
          </a:xfrm>
        </p:spPr>
        <p:txBody>
          <a:bodyPr>
            <a:normAutofit/>
          </a:bodyPr>
          <a:lstStyle/>
          <a:p>
            <a:r>
              <a:rPr lang="da-DK" sz="2000" dirty="0"/>
              <a:t>Modul 4.1: Konflikter </a:t>
            </a:r>
          </a:p>
          <a:p>
            <a:r>
              <a:rPr lang="da-DK" sz="1400" dirty="0"/>
              <a:t>(Session 6)</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04851" y="3154190"/>
            <a:ext cx="719390" cy="30483"/>
          </a:xfrm>
          <a:prstGeom prst="rect">
            <a:avLst/>
          </a:prstGeom>
        </p:spPr>
      </p:pic>
    </p:spTree>
    <p:extLst>
      <p:ext uri="{BB962C8B-B14F-4D97-AF65-F5344CB8AC3E}">
        <p14:creationId xmlns:p14="http://schemas.microsoft.com/office/powerpoint/2010/main" val="18670181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A4882FED-C390-FAA9-D74F-A4F3D67B279C}"/>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a:lstStyle/>
          <a:p>
            <a:r>
              <a:rPr lang="da-DK" dirty="0"/>
              <a:t>Modul 4.1: Konflikter</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6)</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dirty="0"/>
              <a:t>Formålet</a:t>
            </a:r>
            <a:r>
              <a:rPr lang="da-DK" dirty="0"/>
              <a:t> med dagen i dag er at:</a:t>
            </a:r>
          </a:p>
          <a:p>
            <a:r>
              <a:rPr lang="da-DK" dirty="0"/>
              <a:t>Blive klogere på, hvordan du reagerer </a:t>
            </a:r>
            <a:r>
              <a:rPr lang="da-DK"/>
              <a:t>i konflikter </a:t>
            </a:r>
            <a:endParaRPr lang="da-DK" dirty="0"/>
          </a:p>
          <a:p>
            <a:r>
              <a:rPr lang="da-DK" dirty="0"/>
              <a:t>Blive bedre til at forstå dine egne og andres tanker, følelser og handlinger </a:t>
            </a:r>
            <a:r>
              <a:rPr lang="da-DK"/>
              <a:t>i konflikter </a:t>
            </a:r>
            <a:endParaRPr lang="da-DK" dirty="0"/>
          </a:p>
          <a:p>
            <a:r>
              <a:rPr lang="da-DK" dirty="0"/>
              <a:t>Blive bedre til at håndtere konflikter. </a:t>
            </a:r>
          </a:p>
        </p:txBody>
      </p:sp>
    </p:spTree>
    <p:extLst>
      <p:ext uri="{BB962C8B-B14F-4D97-AF65-F5344CB8AC3E}">
        <p14:creationId xmlns:p14="http://schemas.microsoft.com/office/powerpoint/2010/main" val="357156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7D9B865-F78A-4AF0-A287-EB124CF85193}"/>
              </a:ext>
            </a:extLst>
          </p:cNvPr>
          <p:cNvGraphicFramePr>
            <a:graphicFrameLocks noChangeAspect="1"/>
          </p:cNvGraphicFramePr>
          <p:nvPr>
            <p:custDataLst>
              <p:tags r:id="rId2"/>
            </p:custDataLst>
            <p:extLst>
              <p:ext uri="{D42A27DB-BD31-4B8C-83A1-F6EECF244321}">
                <p14:modId xmlns:p14="http://schemas.microsoft.com/office/powerpoint/2010/main" val="36587952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4"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2434742-3595-4EBE-8627-819A75E814DA}"/>
              </a:ext>
            </a:extLst>
          </p:cNvPr>
          <p:cNvSpPr>
            <a:spLocks noGrp="1"/>
          </p:cNvSpPr>
          <p:nvPr>
            <p:ph type="title"/>
          </p:nvPr>
        </p:nvSpPr>
        <p:spPr/>
        <p:txBody>
          <a:bodyPr vert="horz"/>
          <a:lstStyle/>
          <a:p>
            <a:r>
              <a:rPr lang="da-DK" dirty="0"/>
              <a:t>Øvelse 1c </a:t>
            </a:r>
          </a:p>
        </p:txBody>
      </p:sp>
      <p:sp>
        <p:nvSpPr>
          <p:cNvPr id="3" name="Pladsholder til indhold 2">
            <a:extLst>
              <a:ext uri="{FF2B5EF4-FFF2-40B4-BE49-F238E27FC236}">
                <a16:creationId xmlns:a16="http://schemas.microsoft.com/office/drawing/2014/main" id="{93340E13-C9C0-425F-A8D5-3872A32A0089}"/>
              </a:ext>
            </a:extLst>
          </p:cNvPr>
          <p:cNvSpPr>
            <a:spLocks noGrp="1"/>
          </p:cNvSpPr>
          <p:nvPr>
            <p:ph idx="1"/>
          </p:nvPr>
        </p:nvSpPr>
        <p:spPr/>
        <p:txBody>
          <a:bodyPr/>
          <a:lstStyle/>
          <a:p>
            <a:endParaRPr lang="da-DK" b="1"/>
          </a:p>
          <a:p>
            <a:r>
              <a:rPr lang="da-DK" b="1"/>
              <a:t>Hvad </a:t>
            </a:r>
            <a:r>
              <a:rPr lang="da-DK" b="1" dirty="0"/>
              <a:t>vil I gerne have ud af forløbet?</a:t>
            </a:r>
            <a:endParaRPr lang="da-DK" dirty="0"/>
          </a:p>
        </p:txBody>
      </p:sp>
      <p:grpSp>
        <p:nvGrpSpPr>
          <p:cNvPr id="5" name="Group 6319">
            <a:extLst>
              <a:ext uri="{FF2B5EF4-FFF2-40B4-BE49-F238E27FC236}">
                <a16:creationId xmlns:a16="http://schemas.microsoft.com/office/drawing/2014/main" id="{B52F517D-10ED-46DA-BF68-CE32E3146DEB}"/>
              </a:ext>
            </a:extLst>
          </p:cNvPr>
          <p:cNvGrpSpPr/>
          <p:nvPr/>
        </p:nvGrpSpPr>
        <p:grpSpPr>
          <a:xfrm>
            <a:off x="7812812" y="655394"/>
            <a:ext cx="720000" cy="720000"/>
            <a:chOff x="0" y="0"/>
            <a:chExt cx="612000" cy="612000"/>
          </a:xfrm>
        </p:grpSpPr>
        <p:sp>
          <p:nvSpPr>
            <p:cNvPr id="6" name="Oval 285">
              <a:extLst>
                <a:ext uri="{FF2B5EF4-FFF2-40B4-BE49-F238E27FC236}">
                  <a16:creationId xmlns:a16="http://schemas.microsoft.com/office/drawing/2014/main" id="{93987D41-6A05-4C0C-992C-FB7A0CA31C5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A0FD4956-623E-4DFA-AB43-18477A83375D}"/>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1519556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4"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4242730861"/>
              </p:ext>
            </p:extLst>
          </p:nvPr>
        </p:nvGraphicFramePr>
        <p:xfrm>
          <a:off x="629046" y="1584775"/>
          <a:ext cx="7467526" cy="417830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endParaRPr lang="da-DK" dirty="0"/>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Hvordan er det gået siden sidste gruppesession?</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Hvad er en konflikt, konflikttrappen, at sætte grænser</a:t>
                      </a:r>
                    </a:p>
                  </a:txBody>
                  <a:tcPr/>
                </a:tc>
                <a:extLst>
                  <a:ext uri="{0D108BD9-81ED-4DB2-BD59-A6C34878D82A}">
                    <a16:rowId xmlns:a16="http://schemas.microsoft.com/office/drawing/2014/main" val="1275417052"/>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401505453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a:t>
                      </a:r>
                      <a:endParaRPr lang="da-DK" b="0" dirty="0"/>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i="1" dirty="0"/>
                        <a:t>Pause</a:t>
                      </a:r>
                    </a:p>
                  </a:txBody>
                  <a:tcPr/>
                </a:tc>
                <a:extLst>
                  <a:ext uri="{0D108BD9-81ED-4DB2-BD59-A6C34878D82A}">
                    <a16:rowId xmlns:a16="http://schemas.microsoft.com/office/drawing/2014/main" val="2088311343"/>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a:t>
                      </a:r>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a:t>
                      </a:r>
                      <a:r>
                        <a:rPr lang="da-DK" baseline="0" dirty="0">
                          <a:sym typeface="Wingdings" panose="05000000000000000000" pitchFamily="2" charset="2"/>
                        </a:rPr>
                        <a:t> </a:t>
                      </a:r>
                      <a:r>
                        <a:rPr lang="da-DK" dirty="0">
                          <a:sym typeface="Wingdings" panose="05000000000000000000" pitchFamily="2" charset="2"/>
                        </a:rPr>
                        <a:t>Vi udfylder et evalueringsskema. </a:t>
                      </a:r>
                      <a:endParaRPr lang="da-DK" dirty="0"/>
                    </a:p>
                  </a:txBody>
                  <a:tcPr/>
                </a:tc>
                <a:extLst>
                  <a:ext uri="{0D108BD9-81ED-4DB2-BD59-A6C34878D82A}">
                    <a16:rowId xmlns:a16="http://schemas.microsoft.com/office/drawing/2014/main" val="3100555660"/>
                  </a:ext>
                </a:extLst>
              </a:tr>
            </a:tbl>
          </a:graphicData>
        </a:graphic>
      </p:graphicFrame>
    </p:spTree>
    <p:extLst>
      <p:ext uri="{BB962C8B-B14F-4D97-AF65-F5344CB8AC3E}">
        <p14:creationId xmlns:p14="http://schemas.microsoft.com/office/powerpoint/2010/main" val="305122526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5924025B-1C6D-4DF7-9930-695490AC21F4}"/>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42361709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lstStyle/>
          <a:p>
            <a:r>
              <a:rPr lang="da-DK" b="1"/>
              <a:t>Hvordan </a:t>
            </a:r>
            <a:r>
              <a:rPr lang="da-DK" b="1" dirty="0"/>
              <a:t>er det gået siden sidste gruppesession?</a:t>
            </a:r>
          </a:p>
          <a:p>
            <a:r>
              <a:rPr lang="da-DK" b="1"/>
              <a:t>Hvordan </a:t>
            </a:r>
            <a:r>
              <a:rPr lang="da-DK" b="1" dirty="0"/>
              <a:t>er det gået med hjemmeøvelserne fra sidste gang?</a:t>
            </a:r>
          </a:p>
          <a:p>
            <a:r>
              <a:rPr lang="da-DK" b="1" dirty="0"/>
              <a:t>Er der noget fra sidste gang, der bøvler, eller som du har brug for at vende igen?</a:t>
            </a:r>
          </a:p>
          <a:p>
            <a:r>
              <a:rPr lang="da-DK" b="1" dirty="0"/>
              <a:t>Er der noget, du særligt gerne vil snakke om i dag?</a:t>
            </a:r>
          </a:p>
          <a:p>
            <a:endParaRPr lang="da-DK" b="1" dirty="0"/>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3FD6A04A-2680-81D8-2CD6-00804FEDDED8}"/>
              </a:ext>
            </a:extLst>
          </p:cNvPr>
          <p:cNvSpPr>
            <a:spLocks noGrp="1"/>
          </p:cNvSpPr>
          <p:nvPr>
            <p:ph type="title"/>
          </p:nvPr>
        </p:nvSpPr>
        <p:spPr>
          <a:xfrm>
            <a:off x="628649" y="764704"/>
            <a:ext cx="7904163" cy="756084"/>
          </a:xfrm>
        </p:spPr>
        <p:txBody>
          <a:bodyPr vert="horz"/>
          <a:lstStyle/>
          <a:p>
            <a:r>
              <a:rPr lang="da-DK" dirty="0"/>
              <a:t>Siden sidst</a:t>
            </a:r>
          </a:p>
        </p:txBody>
      </p:sp>
    </p:spTree>
    <p:extLst>
      <p:ext uri="{BB962C8B-B14F-4D97-AF65-F5344CB8AC3E}">
        <p14:creationId xmlns:p14="http://schemas.microsoft.com/office/powerpoint/2010/main" val="316694560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a:p>
          <a:p>
            <a:r>
              <a:rPr lang="da-DK" b="1"/>
              <a:t>Hvordan </a:t>
            </a:r>
            <a:r>
              <a:rPr lang="da-DK" b="1" dirty="0"/>
              <a:t>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816718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22F547-466C-40CF-A221-F2FE5C6C68EF}"/>
              </a:ext>
            </a:extLst>
          </p:cNvPr>
          <p:cNvSpPr>
            <a:spLocks noGrp="1"/>
          </p:cNvSpPr>
          <p:nvPr>
            <p:ph type="title"/>
          </p:nvPr>
        </p:nvSpPr>
        <p:spPr/>
        <p:txBody>
          <a:bodyPr/>
          <a:lstStyle/>
          <a:p>
            <a:r>
              <a:rPr lang="da-DK" dirty="0"/>
              <a:t>Hvad er en konflikt?</a:t>
            </a:r>
          </a:p>
        </p:txBody>
      </p:sp>
      <p:sp>
        <p:nvSpPr>
          <p:cNvPr id="3" name="Pladsholder til indhold 2">
            <a:extLst>
              <a:ext uri="{FF2B5EF4-FFF2-40B4-BE49-F238E27FC236}">
                <a16:creationId xmlns:a16="http://schemas.microsoft.com/office/drawing/2014/main" id="{C9CC24BD-EA2A-42FF-91A2-FB74FD54DE4B}"/>
              </a:ext>
            </a:extLst>
          </p:cNvPr>
          <p:cNvSpPr>
            <a:spLocks noGrp="1"/>
          </p:cNvSpPr>
          <p:nvPr>
            <p:ph idx="1"/>
          </p:nvPr>
        </p:nvSpPr>
        <p:spPr>
          <a:xfrm>
            <a:off x="628649" y="1628774"/>
            <a:ext cx="7904163" cy="4464521"/>
          </a:xfrm>
        </p:spPr>
        <p:txBody>
          <a:bodyPr>
            <a:normAutofit fontScale="85000" lnSpcReduction="10000"/>
          </a:bodyPr>
          <a:lstStyle/>
          <a:p>
            <a:pPr marL="0" indent="0">
              <a:buNone/>
            </a:pPr>
            <a:r>
              <a:rPr lang="da-DK" sz="2200" b="1" i="1" dirty="0"/>
              <a:t>Konflikter er uoverensstemmelser, der indebærer spændinger i og mellem mennesker.</a:t>
            </a:r>
          </a:p>
          <a:p>
            <a:pPr marL="0" indent="0">
              <a:buNone/>
            </a:pPr>
            <a:endParaRPr lang="da-DK" i="1" dirty="0"/>
          </a:p>
          <a:p>
            <a:pPr marL="0" indent="0">
              <a:buNone/>
            </a:pPr>
            <a:r>
              <a:rPr lang="da-DK" sz="1900" dirty="0"/>
              <a:t>I enhver konflikt ser vi disse to elementer: </a:t>
            </a:r>
            <a:r>
              <a:rPr lang="da-DK" sz="1900" i="1" dirty="0"/>
              <a:t>sag og relation,</a:t>
            </a:r>
            <a:r>
              <a:rPr lang="da-DK" sz="1900" dirty="0"/>
              <a:t> og en løsning er kun mulig, hvis parterne gør noget ved begge.</a:t>
            </a:r>
          </a:p>
          <a:p>
            <a:endParaRPr lang="da-DK" sz="1900" dirty="0"/>
          </a:p>
          <a:p>
            <a:pPr marL="0" indent="0">
              <a:buNone/>
            </a:pPr>
            <a:r>
              <a:rPr lang="da-DK" sz="1900" dirty="0"/>
              <a:t>Spændinger er ikke altid ubehagelige; de kan også være </a:t>
            </a:r>
            <a:r>
              <a:rPr lang="da-DK" sz="1900" i="1" dirty="0"/>
              <a:t>spændende</a:t>
            </a:r>
            <a:r>
              <a:rPr lang="da-DK" sz="1900" dirty="0"/>
              <a:t> og give energi til at løse et problem på en original måde. Det er kun, når de spændinger, der opstår i forbindelse med en uenighed bliver ubehagelige, at vi vil kalde den en konflikt.</a:t>
            </a:r>
          </a:p>
          <a:p>
            <a:pPr marL="0" indent="0">
              <a:buNone/>
            </a:pPr>
            <a:endParaRPr lang="da-DK" sz="1900" dirty="0"/>
          </a:p>
          <a:p>
            <a:pPr marL="0" indent="0">
              <a:buNone/>
            </a:pPr>
            <a:r>
              <a:rPr lang="da-DK" sz="1900" dirty="0"/>
              <a:t>Udtrykket </a:t>
            </a:r>
            <a:r>
              <a:rPr lang="da-DK" sz="1900" i="1" dirty="0"/>
              <a:t>i og mellem mennesker</a:t>
            </a:r>
            <a:r>
              <a:rPr lang="da-DK" sz="1900" dirty="0"/>
              <a:t> angiver, at den ubehagelige anspændthed ikke nødvendigvis mærkes af begge parter. Vi ser ofte, at det kun er den ene part, der oplever, at der er en konflikt. Den type konflikter kan have samme omfang og skadevirkning, som når begge parter er klar over, at der er et problem.</a:t>
            </a:r>
          </a:p>
          <a:p>
            <a:pPr marL="0" indent="0" algn="r">
              <a:buNone/>
            </a:pPr>
            <a:r>
              <a:rPr lang="da-DK" sz="1400" b="1" dirty="0"/>
              <a:t>Center for konfliktløsning</a:t>
            </a:r>
          </a:p>
        </p:txBody>
      </p:sp>
    </p:spTree>
    <p:extLst>
      <p:ext uri="{BB962C8B-B14F-4D97-AF65-F5344CB8AC3E}">
        <p14:creationId xmlns:p14="http://schemas.microsoft.com/office/powerpoint/2010/main" val="380391572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8C3C-FCE0-449D-A22E-F6B6671BC867}"/>
              </a:ext>
            </a:extLst>
          </p:cNvPr>
          <p:cNvSpPr>
            <a:spLocks noGrp="1"/>
          </p:cNvSpPr>
          <p:nvPr>
            <p:ph type="title" idx="4294967295"/>
          </p:nvPr>
        </p:nvSpPr>
        <p:spPr>
          <a:xfrm>
            <a:off x="1043608" y="765175"/>
            <a:ext cx="8100392" cy="755650"/>
          </a:xfrm>
        </p:spPr>
        <p:txBody>
          <a:bodyPr/>
          <a:lstStyle/>
          <a:p>
            <a:r>
              <a:rPr lang="da-DK" dirty="0"/>
              <a:t>Hvorfor opstår konflikter? </a:t>
            </a:r>
          </a:p>
        </p:txBody>
      </p:sp>
      <p:sp>
        <p:nvSpPr>
          <p:cNvPr id="6" name="Rectangle 5">
            <a:extLst>
              <a:ext uri="{FF2B5EF4-FFF2-40B4-BE49-F238E27FC236}">
                <a16:creationId xmlns:a16="http://schemas.microsoft.com/office/drawing/2014/main" id="{9F00B1C5-6D66-48B1-9B59-6FC9C120669E}"/>
              </a:ext>
            </a:extLst>
          </p:cNvPr>
          <p:cNvSpPr/>
          <p:nvPr/>
        </p:nvSpPr>
        <p:spPr>
          <a:xfrm>
            <a:off x="628648" y="1772816"/>
            <a:ext cx="6535639" cy="2816156"/>
          </a:xfrm>
          <a:prstGeom prst="rect">
            <a:avLst/>
          </a:prstGeom>
        </p:spPr>
        <p:txBody>
          <a:bodyPr wrap="square">
            <a:spAutoFit/>
          </a:bodyPr>
          <a:lstStyle/>
          <a:p>
            <a:pPr marL="285750" indent="-285750">
              <a:spcAft>
                <a:spcPts val="600"/>
              </a:spcAft>
              <a:buFont typeface="Arial" panose="020B0604020202020204" pitchFamily="34" charset="0"/>
              <a:buChar char="•"/>
            </a:pPr>
            <a:r>
              <a:rPr lang="da-DK" dirty="0"/>
              <a:t>Mange konflikter kan opstå, uden at parterne vil være ondskabsfulde ved hinanden. </a:t>
            </a:r>
          </a:p>
          <a:p>
            <a:pPr marL="285750" indent="-285750">
              <a:spcAft>
                <a:spcPts val="600"/>
              </a:spcAft>
              <a:buFont typeface="Arial" panose="020B0604020202020204" pitchFamily="34" charset="0"/>
              <a:buChar char="•"/>
            </a:pPr>
            <a:r>
              <a:rPr lang="da-DK" dirty="0"/>
              <a:t>Man kan se, hvad den anden gør og høre, hvad den anden siger – man kan nemt misforstå, hvad den anden tænker eller føler. </a:t>
            </a:r>
          </a:p>
          <a:p>
            <a:pPr marL="285750" indent="-285750">
              <a:spcAft>
                <a:spcPts val="600"/>
              </a:spcAft>
              <a:buFont typeface="Arial" panose="020B0604020202020204" pitchFamily="34" charset="0"/>
              <a:buChar char="•"/>
            </a:pPr>
            <a:r>
              <a:rPr lang="da-DK" dirty="0"/>
              <a:t>Nogle konflikter kan opstå, fordi andre vil drille/genere/provokere én. Her kan det være gavnligt at lære ikke at lade sig påvirke af andres kommentarer.</a:t>
            </a:r>
          </a:p>
          <a:p>
            <a:pPr marL="285750" indent="-285750">
              <a:spcAft>
                <a:spcPts val="600"/>
              </a:spcAft>
              <a:buFont typeface="Arial" panose="020B0604020202020204" pitchFamily="34" charset="0"/>
              <a:buChar char="•"/>
            </a:pPr>
            <a:endParaRPr lang="da-DK" dirty="0"/>
          </a:p>
        </p:txBody>
      </p:sp>
      <p:pic>
        <p:nvPicPr>
          <p:cNvPr id="7" name="Picture 6">
            <a:extLst>
              <a:ext uri="{FF2B5EF4-FFF2-40B4-BE49-F238E27FC236}">
                <a16:creationId xmlns:a16="http://schemas.microsoft.com/office/drawing/2014/main" id="{1DF1526D-4A2B-4945-8EC4-422BA00ABE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39230" y="4229919"/>
            <a:ext cx="3176120" cy="1863377"/>
          </a:xfrm>
          <a:prstGeom prst="rect">
            <a:avLst/>
          </a:prstGeom>
        </p:spPr>
      </p:pic>
      <p:sp>
        <p:nvSpPr>
          <p:cNvPr id="8" name="Rectangle 7">
            <a:extLst>
              <a:ext uri="{FF2B5EF4-FFF2-40B4-BE49-F238E27FC236}">
                <a16:creationId xmlns:a16="http://schemas.microsoft.com/office/drawing/2014/main" id="{F8BDCB79-DCAB-41C2-B95B-52C416FEA95F}"/>
              </a:ext>
            </a:extLst>
          </p:cNvPr>
          <p:cNvSpPr/>
          <p:nvPr/>
        </p:nvSpPr>
        <p:spPr>
          <a:xfrm>
            <a:off x="628648" y="4235029"/>
            <a:ext cx="4572000" cy="1200329"/>
          </a:xfrm>
          <a:prstGeom prst="rect">
            <a:avLst/>
          </a:prstGeom>
        </p:spPr>
        <p:txBody>
          <a:bodyPr>
            <a:spAutoFit/>
          </a:bodyPr>
          <a:lstStyle/>
          <a:p>
            <a:pPr marL="285750" indent="-285750">
              <a:spcAft>
                <a:spcPts val="600"/>
              </a:spcAft>
              <a:buFont typeface="Arial" panose="020B0604020202020204" pitchFamily="34" charset="0"/>
              <a:buChar char="•"/>
            </a:pPr>
            <a:r>
              <a:rPr lang="da-DK" dirty="0"/>
              <a:t>Når man går fra ung til voksen, kan man også opleve </a:t>
            </a:r>
            <a:r>
              <a:rPr lang="da-DK"/>
              <a:t>flere konflikter, </a:t>
            </a:r>
            <a:r>
              <a:rPr lang="da-DK" dirty="0"/>
              <a:t>fx med sine forældre. Fordi man begynder at få sine egne holdninger. </a:t>
            </a:r>
          </a:p>
        </p:txBody>
      </p:sp>
    </p:spTree>
    <p:extLst>
      <p:ext uri="{BB962C8B-B14F-4D97-AF65-F5344CB8AC3E}">
        <p14:creationId xmlns:p14="http://schemas.microsoft.com/office/powerpoint/2010/main" val="21014539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643C-58A8-4228-92A8-DBB918639242}"/>
              </a:ext>
            </a:extLst>
          </p:cNvPr>
          <p:cNvSpPr>
            <a:spLocks noGrp="1"/>
          </p:cNvSpPr>
          <p:nvPr>
            <p:ph type="title"/>
          </p:nvPr>
        </p:nvSpPr>
        <p:spPr/>
        <p:txBody>
          <a:bodyPr/>
          <a:lstStyle/>
          <a:p>
            <a:r>
              <a:rPr lang="da-DK" dirty="0"/>
              <a:t>Hvordan kan man håndtere konflikter? </a:t>
            </a:r>
          </a:p>
        </p:txBody>
      </p:sp>
      <p:sp>
        <p:nvSpPr>
          <p:cNvPr id="6" name="Speech Bubble: Rectangle with Corners Rounded 5">
            <a:extLst>
              <a:ext uri="{FF2B5EF4-FFF2-40B4-BE49-F238E27FC236}">
                <a16:creationId xmlns:a16="http://schemas.microsoft.com/office/drawing/2014/main" id="{3E64FB9C-4871-4F6B-8C0F-BCE9C9176582}"/>
              </a:ext>
            </a:extLst>
          </p:cNvPr>
          <p:cNvSpPr/>
          <p:nvPr/>
        </p:nvSpPr>
        <p:spPr>
          <a:xfrm>
            <a:off x="1547664" y="2155509"/>
            <a:ext cx="5544616" cy="2569635"/>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Hvordan kan du vurdere, om det er værd at gå ind i en konflikt?</a:t>
            </a:r>
          </a:p>
          <a:p>
            <a:pPr>
              <a:spcAft>
                <a:spcPts val="600"/>
              </a:spcAft>
            </a:pPr>
            <a:endParaRPr lang="da-DK" sz="1400" i="1" dirty="0">
              <a:solidFill>
                <a:schemeClr val="tx1"/>
              </a:solidFill>
            </a:endParaRPr>
          </a:p>
          <a:p>
            <a:pPr>
              <a:spcAft>
                <a:spcPts val="600"/>
              </a:spcAft>
            </a:pPr>
            <a:r>
              <a:rPr lang="da-DK" sz="1400" i="1" dirty="0">
                <a:solidFill>
                  <a:schemeClr val="tx1"/>
                </a:solidFill>
              </a:rPr>
              <a:t>Hvordan kan du undgå at gå ind i en konflikt, hvis det ikke er det værd?  </a:t>
            </a:r>
          </a:p>
          <a:p>
            <a:pPr>
              <a:spcAft>
                <a:spcPts val="600"/>
              </a:spcAft>
            </a:pPr>
            <a:endParaRPr lang="da-DK" sz="1400" i="1" dirty="0">
              <a:solidFill>
                <a:schemeClr val="tx1"/>
              </a:solidFill>
            </a:endParaRPr>
          </a:p>
          <a:p>
            <a:pPr>
              <a:spcAft>
                <a:spcPts val="600"/>
              </a:spcAft>
            </a:pPr>
            <a:r>
              <a:rPr lang="da-DK" sz="1400" i="1" dirty="0">
                <a:solidFill>
                  <a:schemeClr val="tx1"/>
                </a:solidFill>
              </a:rPr>
              <a:t>Hvordan kan du løse en konflikt, hvis den er opstået? </a:t>
            </a:r>
          </a:p>
          <a:p>
            <a:pPr>
              <a:spcAft>
                <a:spcPts val="600"/>
              </a:spcAft>
            </a:pPr>
            <a:endParaRPr lang="da-DK" sz="1400" i="1" dirty="0">
              <a:solidFill>
                <a:schemeClr val="tx1"/>
              </a:solidFill>
            </a:endParaRPr>
          </a:p>
        </p:txBody>
      </p:sp>
    </p:spTree>
    <p:extLst>
      <p:ext uri="{BB962C8B-B14F-4D97-AF65-F5344CB8AC3E}">
        <p14:creationId xmlns:p14="http://schemas.microsoft.com/office/powerpoint/2010/main" val="29520738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60094-209D-4EB4-86AE-91DA79673B23}"/>
              </a:ext>
            </a:extLst>
          </p:cNvPr>
          <p:cNvSpPr>
            <a:spLocks noGrp="1"/>
          </p:cNvSpPr>
          <p:nvPr>
            <p:ph type="title"/>
          </p:nvPr>
        </p:nvSpPr>
        <p:spPr>
          <a:xfrm>
            <a:off x="504888" y="520193"/>
            <a:ext cx="7904163" cy="756084"/>
          </a:xfrm>
        </p:spPr>
        <p:txBody>
          <a:bodyPr/>
          <a:lstStyle/>
          <a:p>
            <a:r>
              <a:rPr lang="da-DK" dirty="0"/>
              <a:t>Hvornår er en konflikt værd at tage?</a:t>
            </a:r>
          </a:p>
        </p:txBody>
      </p:sp>
      <p:pic>
        <p:nvPicPr>
          <p:cNvPr id="5" name="Pladsholder til indhold 4">
            <a:extLst>
              <a:ext uri="{FF2B5EF4-FFF2-40B4-BE49-F238E27FC236}">
                <a16:creationId xmlns:a16="http://schemas.microsoft.com/office/drawing/2014/main" id="{FFCBD2E5-8BB9-433A-9068-CC0615E3BD11}"/>
              </a:ext>
            </a:extLst>
          </p:cNvPr>
          <p:cNvPicPr>
            <a:picLocks noGrp="1" noChangeAspect="1"/>
          </p:cNvPicPr>
          <p:nvPr>
            <p:ph idx="1"/>
          </p:nvPr>
        </p:nvPicPr>
        <p:blipFill>
          <a:blip r:embed="rId2">
            <a:grayscl/>
            <a:extLst>
              <a:ext uri="{28A0092B-C50C-407E-A947-70E740481C1C}">
                <a14:useLocalDpi xmlns:a14="http://schemas.microsoft.com/office/drawing/2010/main"/>
              </a:ext>
            </a:extLst>
          </a:blip>
          <a:stretch>
            <a:fillRect/>
          </a:stretch>
        </p:blipFill>
        <p:spPr>
          <a:xfrm>
            <a:off x="971600" y="1552817"/>
            <a:ext cx="6970740" cy="4256755"/>
          </a:xfrm>
          <a:prstGeom prst="rect">
            <a:avLst/>
          </a:prstGeom>
        </p:spPr>
      </p:pic>
      <p:sp>
        <p:nvSpPr>
          <p:cNvPr id="6" name="Tekstfelt 5">
            <a:extLst>
              <a:ext uri="{FF2B5EF4-FFF2-40B4-BE49-F238E27FC236}">
                <a16:creationId xmlns:a16="http://schemas.microsoft.com/office/drawing/2014/main" id="{E488C69E-1D6E-4B18-86D1-68F2C8570A87}"/>
              </a:ext>
            </a:extLst>
          </p:cNvPr>
          <p:cNvSpPr txBox="1"/>
          <p:nvPr/>
        </p:nvSpPr>
        <p:spPr>
          <a:xfrm>
            <a:off x="1331640" y="5925215"/>
            <a:ext cx="2057400" cy="169277"/>
          </a:xfrm>
          <a:prstGeom prst="rect">
            <a:avLst/>
          </a:prstGeom>
          <a:noFill/>
        </p:spPr>
        <p:txBody>
          <a:bodyPr wrap="square" lIns="0" tIns="0" rIns="0" bIns="0" rtlCol="0">
            <a:spAutoFit/>
          </a:bodyPr>
          <a:lstStyle/>
          <a:p>
            <a:r>
              <a:rPr lang="da-DK" sz="1100" dirty="0">
                <a:solidFill>
                  <a:schemeClr val="bg1">
                    <a:lumMod val="65000"/>
                  </a:schemeClr>
                </a:solidFill>
              </a:rPr>
              <a:t>Kilde: Jesper Snitgaard</a:t>
            </a:r>
          </a:p>
        </p:txBody>
      </p:sp>
    </p:spTree>
    <p:extLst>
      <p:ext uri="{BB962C8B-B14F-4D97-AF65-F5344CB8AC3E}">
        <p14:creationId xmlns:p14="http://schemas.microsoft.com/office/powerpoint/2010/main" val="208809290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643C-58A8-4228-92A8-DBB918639242}"/>
              </a:ext>
            </a:extLst>
          </p:cNvPr>
          <p:cNvSpPr>
            <a:spLocks noGrp="1"/>
          </p:cNvSpPr>
          <p:nvPr>
            <p:ph type="title"/>
          </p:nvPr>
        </p:nvSpPr>
        <p:spPr>
          <a:xfrm>
            <a:off x="899592" y="764704"/>
            <a:ext cx="7633220" cy="756084"/>
          </a:xfrm>
        </p:spPr>
        <p:txBody>
          <a:bodyPr/>
          <a:lstStyle/>
          <a:p>
            <a:r>
              <a:rPr lang="da-DK" dirty="0"/>
              <a:t>Hvordan kan man håndtere konflikter? </a:t>
            </a:r>
          </a:p>
        </p:txBody>
      </p:sp>
      <p:sp>
        <p:nvSpPr>
          <p:cNvPr id="3" name="Content Placeholder 2">
            <a:extLst>
              <a:ext uri="{FF2B5EF4-FFF2-40B4-BE49-F238E27FC236}">
                <a16:creationId xmlns:a16="http://schemas.microsoft.com/office/drawing/2014/main" id="{E80C0034-E20C-489F-8D06-AFF4EE5B2B0F}"/>
              </a:ext>
            </a:extLst>
          </p:cNvPr>
          <p:cNvSpPr>
            <a:spLocks noGrp="1"/>
          </p:cNvSpPr>
          <p:nvPr>
            <p:ph idx="1"/>
          </p:nvPr>
        </p:nvSpPr>
        <p:spPr/>
        <p:txBody>
          <a:bodyPr/>
          <a:lstStyle/>
          <a:p>
            <a:pPr>
              <a:spcAft>
                <a:spcPts val="1200"/>
              </a:spcAft>
            </a:pPr>
            <a:r>
              <a:rPr lang="da-DK" b="1" dirty="0"/>
              <a:t>Undgå konflikten:</a:t>
            </a:r>
            <a:r>
              <a:rPr lang="da-DK" dirty="0"/>
              <a:t> Hvis man vurderer, at det ikke er dét værd. Det kan fx handle om, at man ikke lader sig påvirke af andres kommentarer. </a:t>
            </a:r>
          </a:p>
          <a:p>
            <a:pPr>
              <a:spcAft>
                <a:spcPts val="1200"/>
              </a:spcAft>
            </a:pPr>
            <a:r>
              <a:rPr lang="da-DK" b="1" dirty="0"/>
              <a:t>Trække sig ud af en konfliktsituation</a:t>
            </a:r>
            <a:r>
              <a:rPr lang="da-DK" dirty="0"/>
              <a:t>: Trække sig fra konflikten og tænke nærmere over, hvad man kan gøre ved den. Det er ok at komme tilbage og sige, ”det der skete, gjorde mig vred/ked af det, fordi …”. </a:t>
            </a:r>
          </a:p>
          <a:p>
            <a:pPr>
              <a:spcAft>
                <a:spcPts val="1200"/>
              </a:spcAft>
            </a:pPr>
            <a:r>
              <a:rPr lang="da-DK" b="1" dirty="0"/>
              <a:t>Tage konflikten</a:t>
            </a:r>
            <a:r>
              <a:rPr lang="da-DK" dirty="0"/>
              <a:t>: Det kan være nødvendigt at tage konflikten, og så er det en fordel at bruge konfliktnedtrappende sprog. I en konfliktsituation er det en god idé at bruge assertiv kommunikation, dvs. fortælle sin mening og holdning klart og tydeligt med respekt for den anden. Det vender vi også tilbage til. </a:t>
            </a:r>
          </a:p>
          <a:p>
            <a:pPr>
              <a:spcAft>
                <a:spcPts val="1200"/>
              </a:spcAft>
            </a:pPr>
            <a:endParaRPr lang="da-DK" dirty="0"/>
          </a:p>
        </p:txBody>
      </p:sp>
    </p:spTree>
    <p:extLst>
      <p:ext uri="{BB962C8B-B14F-4D97-AF65-F5344CB8AC3E}">
        <p14:creationId xmlns:p14="http://schemas.microsoft.com/office/powerpoint/2010/main" val="2993881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F53C914-6FF9-F220-F365-F13EAAD32183}"/>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2D1B38C1-97C4-9296-E719-236F7A26F1B6}"/>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236CDF08-0CF2-9357-49E6-7E1A253BDF97}"/>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32CEFF95-BE83-1FC9-AD7B-5A271F00B817}"/>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5E9FC5C1-C808-A066-6F1B-24C14FD888C1}"/>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D04EEBEA-1142-C258-0DCD-6BFB4DEE5DA3}"/>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B194D46D-2BCF-2CD9-97AE-2BED2FED871F}"/>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614C1655-0592-4313-CBAF-7D40C41E4F49}"/>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8A767715-27B2-690F-E366-5A80153829C8}"/>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71C713FC-E482-FB26-4A1D-1C12C5CD9989}"/>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DF71B664-67BE-18BB-B12B-52167C67C855}"/>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3987E711-480E-0EF5-B4BC-C68F27E66122}"/>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4C1FD523-9093-ED00-4095-792AB029FAF5}"/>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8251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8534DC2-589B-4557-AEBE-63243A56AC4F}"/>
              </a:ext>
            </a:extLst>
          </p:cNvPr>
          <p:cNvGraphicFramePr>
            <a:graphicFrameLocks noChangeAspect="1"/>
          </p:cNvGraphicFramePr>
          <p:nvPr>
            <p:custDataLst>
              <p:tags r:id="rId2"/>
            </p:custDataLst>
            <p:extLst>
              <p:ext uri="{D42A27DB-BD31-4B8C-83A1-F6EECF244321}">
                <p14:modId xmlns:p14="http://schemas.microsoft.com/office/powerpoint/2010/main" val="12400791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8" name="think-cell Slide" r:id="rId4" imgW="347" imgH="348" progId="TCLayout.ActiveDocument.1">
                  <p:embed/>
                </p:oleObj>
              </mc:Choice>
              <mc:Fallback>
                <p:oleObj name="think-cell Slide" r:id="rId4" imgW="347" imgH="348" progId="TCLayout.ActiveDocument.1">
                  <p:embed/>
                  <p:pic>
                    <p:nvPicPr>
                      <p:cNvPr id="10" name="Object 9" hidden="1">
                        <a:extLst>
                          <a:ext uri="{FF2B5EF4-FFF2-40B4-BE49-F238E27FC236}">
                            <a16:creationId xmlns:a16="http://schemas.microsoft.com/office/drawing/2014/main" id="{08534DC2-589B-4557-AEBE-63243A56AC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2434742-3595-4EBE-8627-819A75E814DA}"/>
              </a:ext>
            </a:extLst>
          </p:cNvPr>
          <p:cNvSpPr>
            <a:spLocks noGrp="1"/>
          </p:cNvSpPr>
          <p:nvPr>
            <p:ph type="title"/>
          </p:nvPr>
        </p:nvSpPr>
        <p:spPr/>
        <p:txBody>
          <a:bodyPr vert="horz"/>
          <a:lstStyle/>
          <a:p>
            <a:r>
              <a:rPr lang="da-DK" dirty="0"/>
              <a:t>Øvelse 1d</a:t>
            </a:r>
          </a:p>
        </p:txBody>
      </p:sp>
      <p:sp>
        <p:nvSpPr>
          <p:cNvPr id="3" name="Pladsholder til indhold 2">
            <a:extLst>
              <a:ext uri="{FF2B5EF4-FFF2-40B4-BE49-F238E27FC236}">
                <a16:creationId xmlns:a16="http://schemas.microsoft.com/office/drawing/2014/main" id="{93340E13-C9C0-425F-A8D5-3872A32A0089}"/>
              </a:ext>
            </a:extLst>
          </p:cNvPr>
          <p:cNvSpPr>
            <a:spLocks noGrp="1"/>
          </p:cNvSpPr>
          <p:nvPr>
            <p:ph idx="1"/>
          </p:nvPr>
        </p:nvSpPr>
        <p:spPr/>
        <p:txBody>
          <a:bodyPr/>
          <a:lstStyle/>
          <a:p>
            <a:endParaRPr lang="da-DK" b="1" dirty="0"/>
          </a:p>
          <a:p>
            <a:r>
              <a:rPr lang="da-DK" b="1" dirty="0" err="1"/>
              <a:t>Pick</a:t>
            </a:r>
            <a:r>
              <a:rPr lang="da-DK" b="1" dirty="0"/>
              <a:t> a </a:t>
            </a:r>
            <a:r>
              <a:rPr lang="da-DK" b="1" dirty="0" err="1"/>
              <a:t>picture</a:t>
            </a:r>
            <a:endParaRPr lang="da-DK" b="1" dirty="0"/>
          </a:p>
          <a:p>
            <a:pPr>
              <a:buFontTx/>
              <a:buChar char="-"/>
            </a:pPr>
            <a:r>
              <a:rPr lang="da-DK" dirty="0"/>
              <a:t>Vælg et billede som du synes fortæller noget om dig. </a:t>
            </a:r>
          </a:p>
          <a:p>
            <a:pPr>
              <a:buFontTx/>
              <a:buChar char="-"/>
            </a:pPr>
            <a:r>
              <a:rPr lang="da-DK" dirty="0"/>
              <a:t>Det kan være et billede, der viser noget om fx din interesse, hvad du er god til, hvad du håber at kunne få ud af gruppeforløbet, fortæller noget om din personlighed eller dit humør. </a:t>
            </a:r>
          </a:p>
          <a:p>
            <a:pPr>
              <a:buFontTx/>
              <a:buChar char="-"/>
            </a:pPr>
            <a:r>
              <a:rPr lang="da-DK" dirty="0"/>
              <a:t>Fortæl hvorfor du har valgt netop det eller de billeder.  </a:t>
            </a:r>
          </a:p>
        </p:txBody>
      </p:sp>
      <p:grpSp>
        <p:nvGrpSpPr>
          <p:cNvPr id="5" name="Group 6319">
            <a:extLst>
              <a:ext uri="{FF2B5EF4-FFF2-40B4-BE49-F238E27FC236}">
                <a16:creationId xmlns:a16="http://schemas.microsoft.com/office/drawing/2014/main" id="{B52F517D-10ED-46DA-BF68-CE32E3146DEB}"/>
              </a:ext>
            </a:extLst>
          </p:cNvPr>
          <p:cNvGrpSpPr/>
          <p:nvPr/>
        </p:nvGrpSpPr>
        <p:grpSpPr>
          <a:xfrm>
            <a:off x="7812812" y="655394"/>
            <a:ext cx="720000" cy="720000"/>
            <a:chOff x="0" y="0"/>
            <a:chExt cx="612000" cy="612000"/>
          </a:xfrm>
        </p:grpSpPr>
        <p:sp>
          <p:nvSpPr>
            <p:cNvPr id="6" name="Oval 285">
              <a:extLst>
                <a:ext uri="{FF2B5EF4-FFF2-40B4-BE49-F238E27FC236}">
                  <a16:creationId xmlns:a16="http://schemas.microsoft.com/office/drawing/2014/main" id="{93987D41-6A05-4C0C-992C-FB7A0CA31C5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A0FD4956-623E-4DFA-AB43-18477A83375D}"/>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6305833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E00B5CF-BCC8-4DA0-B9AF-744FB094C24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2"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1E00B5CF-BCC8-4DA0-B9AF-744FB094C24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922F547-466C-40CF-A221-F2FE5C6C68EF}"/>
              </a:ext>
            </a:extLst>
          </p:cNvPr>
          <p:cNvSpPr>
            <a:spLocks noGrp="1"/>
          </p:cNvSpPr>
          <p:nvPr>
            <p:ph type="title"/>
          </p:nvPr>
        </p:nvSpPr>
        <p:spPr>
          <a:xfrm>
            <a:off x="611187" y="548680"/>
            <a:ext cx="7904163" cy="756084"/>
          </a:xfrm>
        </p:spPr>
        <p:txBody>
          <a:bodyPr vert="horz"/>
          <a:lstStyle/>
          <a:p>
            <a:r>
              <a:rPr lang="da-DK" dirty="0"/>
              <a:t>Konflikttrappens syv trin</a:t>
            </a:r>
          </a:p>
        </p:txBody>
      </p:sp>
      <p:pic>
        <p:nvPicPr>
          <p:cNvPr id="5" name="Billede 5">
            <a:hlinkClick r:id="rId6"/>
            <a:extLst>
              <a:ext uri="{FF2B5EF4-FFF2-40B4-BE49-F238E27FC236}">
                <a16:creationId xmlns:a16="http://schemas.microsoft.com/office/drawing/2014/main" id="{754EC9FD-7804-459C-BC9E-852BCD228E0E}"/>
              </a:ext>
            </a:extLst>
          </p:cNvPr>
          <p:cNvPicPr>
            <a:picLocks noGrp="1" noChangeAspect="1"/>
          </p:cNvPicPr>
          <p:nvPr>
            <p:ph idx="1"/>
          </p:nvPr>
        </p:nvPicPr>
        <p:blipFill>
          <a:blip r:embed="rId7">
            <a:extLst>
              <a:ext uri="{28A0092B-C50C-407E-A947-70E740481C1C}">
                <a14:useLocalDpi xmlns:a14="http://schemas.microsoft.com/office/drawing/2010/main"/>
              </a:ext>
            </a:extLst>
          </a:blip>
          <a:stretch>
            <a:fillRect/>
          </a:stretch>
        </p:blipFill>
        <p:spPr>
          <a:xfrm>
            <a:off x="1907703" y="1304764"/>
            <a:ext cx="5500621" cy="4154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B87E90E5-33C1-4A5F-96DB-C4B2E27C8801}"/>
              </a:ext>
            </a:extLst>
          </p:cNvPr>
          <p:cNvSpPr txBox="1"/>
          <p:nvPr/>
        </p:nvSpPr>
        <p:spPr>
          <a:xfrm>
            <a:off x="611187" y="5843981"/>
            <a:ext cx="1872208" cy="169277"/>
          </a:xfrm>
          <a:prstGeom prst="rect">
            <a:avLst/>
          </a:prstGeom>
          <a:noFill/>
        </p:spPr>
        <p:txBody>
          <a:bodyPr wrap="square" lIns="0" tIns="0" rIns="0" bIns="0" rtlCol="0">
            <a:spAutoFit/>
          </a:bodyPr>
          <a:lstStyle/>
          <a:p>
            <a:r>
              <a:rPr lang="da-DK" sz="1100" dirty="0">
                <a:solidFill>
                  <a:schemeClr val="bg1">
                    <a:lumMod val="65000"/>
                  </a:schemeClr>
                </a:solidFill>
              </a:rPr>
              <a:t>Kilde: Konfliktløsning.</a:t>
            </a:r>
          </a:p>
        </p:txBody>
      </p:sp>
      <p:sp>
        <p:nvSpPr>
          <p:cNvPr id="3" name="TextBox 2">
            <a:extLst>
              <a:ext uri="{FF2B5EF4-FFF2-40B4-BE49-F238E27FC236}">
                <a16:creationId xmlns:a16="http://schemas.microsoft.com/office/drawing/2014/main" id="{F5153013-3445-4D72-A989-5F33DA25DD4C}"/>
              </a:ext>
            </a:extLst>
          </p:cNvPr>
          <p:cNvSpPr txBox="1"/>
          <p:nvPr/>
        </p:nvSpPr>
        <p:spPr>
          <a:xfrm>
            <a:off x="611187" y="5517232"/>
            <a:ext cx="8281293" cy="307777"/>
          </a:xfrm>
          <a:prstGeom prst="rect">
            <a:avLst/>
          </a:prstGeom>
          <a:noFill/>
        </p:spPr>
        <p:txBody>
          <a:bodyPr wrap="square" lIns="0" tIns="0" rIns="0" bIns="0" rtlCol="0">
            <a:spAutoFit/>
          </a:bodyPr>
          <a:lstStyle/>
          <a:p>
            <a:r>
              <a:rPr lang="en-US" sz="2000" b="1" dirty="0"/>
              <a:t>https://www.youtube.com/watch?app=desktop&amp;v=G7W-ASmDLjo</a:t>
            </a:r>
          </a:p>
        </p:txBody>
      </p:sp>
    </p:spTree>
    <p:extLst>
      <p:ext uri="{BB962C8B-B14F-4D97-AF65-F5344CB8AC3E}">
        <p14:creationId xmlns:p14="http://schemas.microsoft.com/office/powerpoint/2010/main" val="16243039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onflikter er en naturlig del af livet">
            <a:extLst>
              <a:ext uri="{FF2B5EF4-FFF2-40B4-BE49-F238E27FC236}">
                <a16:creationId xmlns:a16="http://schemas.microsoft.com/office/drawing/2014/main" id="{26049BFA-FE3C-4FCC-AE53-894BDC7235EA}"/>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607821" y="1337311"/>
            <a:ext cx="6441297" cy="466994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DE0AB929-886C-45A8-934E-09E7B0E317A7}"/>
              </a:ext>
            </a:extLst>
          </p:cNvPr>
          <p:cNvSpPr>
            <a:spLocks noGrp="1"/>
          </p:cNvSpPr>
          <p:nvPr>
            <p:ph type="title"/>
          </p:nvPr>
        </p:nvSpPr>
        <p:spPr>
          <a:xfrm>
            <a:off x="508303" y="428995"/>
            <a:ext cx="4063697" cy="994172"/>
          </a:xfrm>
        </p:spPr>
        <p:txBody>
          <a:bodyPr>
            <a:normAutofit/>
          </a:bodyPr>
          <a:lstStyle/>
          <a:p>
            <a:r>
              <a:rPr lang="da-DK" dirty="0"/>
              <a:t>Konflikttrappen </a:t>
            </a:r>
            <a:br>
              <a:rPr lang="da-DK" dirty="0"/>
            </a:br>
            <a:endParaRPr lang="da-DK" sz="2000" dirty="0"/>
          </a:p>
        </p:txBody>
      </p:sp>
      <p:sp>
        <p:nvSpPr>
          <p:cNvPr id="2" name="TextBox 1">
            <a:extLst>
              <a:ext uri="{FF2B5EF4-FFF2-40B4-BE49-F238E27FC236}">
                <a16:creationId xmlns:a16="http://schemas.microsoft.com/office/drawing/2014/main" id="{3279E38E-4F9B-42C8-961D-E8E65263E4E6}"/>
              </a:ext>
            </a:extLst>
          </p:cNvPr>
          <p:cNvSpPr txBox="1"/>
          <p:nvPr/>
        </p:nvSpPr>
        <p:spPr>
          <a:xfrm>
            <a:off x="1259632" y="6007251"/>
            <a:ext cx="4104456" cy="169277"/>
          </a:xfrm>
          <a:prstGeom prst="rect">
            <a:avLst/>
          </a:prstGeom>
          <a:noFill/>
        </p:spPr>
        <p:txBody>
          <a:bodyPr wrap="square" lIns="0" tIns="0" rIns="0" bIns="0" rtlCol="0">
            <a:spAutoFit/>
          </a:bodyPr>
          <a:lstStyle/>
          <a:p>
            <a:r>
              <a:rPr lang="en-US" sz="1100" dirty="0" err="1">
                <a:solidFill>
                  <a:schemeClr val="accent6"/>
                </a:solidFill>
              </a:rPr>
              <a:t>Kilde</a:t>
            </a:r>
            <a:r>
              <a:rPr lang="en-US" sz="1100" dirty="0">
                <a:solidFill>
                  <a:schemeClr val="accent6"/>
                </a:solidFill>
              </a:rPr>
              <a:t>: https://lederforendag.dk/program/konflikthaandtering.html</a:t>
            </a:r>
          </a:p>
        </p:txBody>
      </p:sp>
    </p:spTree>
    <p:extLst>
      <p:ext uri="{BB962C8B-B14F-4D97-AF65-F5344CB8AC3E}">
        <p14:creationId xmlns:p14="http://schemas.microsoft.com/office/powerpoint/2010/main" val="17607205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B3E4BB91-BEB6-4714-A0E9-DFA40E04466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86" name="think-cell Slide" r:id="rId4" imgW="360" imgH="360" progId="TCLayout.ActiveDocument.1">
                  <p:embed/>
                </p:oleObj>
              </mc:Choice>
              <mc:Fallback>
                <p:oleObj name="think-cell Slide" r:id="rId4" imgW="360" imgH="360" progId="TCLayout.ActiveDocument.1">
                  <p:embed/>
                  <p:pic>
                    <p:nvPicPr>
                      <p:cNvPr id="9" name="Object 8" hidden="1">
                        <a:extLst>
                          <a:ext uri="{FF2B5EF4-FFF2-40B4-BE49-F238E27FC236}">
                            <a16:creationId xmlns:a16="http://schemas.microsoft.com/office/drawing/2014/main" id="{B3E4BB91-BEB6-4714-A0E9-DFA40E04466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0D7775A-8EC1-43BF-995C-803C3A122758}"/>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243630" y="1522883"/>
            <a:ext cx="8679782" cy="4098786"/>
          </a:xfrm>
          <a:prstGeom prst="rect">
            <a:avLst/>
          </a:prstGeom>
        </p:spPr>
      </p:pic>
      <p:sp>
        <p:nvSpPr>
          <p:cNvPr id="5" name="Titel 1">
            <a:extLst>
              <a:ext uri="{FF2B5EF4-FFF2-40B4-BE49-F238E27FC236}">
                <a16:creationId xmlns:a16="http://schemas.microsoft.com/office/drawing/2014/main" id="{BB7F46E0-EDA5-4BF3-ABE2-25C427ABA963}"/>
              </a:ext>
            </a:extLst>
          </p:cNvPr>
          <p:cNvSpPr>
            <a:spLocks noGrp="1"/>
          </p:cNvSpPr>
          <p:nvPr>
            <p:ph type="title"/>
          </p:nvPr>
        </p:nvSpPr>
        <p:spPr>
          <a:xfrm>
            <a:off x="241300" y="188640"/>
            <a:ext cx="8682112" cy="994172"/>
          </a:xfrm>
        </p:spPr>
        <p:txBody>
          <a:bodyPr vert="horz">
            <a:normAutofit/>
          </a:bodyPr>
          <a:lstStyle/>
          <a:p>
            <a:r>
              <a:rPr lang="da-DK" dirty="0"/>
              <a:t>Konflikttrappen (og </a:t>
            </a:r>
            <a:r>
              <a:rPr lang="da-DK" dirty="0" err="1"/>
              <a:t>konfliktskytrappen</a:t>
            </a:r>
            <a:r>
              <a:rPr lang="da-DK" dirty="0"/>
              <a:t>)</a:t>
            </a:r>
            <a:br>
              <a:rPr lang="da-DK" dirty="0"/>
            </a:br>
            <a:endParaRPr lang="da-DK" sz="2000" dirty="0"/>
          </a:p>
        </p:txBody>
      </p:sp>
      <p:sp>
        <p:nvSpPr>
          <p:cNvPr id="7" name="Rectangle 6">
            <a:extLst>
              <a:ext uri="{FF2B5EF4-FFF2-40B4-BE49-F238E27FC236}">
                <a16:creationId xmlns:a16="http://schemas.microsoft.com/office/drawing/2014/main" id="{AD2F9884-F2FB-454A-8473-49FEF033181B}"/>
              </a:ext>
            </a:extLst>
          </p:cNvPr>
          <p:cNvSpPr/>
          <p:nvPr/>
        </p:nvSpPr>
        <p:spPr>
          <a:xfrm>
            <a:off x="241300" y="1484784"/>
            <a:ext cx="416618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8350247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2">
            <a:extLst>
              <a:ext uri="{FF2B5EF4-FFF2-40B4-BE49-F238E27FC236}">
                <a16:creationId xmlns:a16="http://schemas.microsoft.com/office/drawing/2014/main" id="{E6328A0E-5EA0-47B2-95E4-3E5724BFE3EA}"/>
              </a:ext>
            </a:extLst>
          </p:cNvPr>
          <p:cNvSpPr txBox="1">
            <a:spLocks/>
          </p:cNvSpPr>
          <p:nvPr/>
        </p:nvSpPr>
        <p:spPr>
          <a:xfrm>
            <a:off x="514350" y="2210225"/>
            <a:ext cx="2597151" cy="252725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1800" b="1" i="1" dirty="0"/>
              <a:t>Har du selv prøvet noget lignende?</a:t>
            </a:r>
          </a:p>
          <a:p>
            <a:endParaRPr lang="da-DK" sz="1350" dirty="0"/>
          </a:p>
          <a:p>
            <a:endParaRPr lang="da-DK" sz="1350" dirty="0"/>
          </a:p>
          <a:p>
            <a:endParaRPr lang="da-DK" sz="1350" dirty="0"/>
          </a:p>
          <a:p>
            <a:pPr marL="0" indent="0">
              <a:buNone/>
            </a:pPr>
            <a:endParaRPr lang="da-DK" sz="1350" dirty="0"/>
          </a:p>
        </p:txBody>
      </p:sp>
      <p:sp>
        <p:nvSpPr>
          <p:cNvPr id="2" name="Titel 1">
            <a:extLst>
              <a:ext uri="{FF2B5EF4-FFF2-40B4-BE49-F238E27FC236}">
                <a16:creationId xmlns:a16="http://schemas.microsoft.com/office/drawing/2014/main" id="{F04A3C3B-3FAA-436C-BB7B-98879A87C883}"/>
              </a:ext>
            </a:extLst>
          </p:cNvPr>
          <p:cNvSpPr>
            <a:spLocks noGrp="1"/>
          </p:cNvSpPr>
          <p:nvPr>
            <p:ph type="title"/>
          </p:nvPr>
        </p:nvSpPr>
        <p:spPr>
          <a:xfrm>
            <a:off x="508303" y="428995"/>
            <a:ext cx="4063697" cy="994172"/>
          </a:xfrm>
        </p:spPr>
        <p:txBody>
          <a:bodyPr>
            <a:normAutofit/>
          </a:bodyPr>
          <a:lstStyle/>
          <a:p>
            <a:r>
              <a:rPr lang="da-DK" dirty="0"/>
              <a:t>Konflikttrappen </a:t>
            </a:r>
            <a:br>
              <a:rPr lang="da-DK" dirty="0"/>
            </a:br>
            <a:r>
              <a:rPr lang="da-DK" sz="2000" dirty="0"/>
              <a:t>På arbejdspladsen….</a:t>
            </a:r>
          </a:p>
        </p:txBody>
      </p:sp>
      <p:pic>
        <p:nvPicPr>
          <p:cNvPr id="105474" name="Picture 2" descr="Center for Konfliktløsning – Infografik | Konfliktløsning,  Konflikthåndtering, Sociale færdigheder">
            <a:extLst>
              <a:ext uri="{FF2B5EF4-FFF2-40B4-BE49-F238E27FC236}">
                <a16:creationId xmlns:a16="http://schemas.microsoft.com/office/drawing/2014/main" id="{D99BAACA-4FEB-42B3-89C7-3C9EF9B60DA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98505" y="320810"/>
            <a:ext cx="4122197" cy="55847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300205-ED93-40DB-BB20-B7662AF0724E}"/>
              </a:ext>
            </a:extLst>
          </p:cNvPr>
          <p:cNvSpPr txBox="1"/>
          <p:nvPr/>
        </p:nvSpPr>
        <p:spPr>
          <a:xfrm>
            <a:off x="3798505" y="5929066"/>
            <a:ext cx="3816424" cy="169277"/>
          </a:xfrm>
          <a:prstGeom prst="rect">
            <a:avLst/>
          </a:prstGeom>
          <a:noFill/>
        </p:spPr>
        <p:txBody>
          <a:bodyPr wrap="square" lIns="0" tIns="0" rIns="0" bIns="0" rtlCol="0">
            <a:spAutoFit/>
          </a:bodyPr>
          <a:lstStyle/>
          <a:p>
            <a:r>
              <a:rPr lang="en-US" sz="1100" dirty="0" err="1">
                <a:solidFill>
                  <a:schemeClr val="bg2"/>
                </a:solidFill>
              </a:rPr>
              <a:t>Kilde</a:t>
            </a:r>
            <a:r>
              <a:rPr lang="en-US" sz="1100" dirty="0">
                <a:solidFill>
                  <a:schemeClr val="bg2"/>
                </a:solidFill>
              </a:rPr>
              <a:t>: Center for </a:t>
            </a:r>
            <a:r>
              <a:rPr lang="en-US" sz="1100" dirty="0" err="1">
                <a:solidFill>
                  <a:schemeClr val="bg2"/>
                </a:solidFill>
              </a:rPr>
              <a:t>konflikthåndtering</a:t>
            </a:r>
            <a:r>
              <a:rPr lang="en-US" sz="1000" dirty="0">
                <a:solidFill>
                  <a:schemeClr val="bg2"/>
                </a:solidFill>
              </a:rPr>
              <a:t>.</a:t>
            </a:r>
          </a:p>
        </p:txBody>
      </p:sp>
    </p:spTree>
    <p:extLst>
      <p:ext uri="{BB962C8B-B14F-4D97-AF65-F5344CB8AC3E}">
        <p14:creationId xmlns:p14="http://schemas.microsoft.com/office/powerpoint/2010/main" val="18327672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52570D50-D334-4786-84B7-455C3AC7DE7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0" name="think-cell Slide" r:id="rId4" imgW="360" imgH="360" progId="TCLayout.ActiveDocument.1">
                  <p:embed/>
                </p:oleObj>
              </mc:Choice>
              <mc:Fallback>
                <p:oleObj name="think-cell Slide" r:id="rId4" imgW="360" imgH="360" progId="TCLayout.ActiveDocument.1">
                  <p:embed/>
                  <p:pic>
                    <p:nvPicPr>
                      <p:cNvPr id="12" name="Object 11" hidden="1">
                        <a:extLst>
                          <a:ext uri="{FF2B5EF4-FFF2-40B4-BE49-F238E27FC236}">
                            <a16:creationId xmlns:a16="http://schemas.microsoft.com/office/drawing/2014/main" id="{52570D50-D334-4786-84B7-455C3AC7DE7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539EBCC-F2F5-4D38-BDAA-D85AAACC9EBD}"/>
              </a:ext>
            </a:extLst>
          </p:cNvPr>
          <p:cNvSpPr>
            <a:spLocks noGrp="1"/>
          </p:cNvSpPr>
          <p:nvPr>
            <p:ph type="title"/>
          </p:nvPr>
        </p:nvSpPr>
        <p:spPr>
          <a:xfrm>
            <a:off x="539552" y="376242"/>
            <a:ext cx="7904163" cy="756084"/>
          </a:xfrm>
        </p:spPr>
        <p:txBody>
          <a:bodyPr vert="horz"/>
          <a:lstStyle/>
          <a:p>
            <a:r>
              <a:rPr lang="da-DK" dirty="0"/>
              <a:t>Dit eget konfliktmønster?</a:t>
            </a:r>
          </a:p>
        </p:txBody>
      </p:sp>
      <p:sp>
        <p:nvSpPr>
          <p:cNvPr id="6" name="Tekstfelt 5">
            <a:extLst>
              <a:ext uri="{FF2B5EF4-FFF2-40B4-BE49-F238E27FC236}">
                <a16:creationId xmlns:a16="http://schemas.microsoft.com/office/drawing/2014/main" id="{AF8A424F-CF11-4192-B885-E6C1C8D28E97}"/>
              </a:ext>
            </a:extLst>
          </p:cNvPr>
          <p:cNvSpPr txBox="1"/>
          <p:nvPr/>
        </p:nvSpPr>
        <p:spPr>
          <a:xfrm>
            <a:off x="991668" y="5877272"/>
            <a:ext cx="1458733" cy="169277"/>
          </a:xfrm>
          <a:prstGeom prst="rect">
            <a:avLst/>
          </a:prstGeom>
          <a:noFill/>
        </p:spPr>
        <p:txBody>
          <a:bodyPr wrap="none" lIns="0" tIns="0" rIns="0" bIns="0" rtlCol="0">
            <a:spAutoFit/>
          </a:bodyPr>
          <a:lstStyle/>
          <a:p>
            <a:r>
              <a:rPr lang="da-DK" sz="1100" dirty="0">
                <a:solidFill>
                  <a:schemeClr val="bg1">
                    <a:lumMod val="65000"/>
                  </a:schemeClr>
                </a:solidFill>
              </a:rPr>
              <a:t>Kilde: Jesper Snitgaard</a:t>
            </a:r>
          </a:p>
        </p:txBody>
      </p:sp>
      <p:sp>
        <p:nvSpPr>
          <p:cNvPr id="9" name="Rectangle 8">
            <a:extLst>
              <a:ext uri="{FF2B5EF4-FFF2-40B4-BE49-F238E27FC236}">
                <a16:creationId xmlns:a16="http://schemas.microsoft.com/office/drawing/2014/main" id="{014EC311-6EC9-4E1B-BEA0-46DCF8DD9132}"/>
              </a:ext>
            </a:extLst>
          </p:cNvPr>
          <p:cNvSpPr/>
          <p:nvPr/>
        </p:nvSpPr>
        <p:spPr>
          <a:xfrm>
            <a:off x="923209" y="1520788"/>
            <a:ext cx="6572798" cy="388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AB7BC2-D069-4F56-A2DB-39C5ECD899C3}"/>
              </a:ext>
            </a:extLst>
          </p:cNvPr>
          <p:cNvSpPr/>
          <p:nvPr/>
        </p:nvSpPr>
        <p:spPr>
          <a:xfrm>
            <a:off x="611559" y="1520788"/>
            <a:ext cx="380109" cy="4590173"/>
          </a:xfrm>
          <a:prstGeom prst="rect">
            <a:avLst/>
          </a:prstGeom>
          <a:solidFill>
            <a:schemeClr val="bg1"/>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D73003F-4525-4C4A-AAA6-5C5CFDD998D7}"/>
              </a:ext>
            </a:extLst>
          </p:cNvPr>
          <p:cNvSpPr txBox="1"/>
          <p:nvPr/>
        </p:nvSpPr>
        <p:spPr>
          <a:xfrm>
            <a:off x="827584" y="1412776"/>
            <a:ext cx="6912768" cy="3477875"/>
          </a:xfrm>
          <a:prstGeom prst="rect">
            <a:avLst/>
          </a:prstGeom>
          <a:noFill/>
        </p:spPr>
        <p:txBody>
          <a:bodyPr wrap="square" lIns="0" tIns="0" rIns="0" bIns="0" rtlCol="0">
            <a:spAutoFit/>
          </a:bodyPr>
          <a:lstStyle/>
          <a:p>
            <a:pPr algn="ctr"/>
            <a:r>
              <a:rPr lang="da-DK" sz="3000" dirty="0"/>
              <a:t>GÅ</a:t>
            </a:r>
          </a:p>
          <a:p>
            <a:pPr marL="457200" indent="-457200" algn="ctr">
              <a:buFontTx/>
              <a:buChar char="-"/>
            </a:pPr>
            <a:r>
              <a:rPr lang="da-DK" dirty="0"/>
              <a:t>Undvige, undskylde, ignorere, flygte</a:t>
            </a:r>
          </a:p>
          <a:p>
            <a:pPr marL="457200" indent="-457200" algn="ctr">
              <a:buFontTx/>
              <a:buChar char="-"/>
            </a:pPr>
            <a:endParaRPr lang="da-DK" sz="3000" dirty="0"/>
          </a:p>
          <a:p>
            <a:pPr algn="ctr"/>
            <a:r>
              <a:rPr lang="da-DK" sz="3000" dirty="0"/>
              <a:t>SLÅ</a:t>
            </a:r>
          </a:p>
          <a:p>
            <a:pPr marL="457200" indent="-457200" algn="ctr">
              <a:buFontTx/>
              <a:buChar char="-"/>
            </a:pPr>
            <a:r>
              <a:rPr lang="da-DK" dirty="0"/>
              <a:t>Angribe, give igen, sarkasme, trusler, fysisk og psykisk vold</a:t>
            </a:r>
          </a:p>
          <a:p>
            <a:pPr algn="ctr"/>
            <a:endParaRPr lang="da-DK" sz="3000" dirty="0"/>
          </a:p>
          <a:p>
            <a:pPr algn="ctr"/>
            <a:r>
              <a:rPr lang="da-DK" sz="3000" dirty="0"/>
              <a:t>STÅ</a:t>
            </a:r>
          </a:p>
          <a:p>
            <a:pPr marL="457200" indent="-457200" algn="ctr">
              <a:buFontTx/>
              <a:buChar char="-"/>
            </a:pPr>
            <a:r>
              <a:rPr lang="da-DK" dirty="0"/>
              <a:t>Dialog, undre sig, undersøge sagen, erkende, uenig, stoppe op og spørge </a:t>
            </a:r>
          </a:p>
        </p:txBody>
      </p:sp>
    </p:spTree>
    <p:extLst>
      <p:ext uri="{BB962C8B-B14F-4D97-AF65-F5344CB8AC3E}">
        <p14:creationId xmlns:p14="http://schemas.microsoft.com/office/powerpoint/2010/main" val="29231464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53E2E749-E666-4F96-AA3B-5B84E4CCBA01}"/>
              </a:ext>
            </a:extLst>
          </p:cNvPr>
          <p:cNvGraphicFramePr>
            <a:graphicFrameLocks noChangeAspect="1"/>
          </p:cNvGraphicFramePr>
          <p:nvPr>
            <p:custDataLst>
              <p:tags r:id="rId2"/>
            </p:custDataLst>
            <p:extLst>
              <p:ext uri="{D42A27DB-BD31-4B8C-83A1-F6EECF244321}">
                <p14:modId xmlns:p14="http://schemas.microsoft.com/office/powerpoint/2010/main" val="38762566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34"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ekstfelt 5">
            <a:extLst>
              <a:ext uri="{FF2B5EF4-FFF2-40B4-BE49-F238E27FC236}">
                <a16:creationId xmlns:a16="http://schemas.microsoft.com/office/drawing/2014/main" id="{BF11E4FF-7E1F-4A8E-897A-1A290D07BD63}"/>
              </a:ext>
            </a:extLst>
          </p:cNvPr>
          <p:cNvSpPr txBox="1"/>
          <p:nvPr/>
        </p:nvSpPr>
        <p:spPr>
          <a:xfrm>
            <a:off x="608586" y="5661248"/>
            <a:ext cx="1458733"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i="0" u="none" strike="noStrike" kern="1200" cap="none" spc="0" normalizeH="0" baseline="0" noProof="0" dirty="0">
                <a:ln>
                  <a:noFill/>
                </a:ln>
                <a:solidFill>
                  <a:schemeClr val="accent6"/>
                </a:solidFill>
                <a:effectLst/>
                <a:uLnTx/>
                <a:uFillTx/>
                <a:latin typeface="Arial" panose="020B0604020202020204"/>
                <a:ea typeface="+mn-ea"/>
                <a:cs typeface="+mn-cs"/>
              </a:rPr>
              <a:t>Kilde: Jesper Snitgaard</a:t>
            </a:r>
          </a:p>
        </p:txBody>
      </p:sp>
      <p:sp>
        <p:nvSpPr>
          <p:cNvPr id="3" name="Rectangle 2">
            <a:extLst>
              <a:ext uri="{FF2B5EF4-FFF2-40B4-BE49-F238E27FC236}">
                <a16:creationId xmlns:a16="http://schemas.microsoft.com/office/drawing/2014/main" id="{EF93E8B1-B820-4983-B701-1E10C5262FB7}"/>
              </a:ext>
            </a:extLst>
          </p:cNvPr>
          <p:cNvSpPr/>
          <p:nvPr/>
        </p:nvSpPr>
        <p:spPr>
          <a:xfrm>
            <a:off x="467544" y="548680"/>
            <a:ext cx="7267232" cy="828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000" b="1" dirty="0">
                <a:solidFill>
                  <a:schemeClr val="tx2"/>
                </a:solidFill>
                <a:latin typeface="+mj-lt"/>
              </a:rPr>
              <a:t>Adfærd der optrapper</a:t>
            </a:r>
          </a:p>
        </p:txBody>
      </p:sp>
      <p:sp>
        <p:nvSpPr>
          <p:cNvPr id="10" name="TextBox 9">
            <a:extLst>
              <a:ext uri="{FF2B5EF4-FFF2-40B4-BE49-F238E27FC236}">
                <a16:creationId xmlns:a16="http://schemas.microsoft.com/office/drawing/2014/main" id="{7FD8B8BC-37F7-466A-89C6-CF2D24AEA162}"/>
              </a:ext>
            </a:extLst>
          </p:cNvPr>
          <p:cNvSpPr txBox="1"/>
          <p:nvPr/>
        </p:nvSpPr>
        <p:spPr>
          <a:xfrm>
            <a:off x="608586" y="1565231"/>
            <a:ext cx="6715317" cy="2877711"/>
          </a:xfrm>
          <a:prstGeom prst="rect">
            <a:avLst/>
          </a:prstGeom>
          <a:noFill/>
        </p:spPr>
        <p:txBody>
          <a:bodyPr wrap="square" lIns="0" tIns="0" rIns="0" bIns="0" rtlCol="0">
            <a:spAutoFit/>
          </a:bodyPr>
          <a:lstStyle/>
          <a:p>
            <a:pPr marL="171450" indent="-171450">
              <a:buFont typeface="Arial" panose="020B0604020202020204" pitchFamily="34" charset="0"/>
              <a:buChar char="•"/>
            </a:pPr>
            <a:r>
              <a:rPr lang="da-DK" dirty="0"/>
              <a:t>Råbe</a:t>
            </a:r>
          </a:p>
          <a:p>
            <a:pPr marL="171450" indent="-171450">
              <a:buFont typeface="Arial" panose="020B0604020202020204" pitchFamily="34" charset="0"/>
              <a:buChar char="•"/>
            </a:pPr>
            <a:r>
              <a:rPr lang="da-DK" dirty="0"/>
              <a:t>Knyttede næver og korslagte arme</a:t>
            </a:r>
          </a:p>
          <a:p>
            <a:pPr marL="171450" indent="-171450">
              <a:buFont typeface="Arial" panose="020B0604020202020204" pitchFamily="34" charset="0"/>
              <a:buChar char="•"/>
            </a:pPr>
            <a:r>
              <a:rPr lang="da-DK" dirty="0"/>
              <a:t>Uklar tale</a:t>
            </a:r>
          </a:p>
          <a:p>
            <a:pPr marL="171450" indent="-171450">
              <a:buFont typeface="Arial" panose="020B0604020202020204" pitchFamily="34" charset="0"/>
              <a:buChar char="•"/>
            </a:pPr>
            <a:r>
              <a:rPr lang="da-DK" dirty="0"/>
              <a:t>Krav og kommandoer</a:t>
            </a:r>
          </a:p>
          <a:p>
            <a:pPr marL="171450" indent="-171450">
              <a:buFont typeface="Arial" panose="020B0604020202020204" pitchFamily="34" charset="0"/>
              <a:buChar char="•"/>
            </a:pPr>
            <a:r>
              <a:rPr lang="da-DK" dirty="0"/>
              <a:t>Overskride grænser</a:t>
            </a:r>
          </a:p>
          <a:p>
            <a:pPr marL="171450" indent="-171450">
              <a:buFont typeface="Arial" panose="020B0604020202020204" pitchFamily="34" charset="0"/>
              <a:buChar char="•"/>
            </a:pPr>
            <a:r>
              <a:rPr lang="da-DK" dirty="0"/>
              <a:t>Generaliseringer</a:t>
            </a:r>
          </a:p>
          <a:p>
            <a:pPr marL="171450" indent="-171450">
              <a:buFont typeface="Arial" panose="020B0604020202020204" pitchFamily="34" charset="0"/>
              <a:buChar char="•"/>
            </a:pPr>
            <a:r>
              <a:rPr lang="da-DK" dirty="0"/>
              <a:t>Du-sætninger</a:t>
            </a:r>
          </a:p>
          <a:p>
            <a:pPr marL="171450" indent="-171450">
              <a:buFont typeface="Arial" panose="020B0604020202020204" pitchFamily="34" charset="0"/>
              <a:buChar char="•"/>
            </a:pPr>
            <a:r>
              <a:rPr lang="da-DK" dirty="0"/>
              <a:t>Afbryder</a:t>
            </a:r>
          </a:p>
          <a:p>
            <a:pPr marL="171450" indent="-171450">
              <a:buFont typeface="Arial" panose="020B0604020202020204" pitchFamily="34" charset="0"/>
              <a:buChar char="•"/>
            </a:pPr>
            <a:r>
              <a:rPr lang="da-DK" dirty="0"/>
              <a:t>Dækker over egne fejl</a:t>
            </a:r>
          </a:p>
          <a:p>
            <a:pPr marL="171450" indent="-171450">
              <a:buFont typeface="Arial" panose="020B0604020202020204" pitchFamily="34" charset="0"/>
              <a:buChar char="•"/>
            </a:pPr>
            <a:r>
              <a:rPr lang="da-DK" dirty="0"/>
              <a:t>Bebrejder</a:t>
            </a:r>
            <a:r>
              <a:rPr lang="da-DK" sz="2500" dirty="0"/>
              <a:t>.</a:t>
            </a:r>
          </a:p>
        </p:txBody>
      </p:sp>
    </p:spTree>
    <p:extLst>
      <p:ext uri="{BB962C8B-B14F-4D97-AF65-F5344CB8AC3E}">
        <p14:creationId xmlns:p14="http://schemas.microsoft.com/office/powerpoint/2010/main" val="28936680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13947B61-7903-45D7-93A5-CF4B8DE62AA8}"/>
              </a:ext>
            </a:extLst>
          </p:cNvPr>
          <p:cNvGraphicFramePr>
            <a:graphicFrameLocks noChangeAspect="1"/>
          </p:cNvGraphicFramePr>
          <p:nvPr>
            <p:custDataLst>
              <p:tags r:id="rId2"/>
            </p:custDataLst>
            <p:extLst>
              <p:ext uri="{D42A27DB-BD31-4B8C-83A1-F6EECF244321}">
                <p14:modId xmlns:p14="http://schemas.microsoft.com/office/powerpoint/2010/main" val="27323756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58"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9F9F9B43-912C-48F1-9130-CB97673CA660}"/>
              </a:ext>
            </a:extLst>
          </p:cNvPr>
          <p:cNvSpPr txBox="1"/>
          <p:nvPr/>
        </p:nvSpPr>
        <p:spPr>
          <a:xfrm>
            <a:off x="638604" y="1566966"/>
            <a:ext cx="7267232" cy="3323987"/>
          </a:xfrm>
          <a:prstGeom prst="rect">
            <a:avLst/>
          </a:prstGeom>
          <a:noFill/>
        </p:spPr>
        <p:txBody>
          <a:bodyPr wrap="square" lIns="0" tIns="0" rIns="0" bIns="0" rtlCol="0">
            <a:spAutoFit/>
          </a:bodyPr>
          <a:lstStyle/>
          <a:p>
            <a:pPr marL="342900" indent="-342900">
              <a:buFont typeface="Arial" panose="020B0604020202020204" pitchFamily="34" charset="0"/>
              <a:buChar char="•"/>
            </a:pPr>
            <a:r>
              <a:rPr lang="da-DK" dirty="0"/>
              <a:t>Rolig stemmeføring</a:t>
            </a:r>
          </a:p>
          <a:p>
            <a:pPr marL="342900" indent="-342900">
              <a:buFont typeface="Arial" panose="020B0604020202020204" pitchFamily="34" charset="0"/>
              <a:buChar char="•"/>
            </a:pPr>
            <a:r>
              <a:rPr lang="da-DK" dirty="0"/>
              <a:t>Åben krop</a:t>
            </a:r>
          </a:p>
          <a:p>
            <a:pPr marL="342900" indent="-342900">
              <a:buFont typeface="Arial" panose="020B0604020202020204" pitchFamily="34" charset="0"/>
              <a:buChar char="•"/>
            </a:pPr>
            <a:r>
              <a:rPr lang="da-DK" dirty="0"/>
              <a:t>Øjenkontakt</a:t>
            </a:r>
          </a:p>
          <a:p>
            <a:pPr marL="342900" indent="-342900">
              <a:buFont typeface="Arial" panose="020B0604020202020204" pitchFamily="34" charset="0"/>
              <a:buChar char="•"/>
            </a:pPr>
            <a:r>
              <a:rPr lang="da-DK" dirty="0"/>
              <a:t>Tydelige signaler</a:t>
            </a:r>
          </a:p>
          <a:p>
            <a:pPr marL="342900" indent="-342900">
              <a:buFont typeface="Arial" panose="020B0604020202020204" pitchFamily="34" charset="0"/>
              <a:buChar char="•"/>
            </a:pPr>
            <a:r>
              <a:rPr lang="da-DK" dirty="0"/>
              <a:t>Behov og bekymring</a:t>
            </a:r>
          </a:p>
          <a:p>
            <a:pPr marL="342900" indent="-342900">
              <a:buFont typeface="Arial" panose="020B0604020202020204" pitchFamily="34" charset="0"/>
              <a:buChar char="•"/>
            </a:pPr>
            <a:r>
              <a:rPr lang="da-DK" dirty="0"/>
              <a:t>At vise respekt for grænser</a:t>
            </a:r>
          </a:p>
          <a:p>
            <a:pPr marL="342900" indent="-342900">
              <a:buFont typeface="Arial" panose="020B0604020202020204" pitchFamily="34" charset="0"/>
              <a:buChar char="•"/>
            </a:pPr>
            <a:r>
              <a:rPr lang="da-DK" dirty="0"/>
              <a:t>At blive på egen banehalvdel</a:t>
            </a:r>
          </a:p>
          <a:p>
            <a:pPr marL="342900" indent="-342900">
              <a:buFont typeface="Arial" panose="020B0604020202020204" pitchFamily="34" charset="0"/>
              <a:buChar char="•"/>
            </a:pPr>
            <a:r>
              <a:rPr lang="da-DK" dirty="0"/>
              <a:t>At adskille person fra handling</a:t>
            </a:r>
          </a:p>
          <a:p>
            <a:pPr marL="342900" indent="-342900">
              <a:buFont typeface="Arial" panose="020B0604020202020204" pitchFamily="34" charset="0"/>
              <a:buChar char="•"/>
            </a:pPr>
            <a:r>
              <a:rPr lang="da-DK" dirty="0"/>
              <a:t>At konkretisere</a:t>
            </a:r>
          </a:p>
          <a:p>
            <a:pPr marL="342900" indent="-342900">
              <a:buFont typeface="Arial" panose="020B0604020202020204" pitchFamily="34" charset="0"/>
              <a:buChar char="•"/>
            </a:pPr>
            <a:r>
              <a:rPr lang="da-DK" dirty="0"/>
              <a:t>Jeg-sætninger</a:t>
            </a:r>
          </a:p>
          <a:p>
            <a:pPr marL="342900" indent="-342900">
              <a:buFont typeface="Arial" panose="020B0604020202020204" pitchFamily="34" charset="0"/>
              <a:buChar char="•"/>
            </a:pPr>
            <a:r>
              <a:rPr lang="da-DK" dirty="0"/>
              <a:t>Lytter</a:t>
            </a:r>
          </a:p>
          <a:p>
            <a:pPr marL="342900" indent="-342900">
              <a:buFont typeface="Arial" panose="020B0604020202020204" pitchFamily="34" charset="0"/>
              <a:buChar char="•"/>
            </a:pPr>
            <a:r>
              <a:rPr lang="da-DK" dirty="0"/>
              <a:t>Erkender egne fejl.</a:t>
            </a:r>
          </a:p>
        </p:txBody>
      </p:sp>
      <p:sp>
        <p:nvSpPr>
          <p:cNvPr id="7" name="Tekstfelt 5">
            <a:extLst>
              <a:ext uri="{FF2B5EF4-FFF2-40B4-BE49-F238E27FC236}">
                <a16:creationId xmlns:a16="http://schemas.microsoft.com/office/drawing/2014/main" id="{110A42F7-C206-4628-AE56-04F4465EE23F}"/>
              </a:ext>
            </a:extLst>
          </p:cNvPr>
          <p:cNvSpPr txBox="1"/>
          <p:nvPr/>
        </p:nvSpPr>
        <p:spPr>
          <a:xfrm>
            <a:off x="5580112" y="5949280"/>
            <a:ext cx="1458733" cy="1692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100" i="0" u="none" strike="noStrike" kern="1200" cap="none" spc="0" normalizeH="0" baseline="0" noProof="0" dirty="0">
                <a:ln>
                  <a:noFill/>
                </a:ln>
                <a:solidFill>
                  <a:schemeClr val="accent6"/>
                </a:solidFill>
                <a:effectLst/>
                <a:uLnTx/>
                <a:uFillTx/>
                <a:latin typeface="Arial" panose="020B0604020202020204"/>
                <a:ea typeface="+mn-ea"/>
                <a:cs typeface="+mn-cs"/>
              </a:rPr>
              <a:t>Kilde: Jesper Snitgaard</a:t>
            </a:r>
          </a:p>
        </p:txBody>
      </p:sp>
      <p:sp>
        <p:nvSpPr>
          <p:cNvPr id="9" name="Rectangle 8">
            <a:extLst>
              <a:ext uri="{FF2B5EF4-FFF2-40B4-BE49-F238E27FC236}">
                <a16:creationId xmlns:a16="http://schemas.microsoft.com/office/drawing/2014/main" id="{CEF811DB-67FC-4690-9101-E838E20BD410}"/>
              </a:ext>
            </a:extLst>
          </p:cNvPr>
          <p:cNvSpPr/>
          <p:nvPr/>
        </p:nvSpPr>
        <p:spPr>
          <a:xfrm>
            <a:off x="638604" y="404664"/>
            <a:ext cx="7267232" cy="828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000" b="1" dirty="0">
                <a:solidFill>
                  <a:schemeClr val="tx2"/>
                </a:solidFill>
                <a:latin typeface="+mj-lt"/>
              </a:rPr>
              <a:t>Adfærd der nedtrapper</a:t>
            </a:r>
          </a:p>
        </p:txBody>
      </p:sp>
    </p:spTree>
    <p:extLst>
      <p:ext uri="{BB962C8B-B14F-4D97-AF65-F5344CB8AC3E}">
        <p14:creationId xmlns:p14="http://schemas.microsoft.com/office/powerpoint/2010/main" val="24093755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8E957EB-6F45-25FA-3D10-827D060739EE}"/>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59377CC1-B482-54C3-12A2-26E61FAD83D9}"/>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A1ADBF1C-CEF6-DFE7-F8FA-863AD7F0B429}"/>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B11970B7-68F0-5525-C6D7-6AD4B2996E9A}"/>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B38D255D-D76E-549B-20B5-829D07542A83}"/>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F9CD2F6C-8518-A026-4252-2B9FAC41ABF4}"/>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EBBD2FAB-2917-2B08-AC9C-324287C43E52}"/>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8FD418C1-5CB9-7211-922B-999CFF270BDF}"/>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29AF96DB-CBA8-0786-772E-FE1113624AA6}"/>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26824CE0-FEA4-EBDC-56A5-3893041EB4FE}"/>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053EAAC2-86E6-1D9D-1682-1D9DC032677C}"/>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E04FAA92-09C3-E2BD-7007-A3B2B1E13B2C}"/>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E548C138-2AD6-9FE9-F5E9-012272D30855}"/>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93454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8154-4436-4974-A3C1-3CD2E53CAD65}"/>
              </a:ext>
            </a:extLst>
          </p:cNvPr>
          <p:cNvSpPr>
            <a:spLocks noGrp="1"/>
          </p:cNvSpPr>
          <p:nvPr>
            <p:ph type="title"/>
          </p:nvPr>
        </p:nvSpPr>
        <p:spPr/>
        <p:txBody>
          <a:bodyPr/>
          <a:lstStyle/>
          <a:p>
            <a:r>
              <a:rPr lang="da-DK" dirty="0"/>
              <a:t>At sætte grænser 1/2</a:t>
            </a:r>
          </a:p>
        </p:txBody>
      </p:sp>
      <p:sp>
        <p:nvSpPr>
          <p:cNvPr id="3" name="Content Placeholder 2">
            <a:extLst>
              <a:ext uri="{FF2B5EF4-FFF2-40B4-BE49-F238E27FC236}">
                <a16:creationId xmlns:a16="http://schemas.microsoft.com/office/drawing/2014/main" id="{E02055B7-C98F-4E87-B949-AD6ED0B90212}"/>
              </a:ext>
            </a:extLst>
          </p:cNvPr>
          <p:cNvSpPr>
            <a:spLocks noGrp="1"/>
          </p:cNvSpPr>
          <p:nvPr>
            <p:ph idx="1"/>
          </p:nvPr>
        </p:nvSpPr>
        <p:spPr/>
        <p:txBody>
          <a:bodyPr/>
          <a:lstStyle/>
          <a:p>
            <a:r>
              <a:rPr lang="da-DK" dirty="0"/>
              <a:t>Det er vigtigt at turde udtrykke sine behov, sine holdninger og sine meninger klart. At kunne stå ved sig selv og få tingene sagt direkte med respekt for sig selv og den anden. </a:t>
            </a:r>
          </a:p>
          <a:p>
            <a:r>
              <a:rPr lang="da-DK" dirty="0"/>
              <a:t>Ligesom alle andre, har du også ret til at sige fra. Det kan være svært, hvis du måske ikke er vant til at sætte dine egne grænser (over for venner, familie, kæreste, lærer, arbejdsgiver). </a:t>
            </a:r>
          </a:p>
          <a:p>
            <a:r>
              <a:rPr lang="da-DK" b="1" dirty="0"/>
              <a:t>Mærk efter</a:t>
            </a:r>
            <a:r>
              <a:rPr lang="da-DK"/>
              <a:t>: Mærk, </a:t>
            </a:r>
            <a:r>
              <a:rPr lang="da-DK" dirty="0"/>
              <a:t>hvordan du har det. Kroppen kan mærke, når dine grænser er overskredet. </a:t>
            </a:r>
            <a:r>
              <a:rPr lang="da-DK"/>
              <a:t>Er du, </a:t>
            </a:r>
            <a:r>
              <a:rPr lang="da-DK" dirty="0"/>
              <a:t>fx ked af det eller vred? Det kan være tegn på, at dine grænser er overskredet, og du har brug for at sige fra. </a:t>
            </a:r>
          </a:p>
          <a:p>
            <a:r>
              <a:rPr lang="da-DK" b="1" dirty="0"/>
              <a:t>Sig det højt</a:t>
            </a:r>
            <a:r>
              <a:rPr lang="da-DK" dirty="0"/>
              <a:t>: Det er ikke sikkert</a:t>
            </a:r>
            <a:r>
              <a:rPr lang="da-DK"/>
              <a:t>, at den </a:t>
            </a:r>
            <a:r>
              <a:rPr lang="da-DK" dirty="0"/>
              <a:t>anden ved, hvordan du har det. Folks grænser er forskellige. Så sig fra over for den, der har overskredet din grænse. </a:t>
            </a:r>
          </a:p>
          <a:p>
            <a:endParaRPr lang="da-DK" dirty="0"/>
          </a:p>
        </p:txBody>
      </p:sp>
    </p:spTree>
    <p:extLst>
      <p:ext uri="{BB962C8B-B14F-4D97-AF65-F5344CB8AC3E}">
        <p14:creationId xmlns:p14="http://schemas.microsoft.com/office/powerpoint/2010/main" val="410407150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8154-4436-4974-A3C1-3CD2E53CAD65}"/>
              </a:ext>
            </a:extLst>
          </p:cNvPr>
          <p:cNvSpPr>
            <a:spLocks noGrp="1"/>
          </p:cNvSpPr>
          <p:nvPr>
            <p:ph type="title"/>
          </p:nvPr>
        </p:nvSpPr>
        <p:spPr/>
        <p:txBody>
          <a:bodyPr/>
          <a:lstStyle/>
          <a:p>
            <a:r>
              <a:rPr lang="da-DK" dirty="0"/>
              <a:t>At sætte grænser 2/2</a:t>
            </a:r>
          </a:p>
        </p:txBody>
      </p:sp>
      <p:sp>
        <p:nvSpPr>
          <p:cNvPr id="3" name="Content Placeholder 2">
            <a:extLst>
              <a:ext uri="{FF2B5EF4-FFF2-40B4-BE49-F238E27FC236}">
                <a16:creationId xmlns:a16="http://schemas.microsoft.com/office/drawing/2014/main" id="{E02055B7-C98F-4E87-B949-AD6ED0B90212}"/>
              </a:ext>
            </a:extLst>
          </p:cNvPr>
          <p:cNvSpPr>
            <a:spLocks noGrp="1"/>
          </p:cNvSpPr>
          <p:nvPr>
            <p:ph idx="1"/>
          </p:nvPr>
        </p:nvSpPr>
        <p:spPr/>
        <p:txBody>
          <a:bodyPr>
            <a:normAutofit/>
          </a:bodyPr>
          <a:lstStyle/>
          <a:p>
            <a:r>
              <a:rPr lang="da-DK" b="1" dirty="0"/>
              <a:t>Øv dig i at stå fast</a:t>
            </a:r>
            <a:r>
              <a:rPr lang="da-DK"/>
              <a:t>: Selvom, </a:t>
            </a:r>
            <a:r>
              <a:rPr lang="da-DK" dirty="0"/>
              <a:t>du har sagt nej, kan du godt opleve, at andre ikke respekterer det. De vil måske spørge ”hvorfor vil du ikke det?” Så er det ok at svare: ”Det vil jeg bare ikke”. De har ikke krav på en forklaring.  </a:t>
            </a:r>
          </a:p>
          <a:p>
            <a:r>
              <a:rPr lang="da-DK" b="1" dirty="0"/>
              <a:t>I behøver ikke være enige</a:t>
            </a:r>
            <a:r>
              <a:rPr lang="da-DK" dirty="0"/>
              <a:t>: Hvis andre er uenige med dig, kan det være svært at stå fast </a:t>
            </a:r>
            <a:r>
              <a:rPr lang="da-DK"/>
              <a:t>på det, </a:t>
            </a:r>
            <a:r>
              <a:rPr lang="da-DK" dirty="0"/>
              <a:t>du synes. Men det er ok at være uenige. Man kan godt være gode venner, selvom man ikke er enige. </a:t>
            </a:r>
          </a:p>
          <a:p>
            <a:r>
              <a:rPr lang="da-DK" b="1" dirty="0"/>
              <a:t>Sig nej på en god måde</a:t>
            </a:r>
            <a:r>
              <a:rPr lang="da-DK" dirty="0"/>
              <a:t>: Hvis du skal sige nej til noget, kan det være en god idé at se det fra den andens side. </a:t>
            </a:r>
            <a:r>
              <a:rPr lang="da-DK"/>
              <a:t>Hvis du, </a:t>
            </a:r>
            <a:r>
              <a:rPr lang="da-DK" dirty="0"/>
              <a:t>fx ikke har lyst til at tage med i biografen, kan du sige: ”Nej tak, men det er sødt af dig at spørge mig.”</a:t>
            </a:r>
          </a:p>
          <a:p>
            <a:r>
              <a:rPr lang="da-DK" b="1" dirty="0"/>
              <a:t>Aldrig for sent: </a:t>
            </a:r>
            <a:r>
              <a:rPr lang="da-DK" dirty="0"/>
              <a:t>Nogle gange oplever man først bagefter, at det den anden gjorde eller sagde, ikke var i orden. Det er ikke altid, man får sagt fra i situationen. Så er det ok, at komme tilbage senere, fx nogle dage efter, og fortælle, hvordan man har det. </a:t>
            </a:r>
          </a:p>
          <a:p>
            <a:endParaRPr lang="da-DK" dirty="0"/>
          </a:p>
        </p:txBody>
      </p:sp>
    </p:spTree>
    <p:extLst>
      <p:ext uri="{BB962C8B-B14F-4D97-AF65-F5344CB8AC3E}">
        <p14:creationId xmlns:p14="http://schemas.microsoft.com/office/powerpoint/2010/main" val="2938778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BB0E-3CE1-4F41-9605-93658DD6E803}"/>
              </a:ext>
            </a:extLst>
          </p:cNvPr>
          <p:cNvSpPr>
            <a:spLocks noGrp="1"/>
          </p:cNvSpPr>
          <p:nvPr>
            <p:ph type="title"/>
          </p:nvPr>
        </p:nvSpPr>
        <p:spPr/>
        <p:txBody>
          <a:bodyPr/>
          <a:lstStyle/>
          <a:p>
            <a:r>
              <a:rPr lang="da-DK" dirty="0"/>
              <a:t>Hvordan bliver gruppen et rart sted at være?</a:t>
            </a:r>
          </a:p>
        </p:txBody>
      </p:sp>
      <p:sp>
        <p:nvSpPr>
          <p:cNvPr id="3" name="Content Placeholder 2">
            <a:extLst>
              <a:ext uri="{FF2B5EF4-FFF2-40B4-BE49-F238E27FC236}">
                <a16:creationId xmlns:a16="http://schemas.microsoft.com/office/drawing/2014/main" id="{01BA552C-B4D1-46A6-BE7D-125079A54965}"/>
              </a:ext>
            </a:extLst>
          </p:cNvPr>
          <p:cNvSpPr>
            <a:spLocks noGrp="1"/>
          </p:cNvSpPr>
          <p:nvPr>
            <p:ph idx="1"/>
          </p:nvPr>
        </p:nvSpPr>
        <p:spPr>
          <a:xfrm>
            <a:off x="638523" y="1731460"/>
            <a:ext cx="4480268" cy="4248150"/>
          </a:xfrm>
        </p:spPr>
        <p:txBody>
          <a:bodyPr>
            <a:normAutofit/>
          </a:bodyPr>
          <a:lstStyle/>
          <a:p>
            <a:pPr marL="0" indent="0">
              <a:buNone/>
            </a:pPr>
            <a:r>
              <a:rPr lang="da-DK" b="1" dirty="0"/>
              <a:t>Grupperegler</a:t>
            </a:r>
            <a:r>
              <a:rPr lang="da-DK" dirty="0"/>
              <a:t>:</a:t>
            </a:r>
          </a:p>
          <a:p>
            <a:r>
              <a:rPr lang="da-DK" dirty="0"/>
              <a:t>Ingen kritik af andre, man er venlig og lyttende. </a:t>
            </a:r>
          </a:p>
          <a:p>
            <a:r>
              <a:rPr lang="da-DK" dirty="0"/>
              <a:t>Man behøver ikke at sige noget, hvis man ikke har lyst (signalkort).</a:t>
            </a:r>
          </a:p>
          <a:p>
            <a:r>
              <a:rPr lang="da-DK" dirty="0"/>
              <a:t>Man melder afbud, hvis man ikke kan deltage. </a:t>
            </a:r>
          </a:p>
          <a:p>
            <a:r>
              <a:rPr lang="da-DK" i="1" dirty="0"/>
              <a:t>Hvad skal der ellers til, for at I synes, gruppen er et rart sted at være? </a:t>
            </a:r>
          </a:p>
        </p:txBody>
      </p:sp>
      <p:pic>
        <p:nvPicPr>
          <p:cNvPr id="8" name="Picture 7">
            <a:extLst>
              <a:ext uri="{FF2B5EF4-FFF2-40B4-BE49-F238E27FC236}">
                <a16:creationId xmlns:a16="http://schemas.microsoft.com/office/drawing/2014/main" id="{F313F557-A2AE-4F8C-A97D-67CE3C7BF0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8791" y="2204864"/>
            <a:ext cx="3725517" cy="2928497"/>
          </a:xfrm>
          <a:prstGeom prst="rect">
            <a:avLst/>
          </a:prstGeom>
        </p:spPr>
      </p:pic>
    </p:spTree>
    <p:extLst>
      <p:ext uri="{BB962C8B-B14F-4D97-AF65-F5344CB8AC3E}">
        <p14:creationId xmlns:p14="http://schemas.microsoft.com/office/powerpoint/2010/main" val="390776834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3368B65-0FB7-4753-83A7-FDC4842F213A}"/>
              </a:ext>
            </a:extLst>
          </p:cNvPr>
          <p:cNvSpPr txBox="1"/>
          <p:nvPr/>
        </p:nvSpPr>
        <p:spPr>
          <a:xfrm>
            <a:off x="816838" y="603674"/>
            <a:ext cx="4522392" cy="553998"/>
          </a:xfrm>
          <a:prstGeom prst="rect">
            <a:avLst/>
          </a:prstGeom>
          <a:noFill/>
        </p:spPr>
        <p:txBody>
          <a:bodyPr wrap="none" rtlCol="0">
            <a:spAutoFit/>
          </a:bodyPr>
          <a:lstStyle/>
          <a:p>
            <a:r>
              <a:rPr lang="da-DK" sz="3000" b="1" dirty="0">
                <a:solidFill>
                  <a:schemeClr val="tx2"/>
                </a:solidFill>
              </a:rPr>
              <a:t>Øvelse 1a: Biografturen</a:t>
            </a:r>
          </a:p>
        </p:txBody>
      </p:sp>
      <p:sp>
        <p:nvSpPr>
          <p:cNvPr id="3" name="Tekstfelt 2">
            <a:extLst>
              <a:ext uri="{FF2B5EF4-FFF2-40B4-BE49-F238E27FC236}">
                <a16:creationId xmlns:a16="http://schemas.microsoft.com/office/drawing/2014/main" id="{6D975A6E-3589-442B-8281-40940EF6BBE9}"/>
              </a:ext>
            </a:extLst>
          </p:cNvPr>
          <p:cNvSpPr txBox="1"/>
          <p:nvPr/>
        </p:nvSpPr>
        <p:spPr>
          <a:xfrm>
            <a:off x="971600" y="1898134"/>
            <a:ext cx="6480720" cy="3939540"/>
          </a:xfrm>
          <a:prstGeom prst="rect">
            <a:avLst/>
          </a:prstGeom>
          <a:noFill/>
        </p:spPr>
        <p:txBody>
          <a:bodyPr wrap="square" lIns="0" tIns="0" rIns="0" bIns="0" rtlCol="0">
            <a:spAutoFit/>
          </a:bodyPr>
          <a:lstStyle/>
          <a:p>
            <a:r>
              <a:rPr lang="da-DK" dirty="0"/>
              <a:t>Michael har aftalt med sin kusine Heidi, at de skal i biografen lørdag aften. Det er en film, som Michael rigtig gerne vil se, og han har glædet sig til aftenen i biografen.</a:t>
            </a:r>
          </a:p>
          <a:p>
            <a:r>
              <a:rPr lang="da-DK" dirty="0"/>
              <a:t>Lørdag eftermiddag ringer Heidi og siger, at hun ikke kan gå med i biografen alligevel, da hun har glemt, at hendes lillesøster har fødselsdag, og de skal have familiemiddag.</a:t>
            </a:r>
          </a:p>
          <a:p>
            <a:r>
              <a:rPr lang="da-DK" dirty="0"/>
              <a:t>Det er anden gang i træk, at Heidi aflyser i sidste øjeblik.</a:t>
            </a:r>
          </a:p>
          <a:p>
            <a:endParaRPr lang="da-DK" dirty="0"/>
          </a:p>
          <a:p>
            <a:r>
              <a:rPr lang="da-DK" dirty="0"/>
              <a:t>Hvad sker der i Michael?</a:t>
            </a:r>
          </a:p>
          <a:p>
            <a:r>
              <a:rPr lang="da-DK" i="1" dirty="0"/>
              <a:t>(tænker, føler, mærker og gør)</a:t>
            </a:r>
          </a:p>
          <a:p>
            <a:endParaRPr lang="da-DK" dirty="0"/>
          </a:p>
          <a:p>
            <a:r>
              <a:rPr lang="da-DK" dirty="0"/>
              <a:t>Hvad sker der i Heidi?</a:t>
            </a:r>
          </a:p>
          <a:p>
            <a:r>
              <a:rPr lang="da-DK" i="1" dirty="0"/>
              <a:t>(tænker, føler, mærker og gør)</a:t>
            </a:r>
          </a:p>
          <a:p>
            <a:endParaRPr lang="da-DK" sz="1100" dirty="0"/>
          </a:p>
          <a:p>
            <a:r>
              <a:rPr lang="da-DK" sz="1100" dirty="0"/>
              <a:t> </a:t>
            </a:r>
          </a:p>
        </p:txBody>
      </p:sp>
      <p:pic>
        <p:nvPicPr>
          <p:cNvPr id="5" name="Picture 6">
            <a:extLst>
              <a:ext uri="{FF2B5EF4-FFF2-40B4-BE49-F238E27FC236}">
                <a16:creationId xmlns:a16="http://schemas.microsoft.com/office/drawing/2014/main" id="{F9314749-987F-4B0D-980D-DE5DE7F70B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9230" y="3933056"/>
            <a:ext cx="3176120" cy="1863377"/>
          </a:xfrm>
          <a:prstGeom prst="rect">
            <a:avLst/>
          </a:prstGeom>
        </p:spPr>
      </p:pic>
    </p:spTree>
    <p:extLst>
      <p:ext uri="{BB962C8B-B14F-4D97-AF65-F5344CB8AC3E}">
        <p14:creationId xmlns:p14="http://schemas.microsoft.com/office/powerpoint/2010/main" val="23351284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3368B65-0FB7-4753-83A7-FDC4842F213A}"/>
              </a:ext>
            </a:extLst>
          </p:cNvPr>
          <p:cNvSpPr txBox="1"/>
          <p:nvPr/>
        </p:nvSpPr>
        <p:spPr>
          <a:xfrm>
            <a:off x="755576" y="764704"/>
            <a:ext cx="4522392" cy="553998"/>
          </a:xfrm>
          <a:prstGeom prst="rect">
            <a:avLst/>
          </a:prstGeom>
          <a:noFill/>
        </p:spPr>
        <p:txBody>
          <a:bodyPr wrap="none" rtlCol="0">
            <a:spAutoFit/>
          </a:bodyPr>
          <a:lstStyle/>
          <a:p>
            <a:r>
              <a:rPr lang="da-DK" sz="3000" b="1" dirty="0">
                <a:solidFill>
                  <a:schemeClr val="tx2"/>
                </a:solidFill>
              </a:rPr>
              <a:t>Øvelse 1a: Biografturen</a:t>
            </a:r>
          </a:p>
        </p:txBody>
      </p:sp>
      <p:pic>
        <p:nvPicPr>
          <p:cNvPr id="8" name="Billede 7">
            <a:extLst>
              <a:ext uri="{FF2B5EF4-FFF2-40B4-BE49-F238E27FC236}">
                <a16:creationId xmlns:a16="http://schemas.microsoft.com/office/drawing/2014/main" id="{A432C65F-1165-4A1E-ABD9-76CDE500E5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0027" y="1586409"/>
            <a:ext cx="6843945" cy="4345447"/>
          </a:xfrm>
          <a:prstGeom prst="rect">
            <a:avLst/>
          </a:prstGeom>
        </p:spPr>
      </p:pic>
    </p:spTree>
    <p:extLst>
      <p:ext uri="{BB962C8B-B14F-4D97-AF65-F5344CB8AC3E}">
        <p14:creationId xmlns:p14="http://schemas.microsoft.com/office/powerpoint/2010/main" val="9192451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8A57256-511F-4E65-8D19-F1A94298566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2" name="think-cell Slide" r:id="rId4" imgW="347" imgH="348" progId="TCLayout.ActiveDocument.1">
                  <p:embed/>
                </p:oleObj>
              </mc:Choice>
              <mc:Fallback>
                <p:oleObj name="think-cell Slide" r:id="rId4" imgW="347" imgH="348" progId="TCLayout.ActiveDocument.1">
                  <p:embed/>
                  <p:pic>
                    <p:nvPicPr>
                      <p:cNvPr id="2" name="Object 1" hidden="1">
                        <a:extLst>
                          <a:ext uri="{FF2B5EF4-FFF2-40B4-BE49-F238E27FC236}">
                            <a16:creationId xmlns:a16="http://schemas.microsoft.com/office/drawing/2014/main" id="{58A57256-511F-4E65-8D19-F1A94298566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Pladsholder til indhold 2">
            <a:extLst>
              <a:ext uri="{FF2B5EF4-FFF2-40B4-BE49-F238E27FC236}">
                <a16:creationId xmlns:a16="http://schemas.microsoft.com/office/drawing/2014/main" id="{A2556A96-CFF0-463B-8BFD-41117957690D}"/>
              </a:ext>
            </a:extLst>
          </p:cNvPr>
          <p:cNvSpPr>
            <a:spLocks noGrp="1"/>
          </p:cNvSpPr>
          <p:nvPr>
            <p:ph idx="1"/>
          </p:nvPr>
        </p:nvSpPr>
        <p:spPr>
          <a:xfrm>
            <a:off x="628649" y="1916831"/>
            <a:ext cx="7904163" cy="4248473"/>
          </a:xfrm>
        </p:spPr>
        <p:txBody>
          <a:bodyPr>
            <a:normAutofit/>
          </a:bodyPr>
          <a:lstStyle/>
          <a:p>
            <a:pPr marL="0" indent="0">
              <a:buNone/>
            </a:pPr>
            <a:r>
              <a:rPr lang="da-DK" b="1" dirty="0"/>
              <a:t>Drøft i små grupper en erfaring, I har med en konkret konflikt</a:t>
            </a:r>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a:p>
            <a:pPr marL="0" indent="0">
              <a:buNone/>
            </a:pPr>
            <a:endParaRPr lang="da-DK" b="1" dirty="0"/>
          </a:p>
          <a:p>
            <a:pPr lvl="0"/>
            <a:endParaRPr lang="da-DK" i="1" dirty="0"/>
          </a:p>
          <a:p>
            <a:pPr lvl="0"/>
            <a:r>
              <a:rPr lang="da-DK" dirty="0"/>
              <a:t>Hvad kunne man have gjort eller sagt i situationen? </a:t>
            </a:r>
          </a:p>
          <a:p>
            <a:pPr lvl="0"/>
            <a:r>
              <a:rPr lang="da-DK" dirty="0"/>
              <a:t>Hvad kunne man have gjort eller sagt for at undgå, at konflikten eskalerer? </a:t>
            </a:r>
          </a:p>
          <a:p>
            <a:pPr marL="0" indent="0">
              <a:buNone/>
            </a:pPr>
            <a:endParaRPr lang="da-DK" b="1" dirty="0"/>
          </a:p>
          <a:p>
            <a:endParaRPr lang="da-DK" dirty="0"/>
          </a:p>
        </p:txBody>
      </p:sp>
      <p:sp>
        <p:nvSpPr>
          <p:cNvPr id="5" name="Titel 4">
            <a:extLst>
              <a:ext uri="{FF2B5EF4-FFF2-40B4-BE49-F238E27FC236}">
                <a16:creationId xmlns:a16="http://schemas.microsoft.com/office/drawing/2014/main" id="{A837F18E-8729-4DE2-BB5B-70CC6D26DC57}"/>
              </a:ext>
            </a:extLst>
          </p:cNvPr>
          <p:cNvSpPr txBox="1">
            <a:spLocks noGrp="1"/>
          </p:cNvSpPr>
          <p:nvPr>
            <p:ph type="title"/>
          </p:nvPr>
        </p:nvSpPr>
        <p:spPr>
          <a:xfrm>
            <a:off x="628649" y="867171"/>
            <a:ext cx="7356181" cy="415498"/>
          </a:xfrm>
          <a:prstGeom prst="rect">
            <a:avLst/>
          </a:prstGeom>
          <a:noFill/>
        </p:spPr>
        <p:txBody>
          <a:bodyPr wrap="none" rtlCol="0">
            <a:spAutoFit/>
          </a:bodyPr>
          <a:lstStyle/>
          <a:p>
            <a:r>
              <a:rPr lang="da-DK" dirty="0">
                <a:latin typeface="+mn-lt"/>
              </a:rPr>
              <a:t>Øvelse 1b: En konflikt, I selv har oplevet</a:t>
            </a:r>
          </a:p>
        </p:txBody>
      </p:sp>
      <p:sp>
        <p:nvSpPr>
          <p:cNvPr id="6" name="Tekstfelt 5">
            <a:extLst>
              <a:ext uri="{FF2B5EF4-FFF2-40B4-BE49-F238E27FC236}">
                <a16:creationId xmlns:a16="http://schemas.microsoft.com/office/drawing/2014/main" id="{FE00BB14-C0B8-468E-907F-D4FDEEED7F56}"/>
              </a:ext>
            </a:extLst>
          </p:cNvPr>
          <p:cNvSpPr txBox="1"/>
          <p:nvPr/>
        </p:nvSpPr>
        <p:spPr>
          <a:xfrm>
            <a:off x="1187624" y="2397948"/>
            <a:ext cx="3096344" cy="2277547"/>
          </a:xfrm>
          <a:prstGeom prst="rect">
            <a:avLst/>
          </a:prstGeom>
          <a:noFill/>
        </p:spPr>
        <p:txBody>
          <a:bodyPr wrap="square" lIns="0" tIns="0" rIns="0" bIns="0" rtlCol="0">
            <a:spAutoFit/>
          </a:bodyPr>
          <a:lstStyle/>
          <a:p>
            <a:r>
              <a:rPr lang="da-DK" dirty="0"/>
              <a:t>Hvad sker der med jer i situationen?</a:t>
            </a:r>
          </a:p>
          <a:p>
            <a:r>
              <a:rPr lang="da-DK" i="1" dirty="0"/>
              <a:t>(tænker, føler, mærker og gør)</a:t>
            </a:r>
          </a:p>
          <a:p>
            <a:endParaRPr lang="da-DK" dirty="0"/>
          </a:p>
          <a:p>
            <a:r>
              <a:rPr lang="da-DK" dirty="0"/>
              <a:t>Hvad sker der med de andre i konflikten? </a:t>
            </a:r>
          </a:p>
          <a:p>
            <a:r>
              <a:rPr lang="da-DK" i="1" dirty="0"/>
              <a:t>(tænker, føler, mærker og gør)</a:t>
            </a:r>
          </a:p>
          <a:p>
            <a:endParaRPr lang="da-DK" sz="1100" dirty="0"/>
          </a:p>
          <a:p>
            <a:r>
              <a:rPr lang="da-DK" sz="1100" dirty="0"/>
              <a:t> </a:t>
            </a:r>
          </a:p>
        </p:txBody>
      </p:sp>
      <p:pic>
        <p:nvPicPr>
          <p:cNvPr id="7" name="Picture 6">
            <a:extLst>
              <a:ext uri="{FF2B5EF4-FFF2-40B4-BE49-F238E27FC236}">
                <a16:creationId xmlns:a16="http://schemas.microsoft.com/office/drawing/2014/main" id="{0DC40AD9-5FB0-4442-94BA-D0A0435D59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39231" y="2596674"/>
            <a:ext cx="3176120" cy="1863377"/>
          </a:xfrm>
          <a:prstGeom prst="rect">
            <a:avLst/>
          </a:prstGeom>
        </p:spPr>
      </p:pic>
    </p:spTree>
    <p:extLst>
      <p:ext uri="{BB962C8B-B14F-4D97-AF65-F5344CB8AC3E}">
        <p14:creationId xmlns:p14="http://schemas.microsoft.com/office/powerpoint/2010/main" val="13501640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3368B65-0FB7-4753-83A7-FDC4842F213A}"/>
              </a:ext>
            </a:extLst>
          </p:cNvPr>
          <p:cNvSpPr txBox="1"/>
          <p:nvPr/>
        </p:nvSpPr>
        <p:spPr>
          <a:xfrm>
            <a:off x="755576" y="908720"/>
            <a:ext cx="7433445" cy="553998"/>
          </a:xfrm>
          <a:prstGeom prst="rect">
            <a:avLst/>
          </a:prstGeom>
          <a:noFill/>
        </p:spPr>
        <p:txBody>
          <a:bodyPr wrap="none" rtlCol="0">
            <a:spAutoFit/>
          </a:bodyPr>
          <a:lstStyle/>
          <a:p>
            <a:r>
              <a:rPr lang="da-DK" sz="3000" b="1" dirty="0">
                <a:solidFill>
                  <a:schemeClr val="tx2"/>
                </a:solidFill>
              </a:rPr>
              <a:t>Øvelse 1b: En konflikt I selv har oplevet</a:t>
            </a:r>
          </a:p>
        </p:txBody>
      </p:sp>
      <p:pic>
        <p:nvPicPr>
          <p:cNvPr id="5" name="Billede 7">
            <a:extLst>
              <a:ext uri="{FF2B5EF4-FFF2-40B4-BE49-F238E27FC236}">
                <a16:creationId xmlns:a16="http://schemas.microsoft.com/office/drawing/2014/main" id="{0FD5DF54-07B5-41D6-8E7F-55F786272F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0027" y="1586409"/>
            <a:ext cx="6843945" cy="4345447"/>
          </a:xfrm>
          <a:prstGeom prst="rect">
            <a:avLst/>
          </a:prstGeom>
        </p:spPr>
      </p:pic>
    </p:spTree>
    <p:extLst>
      <p:ext uri="{BB962C8B-B14F-4D97-AF65-F5344CB8AC3E}">
        <p14:creationId xmlns:p14="http://schemas.microsoft.com/office/powerpoint/2010/main" val="1129253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2D2A8BD-6CFA-48A4-9D1D-7FB2293CAEC6}"/>
              </a:ext>
            </a:extLst>
          </p:cNvPr>
          <p:cNvGraphicFramePr>
            <a:graphicFrameLocks noChangeAspect="1"/>
          </p:cNvGraphicFramePr>
          <p:nvPr>
            <p:custDataLst>
              <p:tags r:id="rId2"/>
            </p:custDataLst>
            <p:extLst>
              <p:ext uri="{D42A27DB-BD31-4B8C-83A1-F6EECF244321}">
                <p14:modId xmlns:p14="http://schemas.microsoft.com/office/powerpoint/2010/main" val="36739356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06"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br>
              <a:rPr lang="da-DK" dirty="0"/>
            </a:br>
            <a:endParaRPr lang="da-DK" dirty="0"/>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vert="horz" lIns="91440" tIns="45720" rIns="91440" bIns="45720" rtlCol="0" anchor="t">
            <a:normAutofit/>
          </a:bodyPr>
          <a:lstStyle/>
          <a:p>
            <a:pPr marL="0" indent="0">
              <a:buNone/>
            </a:pPr>
            <a:r>
              <a:rPr lang="da-DK" b="1" dirty="0"/>
              <a:t>[Udvælg evt. den/de relevante hjemmeøvelser og slet resten]</a:t>
            </a:r>
            <a:endParaRPr lang="da-DK" dirty="0"/>
          </a:p>
          <a:p>
            <a:r>
              <a:rPr lang="da-DK" dirty="0"/>
              <a:t>Træn en teknik eller metode til at sige fra eller tage problemer op med konkrete personer. Få hjælp af din støtteperson til dette. </a:t>
            </a:r>
          </a:p>
          <a:p>
            <a:r>
              <a:rPr lang="da-DK" dirty="0"/>
              <a:t>Træn hvordan du selv kan arbejde med problemløsning eller omstrukturering af tanker ved hjælp af "tegneseriesamtale". Få hjælp af din støtteperson til dette. </a:t>
            </a:r>
            <a:endParaRPr lang="da-DK" dirty="0">
              <a:cs typeface="Arial"/>
            </a:endParaRPr>
          </a:p>
          <a:p>
            <a:r>
              <a:rPr lang="da-DK" dirty="0"/>
              <a:t>Lav en liste over ting, som du især tager med dig fra modulet. Se på dine mål og overvej, hvor langt du er kommet, vend det med støttepersonen.</a:t>
            </a:r>
          </a:p>
          <a:p>
            <a:r>
              <a:rPr lang="da-DK" dirty="0"/>
              <a:t>Overvej hvad der kan være det sværeste ved at stå i en konflikt – drøft det med din støtteperson.</a:t>
            </a:r>
          </a:p>
          <a:p>
            <a:r>
              <a:rPr lang="da-DK" dirty="0"/>
              <a:t>Eller noget helt andet, der giver mere mening for dig…</a:t>
            </a:r>
          </a:p>
        </p:txBody>
      </p:sp>
    </p:spTree>
    <p:extLst>
      <p:ext uri="{BB962C8B-B14F-4D97-AF65-F5344CB8AC3E}">
        <p14:creationId xmlns:p14="http://schemas.microsoft.com/office/powerpoint/2010/main" val="34274225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277CE6A9-44CC-6D50-14E2-2D7D76F4BA8B}"/>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11515052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95A3B667-0D2F-44BB-9739-76D01FD8C040}"/>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53675102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84367836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1F1F389-8FEE-A0BA-1540-CBC896C06116}"/>
              </a:ext>
            </a:extLst>
          </p:cNvPr>
          <p:cNvSpPr txBox="1">
            <a:spLocks/>
          </p:cNvSpPr>
          <p:nvPr/>
        </p:nvSpPr>
        <p:spPr>
          <a:xfrm>
            <a:off x="1239838" y="1700808"/>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1946020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3068960"/>
            <a:ext cx="4329473" cy="928700"/>
          </a:xfrm>
        </p:spPr>
        <p:txBody>
          <a:bodyPr>
            <a:normAutofit/>
          </a:bodyPr>
          <a:lstStyle/>
          <a:p>
            <a:r>
              <a:rPr lang="da-DK" sz="2000" dirty="0"/>
              <a:t>Modul 4.2: Konflikter </a:t>
            </a:r>
          </a:p>
          <a:p>
            <a:r>
              <a:rPr lang="da-DK" sz="1400" dirty="0"/>
              <a:t>(Session 7)</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83968" y="3053718"/>
            <a:ext cx="719390" cy="30483"/>
          </a:xfrm>
          <a:prstGeom prst="rect">
            <a:avLst/>
          </a:prstGeom>
        </p:spPr>
      </p:pic>
    </p:spTree>
    <p:extLst>
      <p:ext uri="{BB962C8B-B14F-4D97-AF65-F5344CB8AC3E}">
        <p14:creationId xmlns:p14="http://schemas.microsoft.com/office/powerpoint/2010/main" val="2586658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Signalkort</a:t>
            </a:r>
          </a:p>
        </p:txBody>
      </p:sp>
      <p:pic>
        <p:nvPicPr>
          <p:cNvPr id="6" name="Picture 23"/>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1764223"/>
            <a:ext cx="7904163" cy="3977254"/>
          </a:xfrm>
          <a:prstGeom prst="rect">
            <a:avLst/>
          </a:prstGeom>
          <a:noFill/>
        </p:spPr>
      </p:pic>
    </p:spTree>
    <p:extLst>
      <p:ext uri="{BB962C8B-B14F-4D97-AF65-F5344CB8AC3E}">
        <p14:creationId xmlns:p14="http://schemas.microsoft.com/office/powerpoint/2010/main" val="343368757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177C281-E9AD-401D-1213-C11FEB050205}"/>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9" name="Object 8" hidden="1">
            <a:extLst>
              <a:ext uri="{FF2B5EF4-FFF2-40B4-BE49-F238E27FC236}">
                <a16:creationId xmlns:a16="http://schemas.microsoft.com/office/drawing/2014/main" id="{05D1893E-2B32-4769-BC13-084877D9DC41}"/>
              </a:ext>
            </a:extLst>
          </p:cNvPr>
          <p:cNvGraphicFramePr>
            <a:graphicFrameLocks noChangeAspect="1"/>
          </p:cNvGraphicFramePr>
          <p:nvPr>
            <p:custDataLst>
              <p:tags r:id="rId2"/>
            </p:custDataLst>
            <p:extLst>
              <p:ext uri="{D42A27DB-BD31-4B8C-83A1-F6EECF244321}">
                <p14:modId xmlns:p14="http://schemas.microsoft.com/office/powerpoint/2010/main" val="1800819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0" name="think-cell Slide" r:id="rId5" imgW="342" imgH="337" progId="TCLayout.ActiveDocument.1">
                  <p:embed/>
                </p:oleObj>
              </mc:Choice>
              <mc:Fallback>
                <p:oleObj name="think-cell Slide" r:id="rId5" imgW="342" imgH="337"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4.2: Konflikter</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7)</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dirty="0"/>
              <a:t>Formålet</a:t>
            </a:r>
            <a:r>
              <a:rPr lang="da-DK" dirty="0"/>
              <a:t> med dagen i dag er at:</a:t>
            </a:r>
          </a:p>
          <a:p>
            <a:r>
              <a:rPr lang="da-DK" dirty="0"/>
              <a:t>Blive klogere på, hvordan du reagerer </a:t>
            </a:r>
            <a:r>
              <a:rPr lang="da-DK"/>
              <a:t>i konflikter </a:t>
            </a:r>
            <a:endParaRPr lang="da-DK" dirty="0"/>
          </a:p>
          <a:p>
            <a:r>
              <a:rPr lang="da-DK" dirty="0"/>
              <a:t>Blive bedre til at forstå dine egne og andres tanker, følelser og handlinger </a:t>
            </a:r>
            <a:r>
              <a:rPr lang="da-DK"/>
              <a:t>i konflikter</a:t>
            </a:r>
            <a:endParaRPr lang="da-DK" dirty="0"/>
          </a:p>
          <a:p>
            <a:r>
              <a:rPr lang="da-DK" dirty="0"/>
              <a:t>Blive bedre til at håndtere konflikter. </a:t>
            </a:r>
          </a:p>
        </p:txBody>
      </p:sp>
    </p:spTree>
    <p:extLst>
      <p:ext uri="{BB962C8B-B14F-4D97-AF65-F5344CB8AC3E}">
        <p14:creationId xmlns:p14="http://schemas.microsoft.com/office/powerpoint/2010/main" val="32479089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4"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1056144201"/>
              </p:ext>
            </p:extLst>
          </p:nvPr>
        </p:nvGraphicFramePr>
        <p:xfrm>
          <a:off x="629046" y="1584775"/>
          <a:ext cx="7467526" cy="417830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r>
                        <a:rPr lang="da-DK" dirty="0"/>
                        <a:t> </a:t>
                      </a:r>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Hvordan er det gået siden sidste gruppesession?</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Konfliktnedtrappende sprog, assertiv kommunikation, BUSS formlen</a:t>
                      </a:r>
                    </a:p>
                  </a:txBody>
                  <a:tcPr/>
                </a:tc>
                <a:extLst>
                  <a:ext uri="{0D108BD9-81ED-4DB2-BD59-A6C34878D82A}">
                    <a16:rowId xmlns:a16="http://schemas.microsoft.com/office/drawing/2014/main" val="1275417052"/>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401505453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b="0" dirty="0"/>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i="1" dirty="0"/>
                        <a:t>Pause</a:t>
                      </a:r>
                    </a:p>
                  </a:txBody>
                  <a:tcPr/>
                </a:tc>
                <a:extLst>
                  <a:ext uri="{0D108BD9-81ED-4DB2-BD59-A6C34878D82A}">
                    <a16:rowId xmlns:a16="http://schemas.microsoft.com/office/drawing/2014/main" val="2088311343"/>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a:t>
                      </a:r>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a:t>
                      </a:r>
                      <a:r>
                        <a:rPr lang="da-DK" baseline="0" dirty="0">
                          <a:sym typeface="Wingdings" panose="05000000000000000000" pitchFamily="2" charset="2"/>
                        </a:rPr>
                        <a:t> </a:t>
                      </a:r>
                      <a:r>
                        <a:rPr lang="da-DK" dirty="0">
                          <a:sym typeface="Wingdings" panose="05000000000000000000" pitchFamily="2" charset="2"/>
                        </a:rPr>
                        <a:t>Vi udfylder et evalueringsskema. </a:t>
                      </a:r>
                      <a:endParaRPr lang="da-DK" dirty="0"/>
                    </a:p>
                  </a:txBody>
                  <a:tcPr/>
                </a:tc>
                <a:extLst>
                  <a:ext uri="{0D108BD9-81ED-4DB2-BD59-A6C34878D82A}">
                    <a16:rowId xmlns:a16="http://schemas.microsoft.com/office/drawing/2014/main" val="3100555660"/>
                  </a:ext>
                </a:extLst>
              </a:tr>
            </a:tbl>
          </a:graphicData>
        </a:graphic>
      </p:graphicFrame>
    </p:spTree>
    <p:extLst>
      <p:ext uri="{BB962C8B-B14F-4D97-AF65-F5344CB8AC3E}">
        <p14:creationId xmlns:p14="http://schemas.microsoft.com/office/powerpoint/2010/main" val="228175605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0BAD74B6-1230-4F9A-B0D1-1FE14FC598F8}"/>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21495630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124744"/>
            <a:ext cx="7904163" cy="4248150"/>
          </a:xfrm>
        </p:spPr>
        <p:txBody>
          <a:bodyPr>
            <a:normAutofit/>
          </a:bodyPr>
          <a:lstStyle/>
          <a:p>
            <a:pPr marL="0" indent="0">
              <a:buNone/>
            </a:pPr>
            <a:r>
              <a:rPr lang="da-DK" sz="3000" b="1" dirty="0">
                <a:solidFill>
                  <a:schemeClr val="tx2"/>
                </a:solidFill>
              </a:rPr>
              <a:t>Siden </a:t>
            </a:r>
            <a:r>
              <a:rPr lang="da-DK" sz="3000" b="1">
                <a:solidFill>
                  <a:schemeClr val="tx2"/>
                </a:solidFill>
              </a:rPr>
              <a:t>sidst </a:t>
            </a:r>
          </a:p>
          <a:p>
            <a:pPr marL="0" indent="0">
              <a:buNone/>
            </a:pPr>
            <a:endParaRPr lang="da-DK" b="1">
              <a:solidFill>
                <a:schemeClr val="tx2"/>
              </a:solidFill>
            </a:endParaRPr>
          </a:p>
          <a:p>
            <a:r>
              <a:rPr lang="da-DK" b="1"/>
              <a:t>Hvordan </a:t>
            </a:r>
            <a:r>
              <a:rPr lang="da-DK" b="1" dirty="0"/>
              <a:t>er det gået siden sidste gruppesession?</a:t>
            </a:r>
          </a:p>
          <a:p>
            <a:r>
              <a:rPr lang="da-DK" b="1"/>
              <a:t>Hvordan </a:t>
            </a:r>
            <a:r>
              <a:rPr lang="da-DK" b="1" dirty="0"/>
              <a:t>er det gået med hjemmeøvelserne fra sidste gang?</a:t>
            </a:r>
          </a:p>
          <a:p>
            <a:r>
              <a:rPr lang="da-DK" b="1" dirty="0"/>
              <a:t>Er der noget fra sidste gang, der bøvler, eller som du har brug for at vende igen?</a:t>
            </a:r>
          </a:p>
          <a:p>
            <a:r>
              <a:rPr lang="da-DK" b="1" dirty="0"/>
              <a:t>Er der noget, du særligt gerne vil snakke om i dag?</a:t>
            </a:r>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97582430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r>
              <a:rPr lang="da-DK" b="1" dirty="0"/>
              <a:t>Hvordan 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28291251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8154-4436-4974-A3C1-3CD2E53CAD65}"/>
              </a:ext>
            </a:extLst>
          </p:cNvPr>
          <p:cNvSpPr>
            <a:spLocks noGrp="1"/>
          </p:cNvSpPr>
          <p:nvPr>
            <p:ph type="title"/>
          </p:nvPr>
        </p:nvSpPr>
        <p:spPr/>
        <p:txBody>
          <a:bodyPr/>
          <a:lstStyle/>
          <a:p>
            <a:r>
              <a:rPr lang="da-DK" dirty="0"/>
              <a:t>Konfliktnedtrappende sprog 1/2</a:t>
            </a:r>
          </a:p>
        </p:txBody>
      </p:sp>
      <p:sp>
        <p:nvSpPr>
          <p:cNvPr id="3" name="Content Placeholder 2">
            <a:extLst>
              <a:ext uri="{FF2B5EF4-FFF2-40B4-BE49-F238E27FC236}">
                <a16:creationId xmlns:a16="http://schemas.microsoft.com/office/drawing/2014/main" id="{E02055B7-C98F-4E87-B949-AD6ED0B90212}"/>
              </a:ext>
            </a:extLst>
          </p:cNvPr>
          <p:cNvSpPr>
            <a:spLocks noGrp="1"/>
          </p:cNvSpPr>
          <p:nvPr>
            <p:ph idx="1"/>
          </p:nvPr>
        </p:nvSpPr>
        <p:spPr/>
        <p:txBody>
          <a:bodyPr/>
          <a:lstStyle/>
          <a:p>
            <a:r>
              <a:rPr lang="da-DK" dirty="0"/>
              <a:t>For at skabe en god dialog, handler det om at </a:t>
            </a:r>
            <a:r>
              <a:rPr lang="da-DK" b="1" dirty="0"/>
              <a:t>blive på egen banehalvdel </a:t>
            </a:r>
            <a:r>
              <a:rPr lang="da-DK" dirty="0"/>
              <a:t>og undgå, at den anden føler sig forkert. </a:t>
            </a:r>
          </a:p>
          <a:p>
            <a:r>
              <a:rPr lang="da-DK" dirty="0"/>
              <a:t>Det gør man ved at skelne mellem, hvad der sker </a:t>
            </a:r>
            <a:r>
              <a:rPr lang="da-DK" b="1" dirty="0"/>
              <a:t>inden i dig</a:t>
            </a:r>
            <a:r>
              <a:rPr lang="da-DK" dirty="0"/>
              <a:t>, og hvad du </a:t>
            </a:r>
            <a:r>
              <a:rPr lang="da-DK" b="1" dirty="0"/>
              <a:t>forestiller dig </a:t>
            </a:r>
            <a:r>
              <a:rPr lang="da-DK" dirty="0"/>
              <a:t>eller gætter på, der sker omkring dig (fx i forhold til den anden). </a:t>
            </a:r>
          </a:p>
          <a:p>
            <a:r>
              <a:rPr lang="da-DK" b="1" dirty="0"/>
              <a:t>Fra ”du-sprog” til ”jeg-sprog”</a:t>
            </a:r>
            <a:r>
              <a:rPr lang="da-DK" dirty="0"/>
              <a:t>: </a:t>
            </a:r>
            <a:r>
              <a:rPr lang="da-DK"/>
              <a:t>Med du-sprog, </a:t>
            </a:r>
            <a:r>
              <a:rPr lang="da-DK" dirty="0"/>
              <a:t>definerer vi den anden og fortæller, hvordan de er. Når det defineres, hvordan vi er, vil vi næsten altid reagere med modstand. I stedet for ”Du er godt nok sur.” Så sig ”Jeg har lagt mærke til, at du ikke svarer mig. Det gør mig i tvivl om, hvad du tænker?” </a:t>
            </a:r>
          </a:p>
          <a:p>
            <a:r>
              <a:rPr lang="da-DK" b="1" dirty="0"/>
              <a:t>Fra afbryde til lytte: </a:t>
            </a:r>
            <a:r>
              <a:rPr lang="da-DK" dirty="0"/>
              <a:t>Vi har alle behov for at føle os hørt og forstået. Det er svært, hvis man bliver afbrudt. Det er derfor konfliktnedtrappende, hvis du lytter uden at afbryde. </a:t>
            </a:r>
          </a:p>
          <a:p>
            <a:endParaRPr lang="da-DK" dirty="0"/>
          </a:p>
        </p:txBody>
      </p:sp>
      <p:sp>
        <p:nvSpPr>
          <p:cNvPr id="6" name="TextBox 5">
            <a:extLst>
              <a:ext uri="{FF2B5EF4-FFF2-40B4-BE49-F238E27FC236}">
                <a16:creationId xmlns:a16="http://schemas.microsoft.com/office/drawing/2014/main" id="{A67A7923-B82A-49CD-BA78-8CC7617A3615}"/>
              </a:ext>
            </a:extLst>
          </p:cNvPr>
          <p:cNvSpPr txBox="1"/>
          <p:nvPr/>
        </p:nvSpPr>
        <p:spPr>
          <a:xfrm>
            <a:off x="4283968" y="5829628"/>
            <a:ext cx="3269316" cy="169277"/>
          </a:xfrm>
          <a:prstGeom prst="rect">
            <a:avLst/>
          </a:prstGeom>
          <a:noFill/>
        </p:spPr>
        <p:txBody>
          <a:bodyPr wrap="square" lIns="0" tIns="0" rIns="0" bIns="0" rtlCol="0">
            <a:spAutoFit/>
          </a:bodyPr>
          <a:lstStyle/>
          <a:p>
            <a:r>
              <a:rPr lang="da-DK" sz="1100" i="1" dirty="0"/>
              <a:t>Kilde: Birgitte Sally, Personlig kommunikation</a:t>
            </a:r>
          </a:p>
        </p:txBody>
      </p:sp>
    </p:spTree>
    <p:extLst>
      <p:ext uri="{BB962C8B-B14F-4D97-AF65-F5344CB8AC3E}">
        <p14:creationId xmlns:p14="http://schemas.microsoft.com/office/powerpoint/2010/main" val="421105336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8154-4436-4974-A3C1-3CD2E53CAD65}"/>
              </a:ext>
            </a:extLst>
          </p:cNvPr>
          <p:cNvSpPr>
            <a:spLocks noGrp="1"/>
          </p:cNvSpPr>
          <p:nvPr>
            <p:ph type="title"/>
          </p:nvPr>
        </p:nvSpPr>
        <p:spPr/>
        <p:txBody>
          <a:bodyPr/>
          <a:lstStyle/>
          <a:p>
            <a:r>
              <a:rPr lang="da-DK" dirty="0"/>
              <a:t>Konfliktnedtrappende sprog 2/2</a:t>
            </a:r>
          </a:p>
        </p:txBody>
      </p:sp>
      <p:sp>
        <p:nvSpPr>
          <p:cNvPr id="3" name="Content Placeholder 2">
            <a:extLst>
              <a:ext uri="{FF2B5EF4-FFF2-40B4-BE49-F238E27FC236}">
                <a16:creationId xmlns:a16="http://schemas.microsoft.com/office/drawing/2014/main" id="{E02055B7-C98F-4E87-B949-AD6ED0B90212}"/>
              </a:ext>
            </a:extLst>
          </p:cNvPr>
          <p:cNvSpPr>
            <a:spLocks noGrp="1"/>
          </p:cNvSpPr>
          <p:nvPr>
            <p:ph idx="1"/>
          </p:nvPr>
        </p:nvSpPr>
        <p:spPr/>
        <p:txBody>
          <a:bodyPr/>
          <a:lstStyle/>
          <a:p>
            <a:r>
              <a:rPr lang="da-DK" b="1" dirty="0"/>
              <a:t>Fra at bebrejde til at udtrykke sit ønske”</a:t>
            </a:r>
            <a:r>
              <a:rPr lang="da-DK" dirty="0"/>
              <a:t>: Når man bliver bebrejdet, går de fleste i forsvarsposition. Du kommer længst med at udtrykke, hvad du selv føler eller ønsker dig. </a:t>
            </a:r>
          </a:p>
          <a:p>
            <a:r>
              <a:rPr lang="da-DK" b="1" dirty="0"/>
              <a:t>Fra fokus på fortid til fokus på nutid: </a:t>
            </a:r>
            <a:r>
              <a:rPr lang="da-DK" dirty="0"/>
              <a:t>Hvis du fokuserer på fortiden skaber det ofte modstand og dårlig stemning. Generaliserende ord som ”altid” og ”plejer” skal udskiftes med ”ofte” eller ”nogle gange”. Men det er endnu vigtigere at have fokus på nutiden. I stedet for ”Du siger altid …”, så sig ”Jeg bliver ked af det, når du siger…”. </a:t>
            </a:r>
          </a:p>
          <a:p>
            <a:r>
              <a:rPr lang="da-DK" b="1" dirty="0"/>
              <a:t>Fra ”gå efter personen” til ”gå efter problemet”: </a:t>
            </a:r>
            <a:r>
              <a:rPr lang="da-DK" dirty="0"/>
              <a:t>Det er meget konfliktoptrappende, når fokus bliver på personen frem for problemet eller situationen. Prøv at se problemet eller situationen ”oppefra” og vær nysgerrig på, hvordan I sammen kan løse det. </a:t>
            </a:r>
          </a:p>
          <a:p>
            <a:endParaRPr lang="da-DK" dirty="0"/>
          </a:p>
        </p:txBody>
      </p:sp>
    </p:spTree>
    <p:extLst>
      <p:ext uri="{BB962C8B-B14F-4D97-AF65-F5344CB8AC3E}">
        <p14:creationId xmlns:p14="http://schemas.microsoft.com/office/powerpoint/2010/main" val="211484473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BDD25117-B349-4802-BF77-FC649B92E2DE}"/>
              </a:ext>
            </a:extLst>
          </p:cNvPr>
          <p:cNvSpPr>
            <a:spLocks noGrp="1"/>
          </p:cNvSpPr>
          <p:nvPr>
            <p:ph type="title"/>
          </p:nvPr>
        </p:nvSpPr>
        <p:spPr>
          <a:xfrm>
            <a:off x="579921" y="536774"/>
            <a:ext cx="7904163" cy="756084"/>
          </a:xfrm>
        </p:spPr>
        <p:txBody>
          <a:bodyPr/>
          <a:lstStyle/>
          <a:p>
            <a:r>
              <a:rPr lang="da-DK" dirty="0"/>
              <a:t>Tre forskellige måder at kommunikere på</a:t>
            </a:r>
          </a:p>
        </p:txBody>
      </p:sp>
      <p:pic>
        <p:nvPicPr>
          <p:cNvPr id="12290" name="Picture 2" descr="Passive – Aggressive – Assertive – Hands, Hearts, and Minds">
            <a:extLst>
              <a:ext uri="{FF2B5EF4-FFF2-40B4-BE49-F238E27FC236}">
                <a16:creationId xmlns:a16="http://schemas.microsoft.com/office/drawing/2014/main" id="{4437B8BD-CD4F-420D-A709-C3137D4D441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683568" y="1988840"/>
            <a:ext cx="7299158" cy="25202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96A55CA-E5BE-4F4A-93E8-D8929001A11F}"/>
              </a:ext>
            </a:extLst>
          </p:cNvPr>
          <p:cNvSpPr txBox="1"/>
          <p:nvPr/>
        </p:nvSpPr>
        <p:spPr>
          <a:xfrm>
            <a:off x="1547664" y="4869160"/>
            <a:ext cx="5760640" cy="246221"/>
          </a:xfrm>
          <a:prstGeom prst="rect">
            <a:avLst/>
          </a:prstGeom>
          <a:noFill/>
        </p:spPr>
        <p:txBody>
          <a:bodyPr wrap="square" lIns="0" tIns="0" rIns="0" bIns="0" rtlCol="0">
            <a:spAutoFit/>
          </a:bodyPr>
          <a:lstStyle/>
          <a:p>
            <a:r>
              <a:rPr lang="da-DK" sz="1600" b="1" dirty="0"/>
              <a:t>Passiv                             Assertiv                       Aggressiv</a:t>
            </a:r>
          </a:p>
        </p:txBody>
      </p:sp>
    </p:spTree>
    <p:extLst>
      <p:ext uri="{BB962C8B-B14F-4D97-AF65-F5344CB8AC3E}">
        <p14:creationId xmlns:p14="http://schemas.microsoft.com/office/powerpoint/2010/main" val="337796068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8FFEC5E-B743-4BD9-A824-9DA3DAB141C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4" name="think-cell Slide" r:id="rId4" imgW="360" imgH="360" progId="TCLayout.ActiveDocument.1">
                  <p:embed/>
                </p:oleObj>
              </mc:Choice>
              <mc:Fallback>
                <p:oleObj name="think-cell Slide" r:id="rId4" imgW="360" imgH="360" progId="TCLayout.ActiveDocument.1">
                  <p:embed/>
                  <p:pic>
                    <p:nvPicPr>
                      <p:cNvPr id="11" name="Object 10" hidden="1">
                        <a:extLst>
                          <a:ext uri="{FF2B5EF4-FFF2-40B4-BE49-F238E27FC236}">
                            <a16:creationId xmlns:a16="http://schemas.microsoft.com/office/drawing/2014/main" id="{58FFEC5E-B743-4BD9-A824-9DA3DAB141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74CFA3-94C8-4E53-A432-92568E4BEF90}"/>
              </a:ext>
            </a:extLst>
          </p:cNvPr>
          <p:cNvSpPr>
            <a:spLocks noGrp="1"/>
          </p:cNvSpPr>
          <p:nvPr>
            <p:ph type="title"/>
          </p:nvPr>
        </p:nvSpPr>
        <p:spPr/>
        <p:txBody>
          <a:bodyPr vert="horz"/>
          <a:lstStyle/>
          <a:p>
            <a:r>
              <a:rPr lang="da-DK" dirty="0"/>
              <a:t>Passiv</a:t>
            </a:r>
          </a:p>
        </p:txBody>
      </p:sp>
      <p:sp>
        <p:nvSpPr>
          <p:cNvPr id="3" name="Content Placeholder 2">
            <a:extLst>
              <a:ext uri="{FF2B5EF4-FFF2-40B4-BE49-F238E27FC236}">
                <a16:creationId xmlns:a16="http://schemas.microsoft.com/office/drawing/2014/main" id="{712B7DA8-2113-43B1-9690-2D4402564EDD}"/>
              </a:ext>
            </a:extLst>
          </p:cNvPr>
          <p:cNvSpPr>
            <a:spLocks noGrp="1"/>
          </p:cNvSpPr>
          <p:nvPr>
            <p:ph idx="1"/>
          </p:nvPr>
        </p:nvSpPr>
        <p:spPr>
          <a:xfrm>
            <a:off x="628649" y="1628775"/>
            <a:ext cx="3367287" cy="4248150"/>
          </a:xfrm>
        </p:spPr>
        <p:txBody>
          <a:bodyPr/>
          <a:lstStyle/>
          <a:p>
            <a:r>
              <a:rPr lang="da-DK" dirty="0"/>
              <a:t>Man siger ikke, hvad man tænker. Man lukker tankerne og følelserne inde i sig selv og kan derfor risikere at blive overset eller udnyttet af andre </a:t>
            </a:r>
          </a:p>
          <a:p>
            <a:endParaRPr lang="da-DK" dirty="0"/>
          </a:p>
          <a:p>
            <a:r>
              <a:rPr lang="da-DK" dirty="0"/>
              <a:t>Har ikke øjenkontakt, taler stille, for sød, trækker sig </a:t>
            </a:r>
          </a:p>
        </p:txBody>
      </p:sp>
      <p:pic>
        <p:nvPicPr>
          <p:cNvPr id="9" name="Picture 8">
            <a:extLst>
              <a:ext uri="{FF2B5EF4-FFF2-40B4-BE49-F238E27FC236}">
                <a16:creationId xmlns:a16="http://schemas.microsoft.com/office/drawing/2014/main" id="{280A1A6A-D275-4235-A25F-53B5E8D3D57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27984" y="2564904"/>
            <a:ext cx="4296726" cy="2602299"/>
          </a:xfrm>
          <a:prstGeom prst="rect">
            <a:avLst/>
          </a:prstGeom>
        </p:spPr>
      </p:pic>
      <p:sp>
        <p:nvSpPr>
          <p:cNvPr id="10" name="TextBox 9">
            <a:extLst>
              <a:ext uri="{FF2B5EF4-FFF2-40B4-BE49-F238E27FC236}">
                <a16:creationId xmlns:a16="http://schemas.microsoft.com/office/drawing/2014/main" id="{1726F54A-1966-4671-9A2B-74E1BC72B34A}"/>
              </a:ext>
            </a:extLst>
          </p:cNvPr>
          <p:cNvSpPr txBox="1"/>
          <p:nvPr/>
        </p:nvSpPr>
        <p:spPr>
          <a:xfrm>
            <a:off x="4435228" y="5517232"/>
            <a:ext cx="2304256" cy="153888"/>
          </a:xfrm>
          <a:prstGeom prst="rect">
            <a:avLst/>
          </a:prstGeom>
          <a:noFill/>
        </p:spPr>
        <p:txBody>
          <a:bodyPr wrap="square" lIns="0" tIns="0" rIns="0" bIns="0" rtlCol="0">
            <a:spAutoFit/>
          </a:bodyPr>
          <a:lstStyle/>
          <a:p>
            <a:r>
              <a:rPr lang="da-DK" sz="1000" dirty="0">
                <a:solidFill>
                  <a:schemeClr val="accent6"/>
                </a:solidFill>
              </a:rPr>
              <a:t>Kilde: Anete </a:t>
            </a:r>
            <a:r>
              <a:rPr lang="da-DK" sz="1000" dirty="0" err="1">
                <a:solidFill>
                  <a:schemeClr val="accent6"/>
                </a:solidFill>
              </a:rPr>
              <a:t>Lusina</a:t>
            </a:r>
            <a:r>
              <a:rPr lang="da-DK" sz="1000" dirty="0">
                <a:solidFill>
                  <a:schemeClr val="accent6"/>
                </a:solidFill>
              </a:rPr>
              <a:t> for </a:t>
            </a:r>
            <a:r>
              <a:rPr lang="da-DK" sz="1000" dirty="0" err="1">
                <a:solidFill>
                  <a:schemeClr val="accent6"/>
                </a:solidFill>
              </a:rPr>
              <a:t>Pexels</a:t>
            </a:r>
            <a:r>
              <a:rPr lang="da-DK" sz="1000" dirty="0">
                <a:solidFill>
                  <a:schemeClr val="accent6"/>
                </a:solidFill>
              </a:rPr>
              <a:t>.</a:t>
            </a:r>
          </a:p>
        </p:txBody>
      </p:sp>
    </p:spTree>
    <p:extLst>
      <p:ext uri="{BB962C8B-B14F-4D97-AF65-F5344CB8AC3E}">
        <p14:creationId xmlns:p14="http://schemas.microsoft.com/office/powerpoint/2010/main" val="134745954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A013C79C-BB5A-48AC-A28A-43BCBD9CF4F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78" name="think-cell Slide" r:id="rId4" imgW="360" imgH="360" progId="TCLayout.ActiveDocument.1">
                  <p:embed/>
                </p:oleObj>
              </mc:Choice>
              <mc:Fallback>
                <p:oleObj name="think-cell Slide" r:id="rId4" imgW="360" imgH="360" progId="TCLayout.ActiveDocument.1">
                  <p:embed/>
                  <p:pic>
                    <p:nvPicPr>
                      <p:cNvPr id="12" name="Object 11" hidden="1">
                        <a:extLst>
                          <a:ext uri="{FF2B5EF4-FFF2-40B4-BE49-F238E27FC236}">
                            <a16:creationId xmlns:a16="http://schemas.microsoft.com/office/drawing/2014/main" id="{A013C79C-BB5A-48AC-A28A-43BCBD9CF4F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74CFA3-94C8-4E53-A432-92568E4BEF90}"/>
              </a:ext>
            </a:extLst>
          </p:cNvPr>
          <p:cNvSpPr>
            <a:spLocks noGrp="1"/>
          </p:cNvSpPr>
          <p:nvPr>
            <p:ph type="title"/>
          </p:nvPr>
        </p:nvSpPr>
        <p:spPr/>
        <p:txBody>
          <a:bodyPr vert="horz"/>
          <a:lstStyle/>
          <a:p>
            <a:r>
              <a:rPr lang="da-DK" dirty="0"/>
              <a:t>Aggressiv</a:t>
            </a:r>
          </a:p>
        </p:txBody>
      </p:sp>
      <p:sp>
        <p:nvSpPr>
          <p:cNvPr id="3" name="Content Placeholder 2">
            <a:extLst>
              <a:ext uri="{FF2B5EF4-FFF2-40B4-BE49-F238E27FC236}">
                <a16:creationId xmlns:a16="http://schemas.microsoft.com/office/drawing/2014/main" id="{712B7DA8-2113-43B1-9690-2D4402564EDD}"/>
              </a:ext>
            </a:extLst>
          </p:cNvPr>
          <p:cNvSpPr>
            <a:spLocks noGrp="1"/>
          </p:cNvSpPr>
          <p:nvPr>
            <p:ph idx="1"/>
          </p:nvPr>
        </p:nvSpPr>
        <p:spPr>
          <a:xfrm>
            <a:off x="628649" y="1628775"/>
            <a:ext cx="3007247" cy="4248150"/>
          </a:xfrm>
        </p:spPr>
        <p:txBody>
          <a:bodyPr/>
          <a:lstStyle/>
          <a:p>
            <a:r>
              <a:rPr lang="da-DK" dirty="0"/>
              <a:t>Man siger, det man tænker og føler på en brutal måde, så situationen bliver ubehagelig for andre mennesker </a:t>
            </a:r>
          </a:p>
          <a:p>
            <a:endParaRPr lang="da-DK" dirty="0"/>
          </a:p>
          <a:p>
            <a:r>
              <a:rPr lang="da-DK" dirty="0"/>
              <a:t>Taler højt, stirrer, lukket kropssprog, krævende</a:t>
            </a:r>
          </a:p>
          <a:p>
            <a:endParaRPr lang="da-DK" dirty="0"/>
          </a:p>
        </p:txBody>
      </p:sp>
      <p:pic>
        <p:nvPicPr>
          <p:cNvPr id="10" name="Picture 9">
            <a:extLst>
              <a:ext uri="{FF2B5EF4-FFF2-40B4-BE49-F238E27FC236}">
                <a16:creationId xmlns:a16="http://schemas.microsoft.com/office/drawing/2014/main" id="{DC96F6F4-54C1-4E49-A13B-5A0ED6CAFD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3928" y="2420888"/>
            <a:ext cx="4788042" cy="3191758"/>
          </a:xfrm>
          <a:prstGeom prst="rect">
            <a:avLst/>
          </a:prstGeom>
        </p:spPr>
      </p:pic>
      <p:sp>
        <p:nvSpPr>
          <p:cNvPr id="11" name="TextBox 10">
            <a:extLst>
              <a:ext uri="{FF2B5EF4-FFF2-40B4-BE49-F238E27FC236}">
                <a16:creationId xmlns:a16="http://schemas.microsoft.com/office/drawing/2014/main" id="{18049AEB-D67A-4E36-AD73-100836936B71}"/>
              </a:ext>
            </a:extLst>
          </p:cNvPr>
          <p:cNvSpPr txBox="1"/>
          <p:nvPr/>
        </p:nvSpPr>
        <p:spPr>
          <a:xfrm>
            <a:off x="3923928" y="5715921"/>
            <a:ext cx="2880320" cy="169277"/>
          </a:xfrm>
          <a:prstGeom prst="rect">
            <a:avLst/>
          </a:prstGeom>
          <a:noFill/>
        </p:spPr>
        <p:txBody>
          <a:bodyPr wrap="square" lIns="0" tIns="0" rIns="0" bIns="0" rtlCol="0">
            <a:spAutoFit/>
          </a:bodyPr>
          <a:lstStyle/>
          <a:p>
            <a:r>
              <a:rPr lang="da-DK" sz="1100" dirty="0">
                <a:solidFill>
                  <a:schemeClr val="accent6"/>
                </a:solidFill>
              </a:rPr>
              <a:t>Kilde: Andrea </a:t>
            </a:r>
            <a:r>
              <a:rPr lang="da-DK" sz="1100" dirty="0" err="1">
                <a:solidFill>
                  <a:schemeClr val="accent6"/>
                </a:solidFill>
              </a:rPr>
              <a:t>Piacquadio</a:t>
            </a:r>
            <a:r>
              <a:rPr lang="da-DK" sz="1100" dirty="0">
                <a:solidFill>
                  <a:schemeClr val="accent6"/>
                </a:solidFill>
              </a:rPr>
              <a:t> for </a:t>
            </a:r>
            <a:r>
              <a:rPr lang="da-DK" sz="1100" dirty="0" err="1">
                <a:solidFill>
                  <a:schemeClr val="accent6"/>
                </a:solidFill>
              </a:rPr>
              <a:t>Pexels</a:t>
            </a:r>
            <a:endParaRPr lang="da-DK" sz="1100" dirty="0">
              <a:solidFill>
                <a:schemeClr val="accent6"/>
              </a:solidFill>
            </a:endParaRPr>
          </a:p>
        </p:txBody>
      </p:sp>
    </p:spTree>
    <p:extLst>
      <p:ext uri="{BB962C8B-B14F-4D97-AF65-F5344CB8AC3E}">
        <p14:creationId xmlns:p14="http://schemas.microsoft.com/office/powerpoint/2010/main" val="1352675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BB0E-3CE1-4F41-9605-93658DD6E803}"/>
              </a:ext>
            </a:extLst>
          </p:cNvPr>
          <p:cNvSpPr>
            <a:spLocks noGrp="1"/>
          </p:cNvSpPr>
          <p:nvPr>
            <p:ph type="title"/>
          </p:nvPr>
        </p:nvSpPr>
        <p:spPr/>
        <p:txBody>
          <a:bodyPr/>
          <a:lstStyle/>
          <a:p>
            <a:r>
              <a:rPr lang="da-DK" dirty="0"/>
              <a:t>Jeres grupperegler?</a:t>
            </a:r>
          </a:p>
        </p:txBody>
      </p:sp>
      <p:sp>
        <p:nvSpPr>
          <p:cNvPr id="3" name="Content Placeholder 2">
            <a:extLst>
              <a:ext uri="{FF2B5EF4-FFF2-40B4-BE49-F238E27FC236}">
                <a16:creationId xmlns:a16="http://schemas.microsoft.com/office/drawing/2014/main" id="{01BA552C-B4D1-46A6-BE7D-125079A54965}"/>
              </a:ext>
            </a:extLst>
          </p:cNvPr>
          <p:cNvSpPr>
            <a:spLocks noGrp="1"/>
          </p:cNvSpPr>
          <p:nvPr>
            <p:ph idx="1"/>
          </p:nvPr>
        </p:nvSpPr>
        <p:spPr>
          <a:xfrm>
            <a:off x="638522" y="1731460"/>
            <a:ext cx="6669781" cy="4248150"/>
          </a:xfrm>
        </p:spPr>
        <p:txBody>
          <a:bodyPr>
            <a:normAutofit/>
          </a:bodyPr>
          <a:lstStyle/>
          <a:p>
            <a:pPr marL="0" indent="0">
              <a:buNone/>
            </a:pPr>
            <a:endParaRPr lang="da-DK" dirty="0"/>
          </a:p>
        </p:txBody>
      </p:sp>
      <p:grpSp>
        <p:nvGrpSpPr>
          <p:cNvPr id="7" name="Group 946">
            <a:extLst>
              <a:ext uri="{FF2B5EF4-FFF2-40B4-BE49-F238E27FC236}">
                <a16:creationId xmlns:a16="http://schemas.microsoft.com/office/drawing/2014/main" id="{F5BB6B3E-2BD3-49D2-B5DA-5D78928EE4D0}"/>
              </a:ext>
            </a:extLst>
          </p:cNvPr>
          <p:cNvGrpSpPr/>
          <p:nvPr/>
        </p:nvGrpSpPr>
        <p:grpSpPr>
          <a:xfrm>
            <a:off x="7795350" y="554032"/>
            <a:ext cx="720000" cy="720000"/>
            <a:chOff x="0" y="0"/>
            <a:chExt cx="612000" cy="612000"/>
          </a:xfrm>
        </p:grpSpPr>
        <p:sp>
          <p:nvSpPr>
            <p:cNvPr id="8" name="Oval 226">
              <a:extLst>
                <a:ext uri="{FF2B5EF4-FFF2-40B4-BE49-F238E27FC236}">
                  <a16:creationId xmlns:a16="http://schemas.microsoft.com/office/drawing/2014/main" id="{25EFF9B7-161C-4148-AB39-26AE0EF2F7FF}"/>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10" name="Freeform 4985">
              <a:extLst>
                <a:ext uri="{FF2B5EF4-FFF2-40B4-BE49-F238E27FC236}">
                  <a16:creationId xmlns:a16="http://schemas.microsoft.com/office/drawing/2014/main" id="{10EF6D17-55E8-4BF9-AFAD-6A588311CA2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1139326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366183A4-639F-46BF-9C86-C85ADA38FD8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2" name="think-cell Slide" r:id="rId4" imgW="360" imgH="360" progId="TCLayout.ActiveDocument.1">
                  <p:embed/>
                </p:oleObj>
              </mc:Choice>
              <mc:Fallback>
                <p:oleObj name="think-cell Slide" r:id="rId4" imgW="360" imgH="360" progId="TCLayout.ActiveDocument.1">
                  <p:embed/>
                  <p:pic>
                    <p:nvPicPr>
                      <p:cNvPr id="11" name="Object 10" hidden="1">
                        <a:extLst>
                          <a:ext uri="{FF2B5EF4-FFF2-40B4-BE49-F238E27FC236}">
                            <a16:creationId xmlns:a16="http://schemas.microsoft.com/office/drawing/2014/main" id="{366183A4-639F-46BF-9C86-C85ADA38FD8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774CFA3-94C8-4E53-A432-92568E4BEF90}"/>
              </a:ext>
            </a:extLst>
          </p:cNvPr>
          <p:cNvSpPr>
            <a:spLocks noGrp="1"/>
          </p:cNvSpPr>
          <p:nvPr>
            <p:ph type="title"/>
          </p:nvPr>
        </p:nvSpPr>
        <p:spPr/>
        <p:txBody>
          <a:bodyPr vert="horz"/>
          <a:lstStyle/>
          <a:p>
            <a:r>
              <a:rPr lang="da-DK" dirty="0"/>
              <a:t>Assertiv</a:t>
            </a:r>
          </a:p>
        </p:txBody>
      </p:sp>
      <p:sp>
        <p:nvSpPr>
          <p:cNvPr id="3" name="Content Placeholder 2">
            <a:extLst>
              <a:ext uri="{FF2B5EF4-FFF2-40B4-BE49-F238E27FC236}">
                <a16:creationId xmlns:a16="http://schemas.microsoft.com/office/drawing/2014/main" id="{712B7DA8-2113-43B1-9690-2D4402564EDD}"/>
              </a:ext>
            </a:extLst>
          </p:cNvPr>
          <p:cNvSpPr>
            <a:spLocks noGrp="1"/>
          </p:cNvSpPr>
          <p:nvPr>
            <p:ph idx="1"/>
          </p:nvPr>
        </p:nvSpPr>
        <p:spPr>
          <a:xfrm>
            <a:off x="628649" y="1628775"/>
            <a:ext cx="3007247" cy="4248150"/>
          </a:xfrm>
        </p:spPr>
        <p:txBody>
          <a:bodyPr/>
          <a:lstStyle/>
          <a:p>
            <a:r>
              <a:rPr lang="da-DK" dirty="0"/>
              <a:t>Man siger, det man tænker og føler ærligt og direkte men på en ordentlig måde, så situationen ikke bliver ubehagelig for andre</a:t>
            </a:r>
          </a:p>
          <a:p>
            <a:endParaRPr lang="da-DK" dirty="0"/>
          </a:p>
          <a:p>
            <a:r>
              <a:rPr lang="da-DK" dirty="0"/>
              <a:t>Taler normalt, holder øjenkontakt, taler tydeligt, har respekt for andre</a:t>
            </a:r>
          </a:p>
          <a:p>
            <a:endParaRPr lang="da-DK" dirty="0"/>
          </a:p>
        </p:txBody>
      </p:sp>
      <p:sp>
        <p:nvSpPr>
          <p:cNvPr id="10" name="TextBox 9">
            <a:extLst>
              <a:ext uri="{FF2B5EF4-FFF2-40B4-BE49-F238E27FC236}">
                <a16:creationId xmlns:a16="http://schemas.microsoft.com/office/drawing/2014/main" id="{F0C499C1-4703-4F25-A9DD-11F1EE0BA5A6}"/>
              </a:ext>
            </a:extLst>
          </p:cNvPr>
          <p:cNvSpPr txBox="1"/>
          <p:nvPr/>
        </p:nvSpPr>
        <p:spPr>
          <a:xfrm>
            <a:off x="3768579" y="5626847"/>
            <a:ext cx="2736304" cy="169277"/>
          </a:xfrm>
          <a:prstGeom prst="rect">
            <a:avLst/>
          </a:prstGeom>
          <a:noFill/>
        </p:spPr>
        <p:txBody>
          <a:bodyPr wrap="square" lIns="0" tIns="0" rIns="0" bIns="0" rtlCol="0">
            <a:spAutoFit/>
          </a:bodyPr>
          <a:lstStyle/>
          <a:p>
            <a:r>
              <a:rPr lang="da-DK" sz="1100" dirty="0">
                <a:solidFill>
                  <a:schemeClr val="accent6"/>
                </a:solidFill>
              </a:rPr>
              <a:t>Kilde: </a:t>
            </a:r>
            <a:r>
              <a:rPr lang="da-DK" sz="1100" dirty="0" err="1">
                <a:solidFill>
                  <a:schemeClr val="accent6"/>
                </a:solidFill>
              </a:rPr>
              <a:t>Unsplash</a:t>
            </a:r>
            <a:r>
              <a:rPr lang="da-DK" sz="1100" dirty="0">
                <a:solidFill>
                  <a:schemeClr val="accent6"/>
                </a:solidFill>
              </a:rPr>
              <a:t>.</a:t>
            </a:r>
          </a:p>
        </p:txBody>
      </p:sp>
      <p:pic>
        <p:nvPicPr>
          <p:cNvPr id="4" name="Picture 3">
            <a:extLst>
              <a:ext uri="{FF2B5EF4-FFF2-40B4-BE49-F238E27FC236}">
                <a16:creationId xmlns:a16="http://schemas.microsoft.com/office/drawing/2014/main" id="{219BE471-1706-47BD-85DE-3EE62A807CA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79912" y="1988840"/>
            <a:ext cx="5035732" cy="3353091"/>
          </a:xfrm>
          <a:prstGeom prst="rect">
            <a:avLst/>
          </a:prstGeom>
        </p:spPr>
      </p:pic>
    </p:spTree>
    <p:extLst>
      <p:ext uri="{BB962C8B-B14F-4D97-AF65-F5344CB8AC3E}">
        <p14:creationId xmlns:p14="http://schemas.microsoft.com/office/powerpoint/2010/main" val="148936158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541895FD-10F5-1F1C-4A04-1F099C3689FE}"/>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1A07DFDE-A31F-FDC5-8B5E-277728209778}"/>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13D1AFEC-8F5D-81DF-F652-50350FCB1E28}"/>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33FEF054-D3D5-708D-499F-CAAD12814709}"/>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966600C2-7520-50CF-CA66-72C9687A578B}"/>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03A049A5-C03A-8D3F-A5C0-7C218A44276E}"/>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B391D120-4589-5832-6C5D-5B62C54B0980}"/>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E433B15A-1EFE-EB79-0813-93550B1C2B96}"/>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DA635F1E-D9E3-7C2A-C7E1-3489367BD355}"/>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F1DDDB68-F0E2-FF26-26FD-1AC688C6C556}"/>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30BA9613-233A-5B3C-3D17-C5E0530F31A4}"/>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04FFEF24-9AB8-5B1E-D41D-C7598DF38A3E}"/>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D15A9713-FACD-E504-786B-0BF2CE10E0B8}"/>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10111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94B056-B10B-4EF1-B568-CA2154446ABB}"/>
              </a:ext>
            </a:extLst>
          </p:cNvPr>
          <p:cNvSpPr>
            <a:spLocks noGrp="1"/>
          </p:cNvSpPr>
          <p:nvPr>
            <p:ph type="title"/>
          </p:nvPr>
        </p:nvSpPr>
        <p:spPr>
          <a:xfrm>
            <a:off x="628650" y="1601272"/>
            <a:ext cx="7886700" cy="994172"/>
          </a:xfrm>
        </p:spPr>
        <p:txBody>
          <a:bodyPr>
            <a:normAutofit/>
          </a:bodyPr>
          <a:lstStyle/>
          <a:p>
            <a:r>
              <a:rPr lang="da-DK" sz="2700" i="1" dirty="0"/>
              <a:t>Hvor på linjen vil du placere dig selv?</a:t>
            </a:r>
          </a:p>
        </p:txBody>
      </p:sp>
      <p:sp>
        <p:nvSpPr>
          <p:cNvPr id="3" name="Pladsholder til indhold 2">
            <a:extLst>
              <a:ext uri="{FF2B5EF4-FFF2-40B4-BE49-F238E27FC236}">
                <a16:creationId xmlns:a16="http://schemas.microsoft.com/office/drawing/2014/main" id="{D1AE7AAF-D463-4F0D-B87F-F6DD5DD20C19}"/>
              </a:ext>
            </a:extLst>
          </p:cNvPr>
          <p:cNvSpPr>
            <a:spLocks noGrp="1"/>
          </p:cNvSpPr>
          <p:nvPr>
            <p:ph idx="1"/>
          </p:nvPr>
        </p:nvSpPr>
        <p:spPr/>
        <p:txBody>
          <a:bodyPr/>
          <a:lstStyle/>
          <a:p>
            <a:pPr marL="0" indent="0">
              <a:buNone/>
            </a:pPr>
            <a:endParaRPr lang="da-DK" dirty="0"/>
          </a:p>
          <a:p>
            <a:pPr marL="0" indent="0">
              <a:buNone/>
            </a:pPr>
            <a:endParaRPr lang="da-DK" dirty="0"/>
          </a:p>
          <a:p>
            <a:pPr marL="0" indent="0">
              <a:buNone/>
            </a:pPr>
            <a:r>
              <a:rPr lang="da-DK" dirty="0"/>
              <a:t> </a:t>
            </a:r>
          </a:p>
          <a:p>
            <a:pPr marL="0" indent="0">
              <a:buNone/>
            </a:pPr>
            <a:endParaRPr lang="da-DK" dirty="0"/>
          </a:p>
          <a:p>
            <a:pPr marL="0" indent="0">
              <a:buNone/>
            </a:pPr>
            <a:endParaRPr lang="da-DK" dirty="0"/>
          </a:p>
          <a:p>
            <a:pPr marL="0" indent="0">
              <a:buNone/>
            </a:pPr>
            <a:r>
              <a:rPr lang="da-DK" dirty="0"/>
              <a:t>Passiv				            Assertiv	   	                   Aggressiv</a:t>
            </a:r>
          </a:p>
        </p:txBody>
      </p:sp>
      <p:sp>
        <p:nvSpPr>
          <p:cNvPr id="8" name="Pil: venstre-højre 7">
            <a:extLst>
              <a:ext uri="{FF2B5EF4-FFF2-40B4-BE49-F238E27FC236}">
                <a16:creationId xmlns:a16="http://schemas.microsoft.com/office/drawing/2014/main" id="{244A1B9F-37AE-475A-992C-2E6F70709432}"/>
              </a:ext>
            </a:extLst>
          </p:cNvPr>
          <p:cNvSpPr/>
          <p:nvPr/>
        </p:nvSpPr>
        <p:spPr>
          <a:xfrm>
            <a:off x="628650" y="3067228"/>
            <a:ext cx="7886700" cy="289764"/>
          </a:xfrm>
          <a:prstGeom prst="leftRightArrow">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Tree>
    <p:extLst>
      <p:ext uri="{BB962C8B-B14F-4D97-AF65-F5344CB8AC3E}">
        <p14:creationId xmlns:p14="http://schemas.microsoft.com/office/powerpoint/2010/main" val="135320628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C1A863-D1B8-4CF0-8032-6DD7615BCB87}"/>
              </a:ext>
            </a:extLst>
          </p:cNvPr>
          <p:cNvSpPr>
            <a:spLocks noGrp="1"/>
          </p:cNvSpPr>
          <p:nvPr>
            <p:ph type="title"/>
          </p:nvPr>
        </p:nvSpPr>
        <p:spPr/>
        <p:txBody>
          <a:bodyPr/>
          <a:lstStyle/>
          <a:p>
            <a:r>
              <a:rPr lang="da-DK" dirty="0"/>
              <a:t>”… man kan ikke ikke-kommunikere…”</a:t>
            </a:r>
          </a:p>
        </p:txBody>
      </p:sp>
      <p:sp>
        <p:nvSpPr>
          <p:cNvPr id="3" name="Pladsholder til indhold 2">
            <a:extLst>
              <a:ext uri="{FF2B5EF4-FFF2-40B4-BE49-F238E27FC236}">
                <a16:creationId xmlns:a16="http://schemas.microsoft.com/office/drawing/2014/main" id="{B9979948-B12C-42EB-86BB-CD1B82EF0576}"/>
              </a:ext>
            </a:extLst>
          </p:cNvPr>
          <p:cNvSpPr>
            <a:spLocks noGrp="1"/>
          </p:cNvSpPr>
          <p:nvPr>
            <p:ph idx="1"/>
          </p:nvPr>
        </p:nvSpPr>
        <p:spPr/>
        <p:txBody>
          <a:bodyPr/>
          <a:lstStyle/>
          <a:p>
            <a:pPr marL="0" indent="0">
              <a:buNone/>
            </a:pPr>
            <a:r>
              <a:rPr lang="da-DK" dirty="0"/>
              <a:t>Egne handlinger skaber reaktioner hos andre</a:t>
            </a:r>
            <a:br>
              <a:rPr lang="da-DK" dirty="0"/>
            </a:br>
            <a:r>
              <a:rPr lang="da-DK" dirty="0"/>
              <a:t> – uanset om man vil det eller ej</a:t>
            </a:r>
          </a:p>
          <a:p>
            <a:pPr marL="0" indent="0">
              <a:buNone/>
            </a:pPr>
            <a:endParaRPr lang="da-DK" dirty="0"/>
          </a:p>
          <a:p>
            <a:pPr>
              <a:buFont typeface="Wingdings" panose="05000000000000000000" pitchFamily="2" charset="2"/>
              <a:buChar char="§"/>
            </a:pPr>
            <a:r>
              <a:rPr lang="da-DK" dirty="0"/>
              <a:t>Tanker</a:t>
            </a:r>
          </a:p>
          <a:p>
            <a:pPr>
              <a:buFont typeface="Wingdings" panose="05000000000000000000" pitchFamily="2" charset="2"/>
              <a:buChar char="§"/>
            </a:pPr>
            <a:r>
              <a:rPr lang="da-DK" dirty="0"/>
              <a:t>Følelser</a:t>
            </a:r>
          </a:p>
          <a:p>
            <a:pPr>
              <a:buFont typeface="Wingdings" panose="05000000000000000000" pitchFamily="2" charset="2"/>
              <a:buChar char="§"/>
            </a:pPr>
            <a:r>
              <a:rPr lang="da-DK" dirty="0"/>
              <a:t>Kropslige reaktioner</a:t>
            </a:r>
          </a:p>
          <a:p>
            <a:pPr>
              <a:buFont typeface="Wingdings" panose="05000000000000000000" pitchFamily="2" charset="2"/>
              <a:buChar char="§"/>
            </a:pPr>
            <a:r>
              <a:rPr lang="da-DK" dirty="0"/>
              <a:t>Handlinger </a:t>
            </a:r>
          </a:p>
        </p:txBody>
      </p:sp>
    </p:spTree>
    <p:extLst>
      <p:ext uri="{BB962C8B-B14F-4D97-AF65-F5344CB8AC3E}">
        <p14:creationId xmlns:p14="http://schemas.microsoft.com/office/powerpoint/2010/main" val="8266496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xt Box">
            <a:extLst>
              <a:ext uri="{FF2B5EF4-FFF2-40B4-BE49-F238E27FC236}">
                <a16:creationId xmlns:a16="http://schemas.microsoft.com/office/drawing/2014/main" id="{107CF17D-874E-48CC-8B1E-987EAFF5E7DB}"/>
              </a:ext>
            </a:extLst>
          </p:cNvPr>
          <p:cNvPicPr>
            <a:picLocks noGrp="1" noChangeAspect="1" noChangeArrowheads="1"/>
          </p:cNvPicPr>
          <p:nvPr>
            <p:ph idx="1"/>
          </p:nvPr>
        </p:nvPicPr>
        <p:blipFill>
          <a:blip r:embed="rId2">
            <a:grayscl/>
            <a:extLst>
              <a:ext uri="{28A0092B-C50C-407E-A947-70E740481C1C}">
                <a14:useLocalDpi xmlns:a14="http://schemas.microsoft.com/office/drawing/2010/main"/>
              </a:ext>
            </a:extLst>
          </a:blip>
          <a:stretch>
            <a:fillRect/>
          </a:stretch>
        </p:blipFill>
        <p:spPr bwMode="auto">
          <a:xfrm rot="5400000">
            <a:off x="2360295" y="-167269"/>
            <a:ext cx="4423410" cy="7192537"/>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3F5758ED-7D65-4B37-BA26-6C2DBDA1C763}"/>
              </a:ext>
            </a:extLst>
          </p:cNvPr>
          <p:cNvSpPr txBox="1"/>
          <p:nvPr/>
        </p:nvSpPr>
        <p:spPr>
          <a:xfrm rot="550491">
            <a:off x="6144935" y="1326327"/>
            <a:ext cx="2711398" cy="830997"/>
          </a:xfrm>
          <a:prstGeom prst="rect">
            <a:avLst/>
          </a:prstGeom>
          <a:solidFill>
            <a:schemeClr val="bg2">
              <a:lumMod val="60000"/>
              <a:lumOff val="40000"/>
            </a:schemeClr>
          </a:solidFill>
          <a:effectLst>
            <a:outerShdw blurRad="50800" dist="50800" dir="5400000" algn="ctr" rotWithShape="0">
              <a:schemeClr val="bg2"/>
            </a:outerShdw>
          </a:effectLst>
        </p:spPr>
        <p:txBody>
          <a:bodyPr wrap="square" rtlCol="0">
            <a:spAutoFit/>
          </a:bodyPr>
          <a:lstStyle/>
          <a:p>
            <a:pPr algn="ctr"/>
            <a:endParaRPr lang="da-DK" sz="600" b="1" dirty="0">
              <a:solidFill>
                <a:srgbClr val="000000"/>
              </a:solidFill>
              <a:latin typeface="Gautami" panose="020B0502040204020203" pitchFamily="34" charset="0"/>
            </a:endParaRPr>
          </a:p>
          <a:p>
            <a:pPr algn="ctr"/>
            <a:r>
              <a:rPr lang="da-DK" sz="2100" dirty="0">
                <a:solidFill>
                  <a:srgbClr val="000000"/>
                </a:solidFill>
                <a:latin typeface="Gautami" panose="020B0502040204020203" pitchFamily="34" charset="0"/>
              </a:rPr>
              <a:t>Husk at bruge </a:t>
            </a:r>
            <a:r>
              <a:rPr lang="da-DK" sz="2100" b="1" dirty="0">
                <a:solidFill>
                  <a:srgbClr val="00B050"/>
                </a:solidFill>
                <a:latin typeface="Gautami" panose="020B0502040204020203" pitchFamily="34" charset="0"/>
              </a:rPr>
              <a:t>JEG</a:t>
            </a:r>
            <a:r>
              <a:rPr lang="da-DK" sz="2100" b="1" dirty="0">
                <a:solidFill>
                  <a:srgbClr val="000000"/>
                </a:solidFill>
                <a:latin typeface="Gautami" panose="020B0502040204020203" pitchFamily="34" charset="0"/>
              </a:rPr>
              <a:t>    </a:t>
            </a:r>
          </a:p>
          <a:p>
            <a:pPr algn="ctr"/>
            <a:r>
              <a:rPr lang="da-DK" sz="2100" dirty="0">
                <a:solidFill>
                  <a:srgbClr val="000000"/>
                </a:solidFill>
                <a:latin typeface="Gautami" panose="020B0502040204020203" pitchFamily="34" charset="0"/>
              </a:rPr>
              <a:t>i stedet for </a:t>
            </a:r>
            <a:r>
              <a:rPr lang="da-DK" sz="2100" b="1" dirty="0">
                <a:solidFill>
                  <a:srgbClr val="FF0000"/>
                </a:solidFill>
                <a:latin typeface="Gautami" panose="020B0502040204020203" pitchFamily="34" charset="0"/>
              </a:rPr>
              <a:t>DU</a:t>
            </a:r>
            <a:r>
              <a:rPr lang="da-DK" sz="2100" dirty="0">
                <a:solidFill>
                  <a:srgbClr val="000000"/>
                </a:solidFill>
                <a:latin typeface="Gautami" panose="020B0502040204020203" pitchFamily="34" charset="0"/>
              </a:rPr>
              <a:t> </a:t>
            </a:r>
            <a:endParaRPr lang="da-DK" sz="2100" dirty="0">
              <a:solidFill>
                <a:srgbClr val="000000"/>
              </a:solidFill>
              <a:latin typeface="&amp;quot"/>
            </a:endParaRPr>
          </a:p>
        </p:txBody>
      </p:sp>
      <p:sp>
        <p:nvSpPr>
          <p:cNvPr id="2" name="Tekstfelt 1">
            <a:extLst>
              <a:ext uri="{FF2B5EF4-FFF2-40B4-BE49-F238E27FC236}">
                <a16:creationId xmlns:a16="http://schemas.microsoft.com/office/drawing/2014/main" id="{7AAB176E-3A8B-4CEB-94CB-08C5F85F580E}"/>
              </a:ext>
            </a:extLst>
          </p:cNvPr>
          <p:cNvSpPr txBox="1"/>
          <p:nvPr/>
        </p:nvSpPr>
        <p:spPr>
          <a:xfrm>
            <a:off x="6660232" y="2780928"/>
            <a:ext cx="2356735" cy="415498"/>
          </a:xfrm>
          <a:prstGeom prst="rect">
            <a:avLst/>
          </a:prstGeom>
          <a:solidFill>
            <a:schemeClr val="tx1">
              <a:lumMod val="65000"/>
              <a:lumOff val="35000"/>
            </a:schemeClr>
          </a:solidFill>
          <a:ln/>
          <a:effectLst>
            <a:outerShdw blurRad="50800" dist="50800" dir="5400000" algn="ctr" rotWithShape="0">
              <a:schemeClr val="bg2"/>
            </a:outerShdw>
          </a:effectLst>
        </p:spPr>
        <p:style>
          <a:lnRef idx="3">
            <a:schemeClr val="lt1"/>
          </a:lnRef>
          <a:fillRef idx="1">
            <a:schemeClr val="accent6"/>
          </a:fillRef>
          <a:effectRef idx="1">
            <a:schemeClr val="accent6"/>
          </a:effectRef>
          <a:fontRef idx="minor">
            <a:schemeClr val="lt1"/>
          </a:fontRef>
        </p:style>
        <p:txBody>
          <a:bodyPr wrap="none" rtlCol="0">
            <a:spAutoFit/>
          </a:bodyPr>
          <a:lstStyle/>
          <a:p>
            <a:r>
              <a:rPr lang="da-DK" sz="2100" b="1" i="1" dirty="0"/>
              <a:t>- så vidt muligt…</a:t>
            </a:r>
          </a:p>
        </p:txBody>
      </p:sp>
    </p:spTree>
    <p:extLst>
      <p:ext uri="{BB962C8B-B14F-4D97-AF65-F5344CB8AC3E}">
        <p14:creationId xmlns:p14="http://schemas.microsoft.com/office/powerpoint/2010/main" val="180251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43368B65-0FB7-4753-83A7-FDC4842F213A}"/>
              </a:ext>
            </a:extLst>
          </p:cNvPr>
          <p:cNvSpPr txBox="1"/>
          <p:nvPr/>
        </p:nvSpPr>
        <p:spPr>
          <a:xfrm>
            <a:off x="755576" y="836712"/>
            <a:ext cx="4309193" cy="553998"/>
          </a:xfrm>
          <a:prstGeom prst="rect">
            <a:avLst/>
          </a:prstGeom>
          <a:noFill/>
        </p:spPr>
        <p:txBody>
          <a:bodyPr wrap="none" rtlCol="0">
            <a:spAutoFit/>
          </a:bodyPr>
          <a:lstStyle/>
          <a:p>
            <a:r>
              <a:rPr lang="da-DK" sz="3000" b="1" dirty="0">
                <a:solidFill>
                  <a:schemeClr val="tx2"/>
                </a:solidFill>
              </a:rPr>
              <a:t>Øvelse 1: Biografturen</a:t>
            </a:r>
          </a:p>
        </p:txBody>
      </p:sp>
      <p:sp>
        <p:nvSpPr>
          <p:cNvPr id="6" name="Rectangle 5">
            <a:extLst>
              <a:ext uri="{FF2B5EF4-FFF2-40B4-BE49-F238E27FC236}">
                <a16:creationId xmlns:a16="http://schemas.microsoft.com/office/drawing/2014/main" id="{800D30EE-7BB7-4A87-863C-24E46DFFF613}"/>
              </a:ext>
            </a:extLst>
          </p:cNvPr>
          <p:cNvSpPr/>
          <p:nvPr/>
        </p:nvSpPr>
        <p:spPr>
          <a:xfrm>
            <a:off x="1392057" y="2060848"/>
            <a:ext cx="6336704" cy="2585323"/>
          </a:xfrm>
          <a:prstGeom prst="rect">
            <a:avLst/>
          </a:prstGeom>
        </p:spPr>
        <p:txBody>
          <a:bodyPr wrap="square">
            <a:spAutoFit/>
          </a:bodyPr>
          <a:lstStyle/>
          <a:p>
            <a:r>
              <a:rPr lang="da-DK" dirty="0"/>
              <a:t>Michael har aftalt med sin kusine Heidi, at de skal i biografen lørdag aften. Det er en film, som Michael rigtig gerne vil se, og han har glædet sig til aftenen i biografen.</a:t>
            </a:r>
          </a:p>
          <a:p>
            <a:r>
              <a:rPr lang="da-DK" dirty="0"/>
              <a:t>Lørdag eftermiddag ringer Heidi og siger, at hun ikke kan gå med i biografen alligevel, da hun har glemt, at hendes lillesøster har fødselsdag, og de skal have familiemiddag.</a:t>
            </a:r>
          </a:p>
          <a:p>
            <a:r>
              <a:rPr lang="da-DK" dirty="0"/>
              <a:t>Det er anden gang i træk, at Heidi aflyser i sidste øjeblik.</a:t>
            </a:r>
          </a:p>
          <a:p>
            <a:endParaRPr lang="da-DK" dirty="0"/>
          </a:p>
          <a:p>
            <a:r>
              <a:rPr lang="da-DK" dirty="0"/>
              <a:t>Hvordan kan Michael udtrykke sig assertivt?</a:t>
            </a:r>
          </a:p>
        </p:txBody>
      </p:sp>
    </p:spTree>
    <p:extLst>
      <p:ext uri="{BB962C8B-B14F-4D97-AF65-F5344CB8AC3E}">
        <p14:creationId xmlns:p14="http://schemas.microsoft.com/office/powerpoint/2010/main" val="131489859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35B42D-24FA-454B-AF2E-EAFAF3F4629B}"/>
              </a:ext>
            </a:extLst>
          </p:cNvPr>
          <p:cNvSpPr>
            <a:spLocks noGrp="1"/>
          </p:cNvSpPr>
          <p:nvPr>
            <p:ph type="title"/>
          </p:nvPr>
        </p:nvSpPr>
        <p:spPr/>
        <p:txBody>
          <a:bodyPr>
            <a:normAutofit/>
          </a:bodyPr>
          <a:lstStyle/>
          <a:p>
            <a:r>
              <a:rPr lang="da-DK" dirty="0"/>
              <a:t>Løsningsforslag: Biografturen</a:t>
            </a:r>
          </a:p>
        </p:txBody>
      </p:sp>
      <p:sp>
        <p:nvSpPr>
          <p:cNvPr id="3" name="Pladsholder til indhold 2">
            <a:extLst>
              <a:ext uri="{FF2B5EF4-FFF2-40B4-BE49-F238E27FC236}">
                <a16:creationId xmlns:a16="http://schemas.microsoft.com/office/drawing/2014/main" id="{C158DC7E-556C-4E9B-9593-D77266629D82}"/>
              </a:ext>
            </a:extLst>
          </p:cNvPr>
          <p:cNvSpPr>
            <a:spLocks noGrp="1"/>
          </p:cNvSpPr>
          <p:nvPr>
            <p:ph idx="1"/>
          </p:nvPr>
        </p:nvSpPr>
        <p:spPr/>
        <p:txBody>
          <a:bodyPr/>
          <a:lstStyle/>
          <a:p>
            <a:r>
              <a:rPr lang="da-DK" b="1" dirty="0"/>
              <a:t>B:	</a:t>
            </a:r>
          </a:p>
          <a:p>
            <a:endParaRPr lang="da-DK" dirty="0"/>
          </a:p>
          <a:p>
            <a:r>
              <a:rPr lang="da-DK" b="1" dirty="0"/>
              <a:t>U:	</a:t>
            </a:r>
          </a:p>
          <a:p>
            <a:endParaRPr lang="da-DK" b="1" dirty="0"/>
          </a:p>
          <a:p>
            <a:r>
              <a:rPr lang="da-DK" b="1" dirty="0"/>
              <a:t>S:	</a:t>
            </a:r>
            <a:endParaRPr lang="da-DK" dirty="0"/>
          </a:p>
          <a:p>
            <a:endParaRPr lang="da-DK" b="1" dirty="0"/>
          </a:p>
          <a:p>
            <a:r>
              <a:rPr lang="da-DK" b="1" dirty="0"/>
              <a:t>S:	</a:t>
            </a:r>
            <a:endParaRPr lang="da-DK" dirty="0"/>
          </a:p>
        </p:txBody>
      </p:sp>
    </p:spTree>
    <p:extLst>
      <p:ext uri="{BB962C8B-B14F-4D97-AF65-F5344CB8AC3E}">
        <p14:creationId xmlns:p14="http://schemas.microsoft.com/office/powerpoint/2010/main" val="299216211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35B42D-24FA-454B-AF2E-EAFAF3F4629B}"/>
              </a:ext>
            </a:extLst>
          </p:cNvPr>
          <p:cNvSpPr>
            <a:spLocks noGrp="1"/>
          </p:cNvSpPr>
          <p:nvPr>
            <p:ph type="title"/>
          </p:nvPr>
        </p:nvSpPr>
        <p:spPr/>
        <p:txBody>
          <a:bodyPr>
            <a:normAutofit/>
          </a:bodyPr>
          <a:lstStyle/>
          <a:p>
            <a:r>
              <a:rPr lang="da-DK" dirty="0"/>
              <a:t>Løsningsforslag: Biografturen</a:t>
            </a:r>
          </a:p>
        </p:txBody>
      </p:sp>
      <p:sp>
        <p:nvSpPr>
          <p:cNvPr id="3" name="Pladsholder til indhold 2">
            <a:extLst>
              <a:ext uri="{FF2B5EF4-FFF2-40B4-BE49-F238E27FC236}">
                <a16:creationId xmlns:a16="http://schemas.microsoft.com/office/drawing/2014/main" id="{C158DC7E-556C-4E9B-9593-D77266629D82}"/>
              </a:ext>
            </a:extLst>
          </p:cNvPr>
          <p:cNvSpPr>
            <a:spLocks noGrp="1"/>
          </p:cNvSpPr>
          <p:nvPr>
            <p:ph idx="1"/>
          </p:nvPr>
        </p:nvSpPr>
        <p:spPr/>
        <p:txBody>
          <a:bodyPr>
            <a:normAutofit/>
          </a:bodyPr>
          <a:lstStyle/>
          <a:p>
            <a:r>
              <a:rPr lang="da-DK" b="1" dirty="0"/>
              <a:t>B:	”Jeg kan godt forstå, at du må være med til din lillesøsters fødselsdag”</a:t>
            </a:r>
          </a:p>
          <a:p>
            <a:endParaRPr lang="da-DK" dirty="0"/>
          </a:p>
          <a:p>
            <a:r>
              <a:rPr lang="da-DK" b="1" dirty="0"/>
              <a:t>U:	”Det er irriterende, for jeg havde faktisk glædet mig til at komme i biografen, og jeg kan ikke nå at lave en anden aftale nu”</a:t>
            </a:r>
            <a:endParaRPr lang="da-DK" dirty="0"/>
          </a:p>
          <a:p>
            <a:endParaRPr lang="da-DK" b="1" dirty="0"/>
          </a:p>
          <a:p>
            <a:r>
              <a:rPr lang="da-DK" b="1" dirty="0"/>
              <a:t>S:	”Vil du ikke godt give besked i god tid, hvis du er nødt til at aflyse”?</a:t>
            </a:r>
            <a:endParaRPr lang="da-DK" dirty="0"/>
          </a:p>
          <a:p>
            <a:endParaRPr lang="da-DK" b="1" dirty="0"/>
          </a:p>
          <a:p>
            <a:r>
              <a:rPr lang="da-DK" b="1" dirty="0"/>
              <a:t>S:	”Det fungerer meget bedre, når vi husker at give besked i god tid, så vi kan nå at lave en anden aftale, hvis vi gerne vil i biografen”</a:t>
            </a:r>
            <a:endParaRPr lang="da-DK" dirty="0"/>
          </a:p>
          <a:p>
            <a:endParaRPr lang="da-DK" dirty="0"/>
          </a:p>
        </p:txBody>
      </p:sp>
    </p:spTree>
    <p:extLst>
      <p:ext uri="{BB962C8B-B14F-4D97-AF65-F5344CB8AC3E}">
        <p14:creationId xmlns:p14="http://schemas.microsoft.com/office/powerpoint/2010/main" val="194847306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D83CF9A-8ED7-6C58-2AB8-2D25AFC2E13B}"/>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604083C2-EACC-6F58-31BE-E80C713B1245}"/>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F3773780-5853-7002-26E7-208122D66165}"/>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B20C06CD-59F2-BBDF-F44C-71FB44B08FB2}"/>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31C4E2DD-B473-33DB-5301-2FCF1C38FAB9}"/>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47DB6D7E-84E1-BD5C-5C7E-38CA25BB4B05}"/>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2600ECE0-DCFD-AF0C-5917-2A48513988B3}"/>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6372E03F-1DE4-387D-EA0C-61007F02D766}"/>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DC47D9E7-771E-3F53-F273-8EA7DB36F13B}"/>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665E385E-CD55-76FA-B43A-7667AAF3BAC5}"/>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DC8D0481-6D1A-F069-0D99-C1009DB70E31}"/>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C71CF389-0625-6FCA-2281-5B3DCC5D5BCF}"/>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6070B150-F285-38E6-65F8-DD70606DBB13}"/>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79529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26E17-8226-41B6-AFC0-688E2B9AD831}"/>
              </a:ext>
            </a:extLst>
          </p:cNvPr>
          <p:cNvSpPr>
            <a:spLocks noGrp="1"/>
          </p:cNvSpPr>
          <p:nvPr>
            <p:ph type="title"/>
          </p:nvPr>
        </p:nvSpPr>
        <p:spPr/>
        <p:txBody>
          <a:bodyPr/>
          <a:lstStyle/>
          <a:p>
            <a:r>
              <a:rPr lang="da-DK" dirty="0"/>
              <a:t>Øvelse 2</a:t>
            </a:r>
          </a:p>
        </p:txBody>
      </p:sp>
      <p:sp>
        <p:nvSpPr>
          <p:cNvPr id="3" name="Pladsholder til indhold 2">
            <a:extLst>
              <a:ext uri="{FF2B5EF4-FFF2-40B4-BE49-F238E27FC236}">
                <a16:creationId xmlns:a16="http://schemas.microsoft.com/office/drawing/2014/main" id="{FA3E8632-E50A-4F24-B4CE-AC6031644F1B}"/>
              </a:ext>
            </a:extLst>
          </p:cNvPr>
          <p:cNvSpPr>
            <a:spLocks noGrp="1"/>
          </p:cNvSpPr>
          <p:nvPr>
            <p:ph idx="1"/>
          </p:nvPr>
        </p:nvSpPr>
        <p:spPr/>
        <p:txBody>
          <a:bodyPr/>
          <a:lstStyle/>
          <a:p>
            <a:r>
              <a:rPr lang="da-DK" b="1" dirty="0"/>
              <a:t>På restaurant</a:t>
            </a:r>
          </a:p>
          <a:p>
            <a:r>
              <a:rPr lang="da-DK" b="1" dirty="0"/>
              <a:t>Taxa-tur</a:t>
            </a:r>
          </a:p>
          <a:p>
            <a:pPr marL="0" indent="0">
              <a:buNone/>
            </a:pPr>
            <a:endParaRPr lang="da-DK" dirty="0"/>
          </a:p>
          <a:p>
            <a:pPr marL="0" indent="0">
              <a:buNone/>
            </a:pPr>
            <a:endParaRPr lang="da-DK" dirty="0"/>
          </a:p>
        </p:txBody>
      </p:sp>
      <p:grpSp>
        <p:nvGrpSpPr>
          <p:cNvPr id="7" name="Group 6319">
            <a:extLst>
              <a:ext uri="{FF2B5EF4-FFF2-40B4-BE49-F238E27FC236}">
                <a16:creationId xmlns:a16="http://schemas.microsoft.com/office/drawing/2014/main" id="{F85BCC18-FCDF-43E7-A9AE-3A222E3D164B}"/>
              </a:ext>
            </a:extLst>
          </p:cNvPr>
          <p:cNvGrpSpPr/>
          <p:nvPr/>
        </p:nvGrpSpPr>
        <p:grpSpPr>
          <a:xfrm>
            <a:off x="7812812" y="763381"/>
            <a:ext cx="720000" cy="720000"/>
            <a:chOff x="0" y="0"/>
            <a:chExt cx="612000" cy="612000"/>
          </a:xfrm>
        </p:grpSpPr>
        <p:sp>
          <p:nvSpPr>
            <p:cNvPr id="8" name="Oval 285">
              <a:extLst>
                <a:ext uri="{FF2B5EF4-FFF2-40B4-BE49-F238E27FC236}">
                  <a16:creationId xmlns:a16="http://schemas.microsoft.com/office/drawing/2014/main" id="{D4E64CA8-A4CD-400D-8EFB-BFD4271BF249}"/>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46">
              <a:extLst>
                <a:ext uri="{FF2B5EF4-FFF2-40B4-BE49-F238E27FC236}">
                  <a16:creationId xmlns:a16="http://schemas.microsoft.com/office/drawing/2014/main" id="{75D0B8EF-FBD7-4F83-90EE-7AA3726A45F8}"/>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1" name="Speech Bubble: Rectangle with Corners Rounded 10">
            <a:extLst>
              <a:ext uri="{FF2B5EF4-FFF2-40B4-BE49-F238E27FC236}">
                <a16:creationId xmlns:a16="http://schemas.microsoft.com/office/drawing/2014/main" id="{234A612F-0903-4EA8-85FD-F44240FF1D23}"/>
              </a:ext>
            </a:extLst>
          </p:cNvPr>
          <p:cNvSpPr/>
          <p:nvPr/>
        </p:nvSpPr>
        <p:spPr>
          <a:xfrm>
            <a:off x="5076056" y="1832133"/>
            <a:ext cx="3744416" cy="2167980"/>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Du er på restaurant med din ven.</a:t>
            </a:r>
            <a:br>
              <a:rPr lang="da-DK" sz="1400" i="1" dirty="0">
                <a:solidFill>
                  <a:schemeClr val="tx1"/>
                </a:solidFill>
              </a:rPr>
            </a:br>
            <a:r>
              <a:rPr lang="da-DK" sz="1400" i="1" dirty="0">
                <a:solidFill>
                  <a:schemeClr val="tx1"/>
                </a:solidFill>
              </a:rPr>
              <a:t/>
            </a:r>
            <a:br>
              <a:rPr lang="da-DK" sz="1400" i="1" dirty="0">
                <a:solidFill>
                  <a:schemeClr val="tx1"/>
                </a:solidFill>
              </a:rPr>
            </a:br>
            <a:r>
              <a:rPr lang="da-DK" sz="1400" i="1" dirty="0">
                <a:solidFill>
                  <a:schemeClr val="tx1"/>
                </a:solidFill>
              </a:rPr>
              <a:t>Du bestiller en bøf – gennemstegt!</a:t>
            </a:r>
            <a:br>
              <a:rPr lang="da-DK" sz="1400" i="1" dirty="0">
                <a:solidFill>
                  <a:schemeClr val="tx1"/>
                </a:solidFill>
              </a:rPr>
            </a:br>
            <a:r>
              <a:rPr lang="da-DK" sz="1400" i="1" dirty="0">
                <a:solidFill>
                  <a:schemeClr val="tx1"/>
                </a:solidFill>
              </a:rPr>
              <a:t/>
            </a:r>
            <a:br>
              <a:rPr lang="da-DK" sz="1400" i="1" dirty="0">
                <a:solidFill>
                  <a:schemeClr val="tx1"/>
                </a:solidFill>
              </a:rPr>
            </a:br>
            <a:r>
              <a:rPr lang="da-DK" sz="1400" i="1" dirty="0">
                <a:solidFill>
                  <a:schemeClr val="tx1"/>
                </a:solidFill>
              </a:rPr>
              <a:t>Når tjeneren kommer ind med din tallerken er bøffen rå…</a:t>
            </a:r>
            <a:br>
              <a:rPr lang="da-DK" sz="1400" i="1" dirty="0">
                <a:solidFill>
                  <a:schemeClr val="tx1"/>
                </a:solidFill>
              </a:rPr>
            </a:br>
            <a:r>
              <a:rPr lang="da-DK" sz="1400" i="1" dirty="0">
                <a:solidFill>
                  <a:schemeClr val="tx1"/>
                </a:solidFill>
              </a:rPr>
              <a:t/>
            </a:r>
            <a:br>
              <a:rPr lang="da-DK" sz="1400" i="1" dirty="0">
                <a:solidFill>
                  <a:schemeClr val="tx1"/>
                </a:solidFill>
              </a:rPr>
            </a:br>
            <a:r>
              <a:rPr lang="da-DK" sz="1400" i="1" dirty="0">
                <a:solidFill>
                  <a:schemeClr val="tx1"/>
                </a:solidFill>
              </a:rPr>
              <a:t>Hvad siger du?</a:t>
            </a:r>
          </a:p>
        </p:txBody>
      </p:sp>
      <p:sp>
        <p:nvSpPr>
          <p:cNvPr id="12" name="Speech Bubble: Rectangle with Corners Rounded 11">
            <a:extLst>
              <a:ext uri="{FF2B5EF4-FFF2-40B4-BE49-F238E27FC236}">
                <a16:creationId xmlns:a16="http://schemas.microsoft.com/office/drawing/2014/main" id="{FD8714E3-0E9F-4B9D-8370-E1A2F3E763A9}"/>
              </a:ext>
            </a:extLst>
          </p:cNvPr>
          <p:cNvSpPr/>
          <p:nvPr/>
        </p:nvSpPr>
        <p:spPr>
          <a:xfrm>
            <a:off x="467544" y="2864668"/>
            <a:ext cx="3744416" cy="2167980"/>
          </a:xfrm>
          <a:prstGeom prst="wedgeRoundRectCallout">
            <a:avLst>
              <a:gd name="adj1" fmla="val 46916"/>
              <a:gd name="adj2" fmla="val 72064"/>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 du skal kun køre en kort tur i taxa, men chaufføren kører en stor omvej.</a:t>
            </a:r>
            <a:br>
              <a:rPr lang="da-DK" sz="1400" i="1" dirty="0">
                <a:solidFill>
                  <a:schemeClr val="tx1"/>
                </a:solidFill>
              </a:rPr>
            </a:br>
            <a:r>
              <a:rPr lang="da-DK" sz="1400" i="1" dirty="0">
                <a:solidFill>
                  <a:schemeClr val="tx1"/>
                </a:solidFill>
              </a:rPr>
              <a:t/>
            </a:r>
            <a:br>
              <a:rPr lang="da-DK" sz="1400" i="1" dirty="0">
                <a:solidFill>
                  <a:schemeClr val="tx1"/>
                </a:solidFill>
              </a:rPr>
            </a:br>
            <a:r>
              <a:rPr lang="da-DK" sz="1400" i="1" dirty="0">
                <a:solidFill>
                  <a:schemeClr val="tx1"/>
                </a:solidFill>
              </a:rPr>
              <a:t>Hvad gør du…?</a:t>
            </a:r>
          </a:p>
        </p:txBody>
      </p:sp>
    </p:spTree>
    <p:extLst>
      <p:ext uri="{BB962C8B-B14F-4D97-AF65-F5344CB8AC3E}">
        <p14:creationId xmlns:p14="http://schemas.microsoft.com/office/powerpoint/2010/main" val="822084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C330DC0-E901-4082-98A3-7D0DC881A408}"/>
              </a:ext>
            </a:extLst>
          </p:cNvPr>
          <p:cNvGraphicFramePr>
            <a:graphicFrameLocks noChangeAspect="1"/>
          </p:cNvGraphicFramePr>
          <p:nvPr>
            <p:custDataLst>
              <p:tags r:id="rId2"/>
            </p:custDataLst>
            <p:extLst>
              <p:ext uri="{D42A27DB-BD31-4B8C-83A1-F6EECF244321}">
                <p14:modId xmlns:p14="http://schemas.microsoft.com/office/powerpoint/2010/main" val="19198891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2"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6997CDD-939D-4450-BA30-5A55666286F5}"/>
              </a:ext>
            </a:extLst>
          </p:cNvPr>
          <p:cNvSpPr>
            <a:spLocks noGrp="1"/>
          </p:cNvSpPr>
          <p:nvPr>
            <p:ph type="title"/>
          </p:nvPr>
        </p:nvSpPr>
        <p:spPr/>
        <p:txBody>
          <a:bodyPr vert="horz"/>
          <a:lstStyle/>
          <a:p>
            <a:r>
              <a:rPr lang="da-DK" dirty="0"/>
              <a:t>Hjemmeøvelser til næste gang</a:t>
            </a:r>
          </a:p>
        </p:txBody>
      </p:sp>
      <p:sp>
        <p:nvSpPr>
          <p:cNvPr id="3" name="Content Placeholder 2">
            <a:extLst>
              <a:ext uri="{FF2B5EF4-FFF2-40B4-BE49-F238E27FC236}">
                <a16:creationId xmlns:a16="http://schemas.microsoft.com/office/drawing/2014/main" id="{2841E5B3-13A8-415A-B6BE-A61012312AF2}"/>
              </a:ext>
            </a:extLst>
          </p:cNvPr>
          <p:cNvSpPr>
            <a:spLocks noGrp="1"/>
          </p:cNvSpPr>
          <p:nvPr>
            <p:ph idx="1"/>
          </p:nvPr>
        </p:nvSpPr>
        <p:spPr/>
        <p:txBody>
          <a:bodyPr/>
          <a:lstStyle/>
          <a:p>
            <a:pPr marL="0" indent="0">
              <a:buNone/>
            </a:pPr>
            <a:endParaRPr lang="da-DK" b="1"/>
          </a:p>
          <a:p>
            <a:pPr marL="0" indent="0">
              <a:buNone/>
            </a:pPr>
            <a:r>
              <a:rPr lang="da-DK" b="1"/>
              <a:t>[</a:t>
            </a:r>
            <a:r>
              <a:rPr lang="da-DK" b="1" dirty="0"/>
              <a:t>Udvælg evt. den/de relevante hjemmeøvelser og slet resten]</a:t>
            </a:r>
          </a:p>
          <a:p>
            <a:pPr marL="0" indent="0">
              <a:buNone/>
            </a:pPr>
            <a:r>
              <a:rPr lang="da-DK" dirty="0"/>
              <a:t>Tal med din støtteperson om din selvforståelse og dit selvbillede</a:t>
            </a:r>
          </a:p>
          <a:p>
            <a:r>
              <a:rPr lang="da-DK" dirty="0"/>
              <a:t>Hvad betyder det for dig at have en autismediagnose?</a:t>
            </a:r>
          </a:p>
          <a:p>
            <a:r>
              <a:rPr lang="da-DK" dirty="0"/>
              <a:t>Hvordan kommer diagnosen til udtryk hos dig i forhold til at forstå både egne og andres tanker, følelser og handlinger?</a:t>
            </a:r>
          </a:p>
          <a:p>
            <a:endParaRPr lang="da-DK" dirty="0"/>
          </a:p>
        </p:txBody>
      </p:sp>
    </p:spTree>
    <p:extLst>
      <p:ext uri="{BB962C8B-B14F-4D97-AF65-F5344CB8AC3E}">
        <p14:creationId xmlns:p14="http://schemas.microsoft.com/office/powerpoint/2010/main" val="264112081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28B84CC-005F-44A9-8F17-68D4362AE18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6"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428B84CC-005F-44A9-8F17-68D4362AE1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br>
              <a:rPr lang="da-DK" dirty="0"/>
            </a:br>
            <a:endParaRPr lang="da-DK" dirty="0"/>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r>
              <a:rPr lang="da-DK" b="1" dirty="0"/>
              <a:t>[Udvælg evt. den/de relevante hjemmeøvelser og slet resten]</a:t>
            </a:r>
            <a:endParaRPr lang="da-DK" dirty="0"/>
          </a:p>
          <a:p>
            <a:pPr lvl="0"/>
            <a:r>
              <a:rPr lang="da-DK"/>
              <a:t>Noter, </a:t>
            </a:r>
            <a:r>
              <a:rPr lang="da-DK" dirty="0"/>
              <a:t>hvad der er vigtigt, når du skal styre de praktiske opgaver i hverdagen – og hvad der kan være svært. Drøft det med støttepersonen.</a:t>
            </a:r>
          </a:p>
          <a:p>
            <a:pPr lvl="0"/>
            <a:r>
              <a:rPr lang="da-DK" dirty="0"/>
              <a:t>Træn de praktiske opgaver derhjemme – rydde op, gøre rent, vaske tøj, købe ind, lave mad m.m. Få hjælp af støttepersonen til øvelsen. </a:t>
            </a:r>
          </a:p>
          <a:p>
            <a:pPr lvl="0"/>
            <a:r>
              <a:rPr lang="da-DK" dirty="0"/>
              <a:t>Lav en liste over ting, som du især tager med dig fra modulet. Se på dine mål og overvej, hvor langt du er kommet, vend det med støttepersonen. </a:t>
            </a:r>
          </a:p>
          <a:p>
            <a:pPr lvl="0"/>
            <a:r>
              <a:rPr lang="da-DK" dirty="0"/>
              <a:t>Eller noget helt andet, der giver mere mening for dig…</a:t>
            </a:r>
          </a:p>
        </p:txBody>
      </p:sp>
    </p:spTree>
    <p:extLst>
      <p:ext uri="{BB962C8B-B14F-4D97-AF65-F5344CB8AC3E}">
        <p14:creationId xmlns:p14="http://schemas.microsoft.com/office/powerpoint/2010/main" val="16881947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82AD8833-B1F3-D0DB-8039-270AD344EF10}"/>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399600110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5F724988-4968-4698-9BCB-8EB6E2F45690}"/>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271670463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2225532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D719C7EA-5995-F85B-0A55-380D5D11C186}"/>
              </a:ext>
            </a:extLst>
          </p:cNvPr>
          <p:cNvSpPr txBox="1">
            <a:spLocks/>
          </p:cNvSpPr>
          <p:nvPr/>
        </p:nvSpPr>
        <p:spPr>
          <a:xfrm>
            <a:off x="1239838" y="1628800"/>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158284875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2924944"/>
            <a:ext cx="4329473" cy="1360748"/>
          </a:xfrm>
        </p:spPr>
        <p:txBody>
          <a:bodyPr>
            <a:normAutofit/>
          </a:bodyPr>
          <a:lstStyle/>
          <a:p>
            <a:r>
              <a:rPr lang="da-DK" sz="2000" dirty="0"/>
              <a:t>Modul 5.1: Flytte hjemmefra og hverdagen i egen bolig</a:t>
            </a:r>
            <a:br>
              <a:rPr lang="da-DK" sz="2000" dirty="0"/>
            </a:br>
            <a:r>
              <a:rPr lang="da-DK" sz="1600" dirty="0"/>
              <a:t>(Session 8)</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83968" y="2894461"/>
            <a:ext cx="719390" cy="30483"/>
          </a:xfrm>
          <a:prstGeom prst="rect">
            <a:avLst/>
          </a:prstGeom>
        </p:spPr>
      </p:pic>
    </p:spTree>
    <p:extLst>
      <p:ext uri="{BB962C8B-B14F-4D97-AF65-F5344CB8AC3E}">
        <p14:creationId xmlns:p14="http://schemas.microsoft.com/office/powerpoint/2010/main" val="11520932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3A1A6560-5F55-91EC-A4E9-BAFAE30AA273}"/>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9" name="Object 8" hidden="1">
            <a:extLst>
              <a:ext uri="{FF2B5EF4-FFF2-40B4-BE49-F238E27FC236}">
                <a16:creationId xmlns:a16="http://schemas.microsoft.com/office/drawing/2014/main" id="{6CC6D727-581E-460C-A373-8BB91C2D7974}"/>
              </a:ext>
            </a:extLst>
          </p:cNvPr>
          <p:cNvGraphicFramePr>
            <a:graphicFrameLocks noChangeAspect="1"/>
          </p:cNvGraphicFramePr>
          <p:nvPr>
            <p:custDataLst>
              <p:tags r:id="rId2"/>
            </p:custDataLst>
            <p:extLst>
              <p:ext uri="{D42A27DB-BD31-4B8C-83A1-F6EECF244321}">
                <p14:modId xmlns:p14="http://schemas.microsoft.com/office/powerpoint/2010/main" val="22214960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0"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5.1: Flytte hjemmefra og hverdagen i egen bolig</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8)</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a:xfrm>
            <a:off x="628649" y="1772815"/>
            <a:ext cx="7904163" cy="4104109"/>
          </a:xfrm>
        </p:spPr>
        <p:txBody>
          <a:bodyPr/>
          <a:lstStyle/>
          <a:p>
            <a:pPr marL="0" indent="0">
              <a:buNone/>
            </a:pPr>
            <a:r>
              <a:rPr lang="da-DK" b="1" dirty="0"/>
              <a:t>Formålet</a:t>
            </a:r>
            <a:r>
              <a:rPr lang="da-DK" dirty="0"/>
              <a:t> med dagen i dag er at:</a:t>
            </a:r>
          </a:p>
          <a:p>
            <a:r>
              <a:rPr lang="da-DK" dirty="0"/>
              <a:t>Blive klogere på, hvad der er vigtigt for dig i forhold til at flytte hjemmefra </a:t>
            </a:r>
          </a:p>
          <a:p>
            <a:r>
              <a:rPr lang="da-DK" dirty="0"/>
              <a:t>Blive bedre til at løse praktiske opgaver i hverdagen, som er forbundet med at bo for sig selv</a:t>
            </a:r>
          </a:p>
          <a:p>
            <a:r>
              <a:rPr lang="da-DK" dirty="0"/>
              <a:t>Blive klogere på, hvad der er vigtigt for dig i forhold til at kunne klare dig selv i fremtiden</a:t>
            </a:r>
          </a:p>
          <a:p>
            <a:r>
              <a:rPr lang="da-DK" dirty="0"/>
              <a:t>Blive bedre til at løse praktiske opgaver i hverdagen. </a:t>
            </a:r>
          </a:p>
        </p:txBody>
      </p:sp>
    </p:spTree>
    <p:extLst>
      <p:ext uri="{BB962C8B-B14F-4D97-AF65-F5344CB8AC3E}">
        <p14:creationId xmlns:p14="http://schemas.microsoft.com/office/powerpoint/2010/main" val="29160298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7"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1549998215"/>
              </p:ext>
            </p:extLst>
          </p:nvPr>
        </p:nvGraphicFramePr>
        <p:xfrm>
          <a:off x="629046" y="1584775"/>
          <a:ext cx="7467526" cy="404622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endParaRPr lang="da-DK" dirty="0"/>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Hvordan er det gået siden sidst?</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De praktiske opgaver når man flytter hjemmefra/bor for sig selv </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100555660"/>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efter sessionen. </a:t>
                      </a:r>
                    </a:p>
                  </a:txBody>
                  <a:tcPr/>
                </a:tc>
                <a:extLst>
                  <a:ext uri="{0D108BD9-81ED-4DB2-BD59-A6C34878D82A}">
                    <a16:rowId xmlns:a16="http://schemas.microsoft.com/office/drawing/2014/main" val="3224380691"/>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 Vi udfylder et evalueringsskema. </a:t>
                      </a:r>
                      <a:endParaRPr lang="da-DK" dirty="0"/>
                    </a:p>
                  </a:txBody>
                  <a:tcPr/>
                </a:tc>
                <a:extLst>
                  <a:ext uri="{0D108BD9-81ED-4DB2-BD59-A6C34878D82A}">
                    <a16:rowId xmlns:a16="http://schemas.microsoft.com/office/drawing/2014/main" val="3646123961"/>
                  </a:ext>
                </a:extLst>
              </a:tr>
            </a:tbl>
          </a:graphicData>
        </a:graphic>
      </p:graphicFrame>
    </p:spTree>
    <p:extLst>
      <p:ext uri="{BB962C8B-B14F-4D97-AF65-F5344CB8AC3E}">
        <p14:creationId xmlns:p14="http://schemas.microsoft.com/office/powerpoint/2010/main" val="414664334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sz="2800"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0CCA0AAF-5BF8-44F5-BC8B-B2741F5AAC4E}"/>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20396657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lstStyle/>
          <a:p>
            <a:r>
              <a:rPr lang="da-DK" b="1"/>
              <a:t>Hvordan </a:t>
            </a:r>
            <a:r>
              <a:rPr lang="da-DK" b="1" dirty="0"/>
              <a:t>er det gået siden sidste gruppesession?</a:t>
            </a:r>
          </a:p>
          <a:p>
            <a:r>
              <a:rPr lang="da-DK" b="1"/>
              <a:t>Hvordan </a:t>
            </a:r>
            <a:r>
              <a:rPr lang="da-DK" b="1" dirty="0"/>
              <a:t>er det gået med hjemmeøvelserne fra sidste gang?</a:t>
            </a:r>
          </a:p>
          <a:p>
            <a:r>
              <a:rPr lang="da-DK" b="1" dirty="0"/>
              <a:t>Er der noget fra sidste gang, der bøvler, eller som du har brug for at vende igen?</a:t>
            </a:r>
          </a:p>
          <a:p>
            <a:r>
              <a:rPr lang="da-DK" b="1" dirty="0"/>
              <a:t>Er der noget, du særligt gerne vil tale om i dag?</a:t>
            </a:r>
          </a:p>
          <a:p>
            <a:endParaRPr lang="da-DK" b="1" dirty="0"/>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C058642B-1260-B135-ACEB-16DAF9CB6FFD}"/>
              </a:ext>
            </a:extLst>
          </p:cNvPr>
          <p:cNvSpPr>
            <a:spLocks noGrp="1"/>
          </p:cNvSpPr>
          <p:nvPr>
            <p:ph type="title"/>
          </p:nvPr>
        </p:nvSpPr>
        <p:spPr>
          <a:xfrm>
            <a:off x="628649" y="764704"/>
            <a:ext cx="7904163" cy="756084"/>
          </a:xfrm>
        </p:spPr>
        <p:txBody>
          <a:bodyPr vert="horz"/>
          <a:lstStyle/>
          <a:p>
            <a:r>
              <a:rPr lang="da-DK" dirty="0"/>
              <a:t>Siden sidst – i små grupper</a:t>
            </a:r>
          </a:p>
        </p:txBody>
      </p:sp>
    </p:spTree>
    <p:extLst>
      <p:ext uri="{BB962C8B-B14F-4D97-AF65-F5344CB8AC3E}">
        <p14:creationId xmlns:p14="http://schemas.microsoft.com/office/powerpoint/2010/main" val="1675479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629122"/>
            <a:ext cx="7904163" cy="4248150"/>
          </a:xfrm>
        </p:spPr>
        <p:txBody>
          <a:bodyPr/>
          <a:lstStyle/>
          <a:p>
            <a:r>
              <a:rPr lang="da-DK" b="1"/>
              <a:t>Hvad har </a:t>
            </a:r>
            <a:r>
              <a:rPr lang="da-DK" b="1" dirty="0"/>
              <a:t>været særligt godt i dag?</a:t>
            </a:r>
          </a:p>
          <a:p>
            <a:r>
              <a:rPr lang="da-DK" b="1"/>
              <a:t>Hvad </a:t>
            </a:r>
            <a:r>
              <a:rPr lang="da-DK" b="1" dirty="0"/>
              <a:t>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4" name="Title 1">
            <a:extLst>
              <a:ext uri="{FF2B5EF4-FFF2-40B4-BE49-F238E27FC236}">
                <a16:creationId xmlns:a16="http://schemas.microsoft.com/office/drawing/2014/main" id="{FACE9DEF-4439-0515-AA77-97E678C499B1}"/>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414200337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a:p>
          <a:p>
            <a:r>
              <a:rPr lang="da-DK" b="1"/>
              <a:t>Hvordan </a:t>
            </a:r>
            <a:r>
              <a:rPr lang="da-DK" b="1" dirty="0"/>
              <a:t>er det gået med hjemmeøvelserne siden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01734321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AE0A138-C49A-4D58-AF22-41F44E8FC739}"/>
              </a:ext>
            </a:extLst>
          </p:cNvPr>
          <p:cNvGraphicFramePr>
            <a:graphicFrameLocks noChangeAspect="1"/>
          </p:cNvGraphicFramePr>
          <p:nvPr>
            <p:custDataLst>
              <p:tags r:id="rId2"/>
            </p:custDataLst>
            <p:extLst>
              <p:ext uri="{D42A27DB-BD31-4B8C-83A1-F6EECF244321}">
                <p14:modId xmlns:p14="http://schemas.microsoft.com/office/powerpoint/2010/main" val="3987079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74"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vert="horz"/>
          <a:lstStyle/>
          <a:p>
            <a:r>
              <a:rPr lang="da-DK" dirty="0"/>
              <a:t>Opgaver forbundet med at flytte i egen </a:t>
            </a:r>
            <a:r>
              <a:rPr lang="da-DK"/>
              <a:t>bolig (indgår </a:t>
            </a:r>
            <a:r>
              <a:rPr lang="da-DK" dirty="0"/>
              <a:t>kun </a:t>
            </a:r>
            <a:r>
              <a:rPr lang="da-DK"/>
              <a:t>hvis relevant)</a:t>
            </a:r>
            <a:endParaRPr lang="da-DK" dirty="0"/>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p:txBody>
          <a:bodyPr>
            <a:normAutofit/>
          </a:bodyPr>
          <a:lstStyle/>
          <a:p>
            <a:pPr marL="0" indent="0">
              <a:buNone/>
            </a:pPr>
            <a:r>
              <a:rPr lang="da-DK" dirty="0"/>
              <a:t>Der er en række praktiske opgaver forbundet med at flytte i egen bolig og klare sig i hverdagen. Det kan fx være at: </a:t>
            </a:r>
          </a:p>
          <a:p>
            <a:r>
              <a:rPr lang="da-DK" dirty="0"/>
              <a:t>Finde en bolig – søge om bolig, betale indskud m.m.</a:t>
            </a:r>
          </a:p>
          <a:p>
            <a:r>
              <a:rPr lang="da-DK" dirty="0"/>
              <a:t>Evt. forbedre boligen – måske skal der males eller andet, inden I kan flytte ind</a:t>
            </a:r>
          </a:p>
          <a:p>
            <a:r>
              <a:rPr lang="da-DK" dirty="0"/>
              <a:t>At flytte for sig selv – der er en masse praktiske opgaver, når man flytte fra sine forældre</a:t>
            </a:r>
          </a:p>
        </p:txBody>
      </p:sp>
      <p:sp>
        <p:nvSpPr>
          <p:cNvPr id="7" name="Speech Bubble: Rectangle with Corners Rounded 6">
            <a:extLst>
              <a:ext uri="{FF2B5EF4-FFF2-40B4-BE49-F238E27FC236}">
                <a16:creationId xmlns:a16="http://schemas.microsoft.com/office/drawing/2014/main" id="{9A6EBBD0-1056-4AA9-8B7F-A44BA66FCC92}"/>
              </a:ext>
            </a:extLst>
          </p:cNvPr>
          <p:cNvSpPr/>
          <p:nvPr/>
        </p:nvSpPr>
        <p:spPr>
          <a:xfrm>
            <a:off x="3995936" y="4365104"/>
            <a:ext cx="4231383" cy="1511821"/>
          </a:xfrm>
          <a:prstGeom prst="wedgeRoundRectCallout">
            <a:avLst>
              <a:gd name="adj1" fmla="val -63462"/>
              <a:gd name="adj2" fmla="val -56985"/>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400" b="0" i="1" u="none" strike="noStrike" kern="1200" cap="none" spc="0" normalizeH="0" baseline="0" noProof="0" dirty="0">
                <a:ln>
                  <a:noFill/>
                </a:ln>
                <a:solidFill>
                  <a:prstClr val="black"/>
                </a:solidFill>
                <a:effectLst/>
                <a:uLnTx/>
                <a:uFillTx/>
                <a:latin typeface="Arial" panose="020B0604020202020204"/>
                <a:ea typeface="+mn-ea"/>
                <a:cs typeface="+mn-cs"/>
              </a:rPr>
              <a:t>Hvad er jeres ønsker i forhold til at flytte væk fra jeres forældre?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400" b="0" i="1" u="none" strike="noStrike" kern="1200" cap="none" spc="0" normalizeH="0" baseline="0" noProof="0" dirty="0">
                <a:ln>
                  <a:noFill/>
                </a:ln>
                <a:solidFill>
                  <a:prstClr val="black"/>
                </a:solidFill>
                <a:effectLst/>
                <a:uLnTx/>
                <a:uFillTx/>
                <a:latin typeface="Arial" panose="020B0604020202020204"/>
                <a:ea typeface="+mn-ea"/>
                <a:cs typeface="+mn-cs"/>
              </a:rPr>
              <a:t>Har I overvejet, hvordan I kan finde et sted at bo? Kollegie, lejlighed, bofællesskab eller andet?</a:t>
            </a:r>
          </a:p>
        </p:txBody>
      </p:sp>
    </p:spTree>
    <p:extLst>
      <p:ext uri="{BB962C8B-B14F-4D97-AF65-F5344CB8AC3E}">
        <p14:creationId xmlns:p14="http://schemas.microsoft.com/office/powerpoint/2010/main" val="1018932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a:lstStyle/>
          <a:p>
            <a:r>
              <a:rPr lang="da-DK" dirty="0"/>
              <a:t>Praktiske opgaver i hverdagen</a:t>
            </a:r>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a:xfrm>
            <a:off x="619918" y="1628800"/>
            <a:ext cx="7904163" cy="4248150"/>
          </a:xfrm>
        </p:spPr>
        <p:txBody>
          <a:bodyPr>
            <a:normAutofit/>
          </a:bodyPr>
          <a:lstStyle/>
          <a:p>
            <a:pPr marL="0" indent="0">
              <a:buNone/>
            </a:pPr>
            <a:r>
              <a:rPr lang="da-DK" dirty="0"/>
              <a:t>Der er en række praktiske opgaver forbundet med at være voksen, at bo selv og klare sig i hverdagen. Praktiske opgaver kan fx være at: </a:t>
            </a:r>
          </a:p>
          <a:p>
            <a:r>
              <a:rPr lang="da-DK" dirty="0"/>
              <a:t>Stå op om morgenen i rette tid</a:t>
            </a:r>
          </a:p>
          <a:p>
            <a:r>
              <a:rPr lang="da-DK" dirty="0"/>
              <a:t>Gøre sig klar (bad, børste tænder)</a:t>
            </a:r>
          </a:p>
          <a:p>
            <a:r>
              <a:rPr lang="da-DK" dirty="0"/>
              <a:t>Komme ud af døren til tiden (hvis man fx skal møde på uddannelse eller arbejde)</a:t>
            </a:r>
          </a:p>
          <a:p>
            <a:r>
              <a:rPr lang="da-DK" dirty="0"/>
              <a:t>Købe ind, lave mad, vaske op</a:t>
            </a:r>
          </a:p>
          <a:p>
            <a:r>
              <a:rPr lang="da-DK" dirty="0"/>
              <a:t>Vaske tøj</a:t>
            </a:r>
          </a:p>
          <a:p>
            <a:r>
              <a:rPr lang="da-DK" dirty="0"/>
              <a:t>Rydde op og gøre rent</a:t>
            </a:r>
          </a:p>
          <a:p>
            <a:r>
              <a:rPr lang="da-DK" dirty="0"/>
              <a:t>Bruge </a:t>
            </a:r>
            <a:r>
              <a:rPr lang="da-DK" dirty="0" err="1"/>
              <a:t>e-boks</a:t>
            </a:r>
            <a:r>
              <a:rPr lang="da-DK" dirty="0"/>
              <a:t> og NemID</a:t>
            </a:r>
          </a:p>
          <a:p>
            <a:r>
              <a:rPr lang="da-DK" dirty="0"/>
              <a:t>Betale regninger, administrere sin økonomi.</a:t>
            </a:r>
          </a:p>
        </p:txBody>
      </p:sp>
      <p:sp>
        <p:nvSpPr>
          <p:cNvPr id="7" name="Speech Bubble: Rectangle with Corners Rounded 6">
            <a:extLst>
              <a:ext uri="{FF2B5EF4-FFF2-40B4-BE49-F238E27FC236}">
                <a16:creationId xmlns:a16="http://schemas.microsoft.com/office/drawing/2014/main" id="{9A6EBBD0-1056-4AA9-8B7F-A44BA66FCC92}"/>
              </a:ext>
            </a:extLst>
          </p:cNvPr>
          <p:cNvSpPr/>
          <p:nvPr/>
        </p:nvSpPr>
        <p:spPr>
          <a:xfrm>
            <a:off x="5436096" y="4077072"/>
            <a:ext cx="3444550" cy="1728192"/>
          </a:xfrm>
          <a:prstGeom prst="wedgeRoundRectCallout">
            <a:avLst>
              <a:gd name="adj1" fmla="val -47579"/>
              <a:gd name="adj2" fmla="val -80653"/>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Hvilke opgaver har I erfaringer med?</a:t>
            </a:r>
          </a:p>
          <a:p>
            <a:pPr>
              <a:spcAft>
                <a:spcPts val="600"/>
              </a:spcAft>
            </a:pPr>
            <a:r>
              <a:rPr lang="da-DK" sz="1400" i="1" dirty="0">
                <a:solidFill>
                  <a:schemeClr val="tx1"/>
                </a:solidFill>
              </a:rPr>
              <a:t>Hvilke synes I kan være svære, og hvilke synes I er lette? </a:t>
            </a:r>
          </a:p>
          <a:p>
            <a:pPr>
              <a:spcAft>
                <a:spcPts val="600"/>
              </a:spcAft>
            </a:pPr>
            <a:r>
              <a:rPr lang="da-DK" sz="1400" i="1" dirty="0">
                <a:solidFill>
                  <a:schemeClr val="tx1"/>
                </a:solidFill>
              </a:rPr>
              <a:t>Har I prøvet at lave et ugeskema?</a:t>
            </a:r>
          </a:p>
        </p:txBody>
      </p:sp>
    </p:spTree>
    <p:extLst>
      <p:ext uri="{BB962C8B-B14F-4D97-AF65-F5344CB8AC3E}">
        <p14:creationId xmlns:p14="http://schemas.microsoft.com/office/powerpoint/2010/main" val="268880042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392FBA78-0CF2-4A30-8DDB-EDA068A3869D}"/>
              </a:ext>
            </a:extLst>
          </p:cNvPr>
          <p:cNvGraphicFramePr>
            <a:graphicFrameLocks noChangeAspect="1"/>
          </p:cNvGraphicFramePr>
          <p:nvPr>
            <p:custDataLst>
              <p:tags r:id="rId2"/>
            </p:custDataLst>
            <p:extLst>
              <p:ext uri="{D42A27DB-BD31-4B8C-83A1-F6EECF244321}">
                <p14:modId xmlns:p14="http://schemas.microsoft.com/office/powerpoint/2010/main" val="20758790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298"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a:xfrm>
            <a:off x="628649" y="548705"/>
            <a:ext cx="7904163" cy="756084"/>
          </a:xfrm>
        </p:spPr>
        <p:txBody>
          <a:bodyPr vert="horz"/>
          <a:lstStyle/>
          <a:p>
            <a:r>
              <a:rPr lang="da-DK" dirty="0"/>
              <a:t>Igangsættelse</a:t>
            </a:r>
          </a:p>
        </p:txBody>
      </p:sp>
      <p:sp>
        <p:nvSpPr>
          <p:cNvPr id="3" name="Pladsholder til indhold 2"/>
          <p:cNvSpPr>
            <a:spLocks noGrp="1"/>
          </p:cNvSpPr>
          <p:nvPr>
            <p:ph idx="1"/>
          </p:nvPr>
        </p:nvSpPr>
        <p:spPr>
          <a:xfrm>
            <a:off x="628649" y="1412776"/>
            <a:ext cx="7904163" cy="4248150"/>
          </a:xfrm>
        </p:spPr>
        <p:txBody>
          <a:bodyPr>
            <a:normAutofit lnSpcReduction="10000"/>
          </a:bodyPr>
          <a:lstStyle/>
          <a:p>
            <a:pPr>
              <a:spcBef>
                <a:spcPts val="0"/>
              </a:spcBef>
              <a:spcAft>
                <a:spcPts val="600"/>
              </a:spcAft>
            </a:pPr>
            <a:r>
              <a:rPr lang="da-DK" dirty="0">
                <a:latin typeface="Arial" panose="020B0604020202020204" pitchFamily="34" charset="0"/>
                <a:cs typeface="Arial" panose="020B0604020202020204" pitchFamily="34" charset="0"/>
              </a:rPr>
              <a:t>Når man har overbliksvanskeligheder, kan det være en stor udfordring at gå i gang med en aktivitet eller opgave.</a:t>
            </a:r>
          </a:p>
          <a:p>
            <a:pPr marL="0" indent="0">
              <a:spcBef>
                <a:spcPts val="0"/>
              </a:spcBef>
              <a:spcAft>
                <a:spcPts val="600"/>
              </a:spcAft>
              <a:buNone/>
            </a:pPr>
            <a:r>
              <a:rPr lang="da-DK" dirty="0">
                <a:latin typeface="Arial" panose="020B0604020202020204" pitchFamily="34" charset="0"/>
                <a:cs typeface="Arial" panose="020B0604020202020204" pitchFamily="34" charset="0"/>
              </a:rPr>
              <a:t> </a:t>
            </a:r>
          </a:p>
          <a:p>
            <a:pPr>
              <a:spcBef>
                <a:spcPts val="0"/>
              </a:spcBef>
              <a:spcAft>
                <a:spcPts val="600"/>
              </a:spcAft>
            </a:pPr>
            <a:r>
              <a:rPr lang="da-DK" dirty="0">
                <a:latin typeface="Arial" panose="020B0604020202020204" pitchFamily="34" charset="0"/>
                <a:cs typeface="Arial" panose="020B0604020202020204" pitchFamily="34" charset="0"/>
              </a:rPr>
              <a:t>Det handler om, at man har svært ved at igangsætte sig selv. Det er som om, man ikke kan få aktiveret sin egen </a:t>
            </a:r>
            <a:r>
              <a:rPr lang="da-DK" b="1" dirty="0">
                <a:latin typeface="Arial" panose="020B0604020202020204" pitchFamily="34" charset="0"/>
                <a:cs typeface="Arial" panose="020B0604020202020204" pitchFamily="34" charset="0"/>
              </a:rPr>
              <a:t>'startknap'. </a:t>
            </a:r>
          </a:p>
          <a:p>
            <a:pPr>
              <a:spcBef>
                <a:spcPts val="0"/>
              </a:spcBef>
              <a:spcAft>
                <a:spcPts val="600"/>
              </a:spcAft>
            </a:pPr>
            <a:endParaRPr lang="da-DK" b="1" dirty="0">
              <a:latin typeface="Arial" panose="020B0604020202020204" pitchFamily="34" charset="0"/>
              <a:cs typeface="Arial" panose="020B0604020202020204" pitchFamily="34" charset="0"/>
            </a:endParaRPr>
          </a:p>
          <a:p>
            <a:pPr>
              <a:spcBef>
                <a:spcPts val="0"/>
              </a:spcBef>
              <a:spcAft>
                <a:spcPts val="600"/>
              </a:spcAft>
            </a:pPr>
            <a:r>
              <a:rPr lang="da-DK" dirty="0">
                <a:latin typeface="Arial" panose="020B0604020202020204" pitchFamily="34" charset="0"/>
                <a:cs typeface="Arial" panose="020B0604020202020204" pitchFamily="34" charset="0"/>
              </a:rPr>
              <a:t>Det er vigtigt at anvende egne strategier til at finde ud af, hvad der virker godt for dig ift. at komme i gang med en aktivitet eller opgave (startknap). </a:t>
            </a:r>
          </a:p>
          <a:p>
            <a:pPr>
              <a:spcBef>
                <a:spcPts val="0"/>
              </a:spcBef>
              <a:spcAft>
                <a:spcPts val="600"/>
              </a:spcAft>
            </a:pPr>
            <a:endParaRPr lang="da-DK" dirty="0">
              <a:latin typeface="Arial" panose="020B0604020202020204" pitchFamily="34" charset="0"/>
              <a:cs typeface="Arial" panose="020B0604020202020204" pitchFamily="34" charset="0"/>
            </a:endParaRPr>
          </a:p>
          <a:p>
            <a:pPr>
              <a:spcBef>
                <a:spcPts val="0"/>
              </a:spcBef>
              <a:spcAft>
                <a:spcPts val="600"/>
              </a:spcAft>
            </a:pPr>
            <a:r>
              <a:rPr lang="da-DK" dirty="0">
                <a:latin typeface="Arial" panose="020B0604020202020204" pitchFamily="34" charset="0"/>
                <a:cs typeface="Arial" panose="020B0604020202020204" pitchFamily="34" charset="0"/>
              </a:rPr>
              <a:t>Nogle af strategierne kan gennemføres på egen hånd, mens andre kræver, at du får støtte/hjælp fra andre.</a:t>
            </a:r>
          </a:p>
          <a:p>
            <a:pPr>
              <a:spcBef>
                <a:spcPts val="0"/>
              </a:spcBef>
              <a:spcAft>
                <a:spcPts val="600"/>
              </a:spcAft>
            </a:pPr>
            <a:endParaRPr lang="da-DK" dirty="0">
              <a:latin typeface="Arial" panose="020B0604020202020204" pitchFamily="34" charset="0"/>
              <a:cs typeface="Arial" panose="020B0604020202020204" pitchFamily="34" charset="0"/>
            </a:endParaRPr>
          </a:p>
          <a:p>
            <a:pPr>
              <a:spcBef>
                <a:spcPts val="0"/>
              </a:spcBef>
              <a:spcAft>
                <a:spcPts val="600"/>
              </a:spcAft>
            </a:pPr>
            <a:r>
              <a:rPr lang="da-DK" b="1" dirty="0">
                <a:latin typeface="Arial" panose="020B0604020202020204" pitchFamily="34" charset="0"/>
                <a:cs typeface="Arial" panose="020B0604020202020204" pitchFamily="34" charset="0"/>
              </a:rPr>
              <a:t>Prøv at finde ud af, hvad der virker bedst for dig.</a:t>
            </a:r>
          </a:p>
          <a:p>
            <a:pPr>
              <a:spcBef>
                <a:spcPts val="0"/>
              </a:spcBef>
              <a:spcAft>
                <a:spcPts val="600"/>
              </a:spcAft>
            </a:pPr>
            <a:endParaRPr lang="da-DK" dirty="0"/>
          </a:p>
        </p:txBody>
      </p:sp>
      <p:sp>
        <p:nvSpPr>
          <p:cNvPr id="6" name="Speech Bubble: Rectangle with Corners Rounded 5">
            <a:extLst>
              <a:ext uri="{FF2B5EF4-FFF2-40B4-BE49-F238E27FC236}">
                <a16:creationId xmlns:a16="http://schemas.microsoft.com/office/drawing/2014/main" id="{69F07903-E2C5-4DF0-8DA6-8334CE2DB960}"/>
              </a:ext>
            </a:extLst>
          </p:cNvPr>
          <p:cNvSpPr/>
          <p:nvPr/>
        </p:nvSpPr>
        <p:spPr>
          <a:xfrm>
            <a:off x="3635896" y="5517232"/>
            <a:ext cx="3456384" cy="539713"/>
          </a:xfrm>
          <a:prstGeom prst="wedgeRoundRectCallout">
            <a:avLst>
              <a:gd name="adj1" fmla="val 63"/>
              <a:gd name="adj2" fmla="val -77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Hvilke startknapper kan virke for jer?</a:t>
            </a:r>
          </a:p>
        </p:txBody>
      </p:sp>
    </p:spTree>
    <p:extLst>
      <p:ext uri="{BB962C8B-B14F-4D97-AF65-F5344CB8AC3E}">
        <p14:creationId xmlns:p14="http://schemas.microsoft.com/office/powerpoint/2010/main" val="365401247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23FE-F637-4CD2-9415-66E6064CCBCA}"/>
              </a:ext>
            </a:extLst>
          </p:cNvPr>
          <p:cNvSpPr>
            <a:spLocks noGrp="1"/>
          </p:cNvSpPr>
          <p:nvPr>
            <p:ph type="title"/>
          </p:nvPr>
        </p:nvSpPr>
        <p:spPr/>
        <p:txBody>
          <a:bodyPr/>
          <a:lstStyle/>
          <a:p>
            <a:r>
              <a:rPr lang="da-DK" dirty="0"/>
              <a:t>Energiforvaltning</a:t>
            </a:r>
          </a:p>
        </p:txBody>
      </p:sp>
      <p:sp>
        <p:nvSpPr>
          <p:cNvPr id="3" name="Content Placeholder 2">
            <a:extLst>
              <a:ext uri="{FF2B5EF4-FFF2-40B4-BE49-F238E27FC236}">
                <a16:creationId xmlns:a16="http://schemas.microsoft.com/office/drawing/2014/main" id="{4D83E5B1-98B4-4126-B397-925D9A59BBC7}"/>
              </a:ext>
            </a:extLst>
          </p:cNvPr>
          <p:cNvSpPr>
            <a:spLocks noGrp="1"/>
          </p:cNvSpPr>
          <p:nvPr>
            <p:ph idx="1"/>
          </p:nvPr>
        </p:nvSpPr>
        <p:spPr>
          <a:xfrm>
            <a:off x="628649" y="1628775"/>
            <a:ext cx="3943351" cy="4248150"/>
          </a:xfrm>
        </p:spPr>
        <p:txBody>
          <a:bodyPr>
            <a:normAutofit/>
          </a:bodyPr>
          <a:lstStyle/>
          <a:p>
            <a:pPr marL="0" indent="0">
              <a:buNone/>
            </a:pPr>
            <a:r>
              <a:rPr lang="da-DK" dirty="0"/>
              <a:t>Husk fra tidligere:</a:t>
            </a:r>
          </a:p>
          <a:p>
            <a:r>
              <a:rPr lang="da-DK" dirty="0"/>
              <a:t>De forskellige aktiviteter og opgaver i hverdagen kræver alle energi. </a:t>
            </a:r>
          </a:p>
          <a:p>
            <a:r>
              <a:rPr lang="da-DK" dirty="0"/>
              <a:t> Det er også vigtigt at mærke efter, hvilke aktiviteter, der tager energi, og hvad de ”koster”. </a:t>
            </a:r>
          </a:p>
          <a:p>
            <a:r>
              <a:rPr lang="da-DK" dirty="0"/>
              <a:t>Når man har brugt energi, er det vigtigt at restituere, og ”lade batteriet op” igen. </a:t>
            </a:r>
          </a:p>
          <a:p>
            <a:endParaRPr lang="da-DK" dirty="0"/>
          </a:p>
          <a:p>
            <a:endParaRPr lang="da-DK" dirty="0"/>
          </a:p>
        </p:txBody>
      </p:sp>
      <p:pic>
        <p:nvPicPr>
          <p:cNvPr id="6" name="Picture 5">
            <a:extLst>
              <a:ext uri="{FF2B5EF4-FFF2-40B4-BE49-F238E27FC236}">
                <a16:creationId xmlns:a16="http://schemas.microsoft.com/office/drawing/2014/main" id="{23036B9E-900A-42DE-8184-4D3F66FA24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20072" y="1124744"/>
            <a:ext cx="2705391" cy="2807965"/>
          </a:xfrm>
          <a:prstGeom prst="rect">
            <a:avLst/>
          </a:prstGeom>
        </p:spPr>
      </p:pic>
      <p:sp>
        <p:nvSpPr>
          <p:cNvPr id="7" name="Speech Bubble: Rectangle with Corners Rounded 6">
            <a:extLst>
              <a:ext uri="{FF2B5EF4-FFF2-40B4-BE49-F238E27FC236}">
                <a16:creationId xmlns:a16="http://schemas.microsoft.com/office/drawing/2014/main" id="{7E9EA55C-5997-40E1-88E3-5FF3672CAB60}"/>
              </a:ext>
            </a:extLst>
          </p:cNvPr>
          <p:cNvSpPr/>
          <p:nvPr/>
        </p:nvSpPr>
        <p:spPr>
          <a:xfrm>
            <a:off x="4580730" y="4148733"/>
            <a:ext cx="4259212" cy="1584523"/>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Kan I kende det fra jeres hverdag? </a:t>
            </a:r>
          </a:p>
          <a:p>
            <a:pPr>
              <a:spcAft>
                <a:spcPts val="600"/>
              </a:spcAft>
            </a:pPr>
            <a:r>
              <a:rPr lang="da-DK" sz="1400" i="1" dirty="0">
                <a:solidFill>
                  <a:schemeClr val="tx1"/>
                </a:solidFill>
              </a:rPr>
              <a:t>Hvordan kan I sørge for at have energi til de praktiske opgaver i løbet af dagen? I løbet af ugen? </a:t>
            </a:r>
          </a:p>
        </p:txBody>
      </p:sp>
    </p:spTree>
    <p:extLst>
      <p:ext uri="{BB962C8B-B14F-4D97-AF65-F5344CB8AC3E}">
        <p14:creationId xmlns:p14="http://schemas.microsoft.com/office/powerpoint/2010/main" val="149747229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90AEBAB-25B0-EEA0-23EF-9B029075F790}"/>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407040B5-1112-6F93-3941-271998EC4322}"/>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B8FA2D42-38FC-FFEE-5D67-76718717F119}"/>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5944528B-9EC5-60B8-7664-B9AFE8EF8DDF}"/>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FE91859E-2B6F-1DA1-26B5-FB908C383893}"/>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801646F1-B827-DDE3-4171-BA3D62F62A20}"/>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E2D9AE0C-D042-C4AB-12F5-B320776A6E57}"/>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65074AAB-3A4C-76E7-05E7-CEA37216E6B9}"/>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B3A94643-5EFA-D5BD-2D2B-EBDD3594B8F6}"/>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F0F5CCBF-635A-4B9C-5BFC-FA3B765C302D}"/>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8855FB64-CA0C-19AF-17DC-E3D25294EC2D}"/>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7F306F21-A06E-B81B-85C0-6AD3D0A13EBD}"/>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F4AFB81D-CF43-90ED-0C8F-90A24AB0E846}"/>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49705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04028AC-778D-4F64-A5B1-F303169BB4E9}"/>
              </a:ext>
            </a:extLst>
          </p:cNvPr>
          <p:cNvGraphicFramePr>
            <a:graphicFrameLocks noChangeAspect="1"/>
          </p:cNvGraphicFramePr>
          <p:nvPr>
            <p:custDataLst>
              <p:tags r:id="rId2"/>
            </p:custDataLst>
            <p:extLst>
              <p:ext uri="{D42A27DB-BD31-4B8C-83A1-F6EECF244321}">
                <p14:modId xmlns:p14="http://schemas.microsoft.com/office/powerpoint/2010/main" val="35116263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2"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C04028AC-778D-4F64-A5B1-F303169BB4E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vert="horz"/>
          <a:lstStyle/>
          <a:p>
            <a:r>
              <a:rPr lang="da-DK" dirty="0"/>
              <a:t>Øvelse 1a</a:t>
            </a:r>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p:txBody>
          <a:bodyPr>
            <a:normAutofit/>
          </a:bodyPr>
          <a:lstStyle/>
          <a:p>
            <a:pPr marL="0" indent="0">
              <a:buNone/>
            </a:pPr>
            <a:r>
              <a:rPr lang="da-DK" dirty="0"/>
              <a:t>Hvordan kan man søge en bolig? </a:t>
            </a:r>
          </a:p>
          <a:p>
            <a:r>
              <a:rPr lang="da-DK" dirty="0"/>
              <a:t>Hvad er vigtigt for mig, hvis jeg skal finde min egen bolig? </a:t>
            </a:r>
          </a:p>
          <a:p>
            <a:r>
              <a:rPr lang="da-DK" dirty="0"/>
              <a:t>Hvor og hvordan kan jeg finde en bolig? </a:t>
            </a:r>
          </a:p>
          <a:p>
            <a:r>
              <a:rPr lang="da-DK" dirty="0"/>
              <a:t>Er der særlige boligsider, avisen eller lign. der fungerer godt?</a:t>
            </a:r>
          </a:p>
          <a:p>
            <a:pPr marL="0" indent="0">
              <a:buNone/>
            </a:pPr>
            <a:endParaRPr lang="da-DK" dirty="0"/>
          </a:p>
        </p:txBody>
      </p:sp>
    </p:spTree>
    <p:extLst>
      <p:ext uri="{BB962C8B-B14F-4D97-AF65-F5344CB8AC3E}">
        <p14:creationId xmlns:p14="http://schemas.microsoft.com/office/powerpoint/2010/main" val="18968411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9E89A1-AD6C-4FE1-B950-BF1BB47F5A59}"/>
              </a:ext>
            </a:extLst>
          </p:cNvPr>
          <p:cNvGraphicFramePr>
            <a:graphicFrameLocks noChangeAspect="1"/>
          </p:cNvGraphicFramePr>
          <p:nvPr>
            <p:custDataLst>
              <p:tags r:id="rId2"/>
            </p:custDataLst>
            <p:extLst>
              <p:ext uri="{D42A27DB-BD31-4B8C-83A1-F6EECF244321}">
                <p14:modId xmlns:p14="http://schemas.microsoft.com/office/powerpoint/2010/main" val="8050850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46" name="think-cell Slide" r:id="rId5" imgW="278" imgH="278" progId="TCLayout.ActiveDocument.1">
                  <p:embed/>
                </p:oleObj>
              </mc:Choice>
              <mc:Fallback>
                <p:oleObj name="think-cell Slide" r:id="rId5" imgW="278" imgH="278" progId="TCLayout.ActiveDocument.1">
                  <p:embed/>
                  <p:pic>
                    <p:nvPicPr>
                      <p:cNvPr id="6" name="Object 5" hidden="1">
                        <a:extLst>
                          <a:ext uri="{FF2B5EF4-FFF2-40B4-BE49-F238E27FC236}">
                            <a16:creationId xmlns:a16="http://schemas.microsoft.com/office/drawing/2014/main" id="{F09E89A1-AD6C-4FE1-B950-BF1BB47F5A5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vert="horz"/>
          <a:lstStyle/>
          <a:p>
            <a:r>
              <a:rPr lang="da-DK" dirty="0"/>
              <a:t>Øvelse 1b: Life </a:t>
            </a:r>
            <a:r>
              <a:rPr lang="da-DK" dirty="0" err="1"/>
              <a:t>hacks</a:t>
            </a:r>
            <a:endParaRPr lang="da-DK" dirty="0"/>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p:txBody>
          <a:bodyPr>
            <a:normAutofit/>
          </a:bodyPr>
          <a:lstStyle/>
          <a:p>
            <a:pPr marL="0" indent="0">
              <a:buNone/>
            </a:pPr>
            <a:endParaRPr lang="da-DK" dirty="0"/>
          </a:p>
          <a:p>
            <a:pPr marL="0" indent="0">
              <a:buNone/>
            </a:pPr>
            <a:r>
              <a:rPr lang="da-DK" dirty="0"/>
              <a:t>Hvordan sikrer man, at man på svære dage klarer hverdagen?</a:t>
            </a:r>
          </a:p>
          <a:p>
            <a:pPr marL="0" indent="0">
              <a:buNone/>
            </a:pPr>
            <a:endParaRPr lang="da-DK" dirty="0"/>
          </a:p>
          <a:p>
            <a:r>
              <a:rPr lang="da-DK" dirty="0"/>
              <a:t>Lav en liste af </a:t>
            </a:r>
            <a:r>
              <a:rPr lang="da-DK" dirty="0" err="1"/>
              <a:t>life</a:t>
            </a:r>
            <a:r>
              <a:rPr lang="da-DK" dirty="0"/>
              <a:t> </a:t>
            </a:r>
            <a:r>
              <a:rPr lang="da-DK" dirty="0" err="1"/>
              <a:t>hacks</a:t>
            </a:r>
            <a:r>
              <a:rPr lang="da-DK" dirty="0"/>
              <a:t>, der hjælper jer med selvstændigt at kunne klare praktiske opgaver og/eller bo selv. </a:t>
            </a:r>
          </a:p>
        </p:txBody>
      </p:sp>
    </p:spTree>
    <p:extLst>
      <p:ext uri="{BB962C8B-B14F-4D97-AF65-F5344CB8AC3E}">
        <p14:creationId xmlns:p14="http://schemas.microsoft.com/office/powerpoint/2010/main" val="162685010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F308C37-1CC8-43A3-AFF6-E67B0F804D4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0"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1F308C37-1CC8-43A3-AFF6-E67B0F804D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vert="horz"/>
          <a:lstStyle/>
          <a:p>
            <a:r>
              <a:rPr lang="da-DK" dirty="0"/>
              <a:t>Øvelse 2: Energiforvaltning</a:t>
            </a:r>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p:txBody>
          <a:bodyPr>
            <a:normAutofit/>
          </a:bodyPr>
          <a:lstStyle/>
          <a:p>
            <a:pPr marL="0" indent="0">
              <a:buNone/>
            </a:pPr>
            <a:r>
              <a:rPr lang="da-DK" dirty="0"/>
              <a:t>Hvordan får jeg energi til alt det praktiske?  </a:t>
            </a:r>
          </a:p>
          <a:p>
            <a:pPr marL="0" indent="0">
              <a:buNone/>
            </a:pPr>
            <a:endParaRPr lang="da-DK" dirty="0"/>
          </a:p>
          <a:p>
            <a:r>
              <a:rPr lang="da-DK" dirty="0"/>
              <a:t>Hvad er jeres erfaringer – hvad går let i hverdagen, og hvad er det svært at finde tid og energi til?</a:t>
            </a:r>
          </a:p>
          <a:p>
            <a:r>
              <a:rPr lang="da-DK" dirty="0"/>
              <a:t>Er der nogle teknikker, som er gode til at skabe energi til de nødvendige opgaver i hverdagen? </a:t>
            </a:r>
          </a:p>
          <a:p>
            <a:pPr marL="0" indent="0">
              <a:buNone/>
            </a:pPr>
            <a:endParaRPr lang="da-DK" dirty="0"/>
          </a:p>
        </p:txBody>
      </p:sp>
    </p:spTree>
    <p:extLst>
      <p:ext uri="{BB962C8B-B14F-4D97-AF65-F5344CB8AC3E}">
        <p14:creationId xmlns:p14="http://schemas.microsoft.com/office/powerpoint/2010/main" val="19834100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6346A-7B04-4D79-8372-11FD7E719358}"/>
              </a:ext>
            </a:extLst>
          </p:cNvPr>
          <p:cNvSpPr>
            <a:spLocks noGrp="1"/>
          </p:cNvSpPr>
          <p:nvPr>
            <p:ph type="title"/>
          </p:nvPr>
        </p:nvSpPr>
        <p:spPr/>
        <p:txBody>
          <a:bodyPr/>
          <a:lstStyle/>
          <a:p>
            <a:r>
              <a:rPr lang="da-DK" dirty="0"/>
              <a:t>Pause – 10 minutter</a:t>
            </a:r>
          </a:p>
        </p:txBody>
      </p:sp>
      <p:pic>
        <p:nvPicPr>
          <p:cNvPr id="24" name="Billede 23" descr="Et billede, der indeholder tekst, poolbal&#10;&#10;Automatisk genereret beskrivelse">
            <a:extLst>
              <a:ext uri="{FF2B5EF4-FFF2-40B4-BE49-F238E27FC236}">
                <a16:creationId xmlns:a16="http://schemas.microsoft.com/office/drawing/2014/main" id="{1237B5D4-1C83-C1B0-C3D7-42C9EFBBA153}"/>
              </a:ext>
            </a:extLst>
          </p:cNvPr>
          <p:cNvPicPr>
            <a:picLocks noChangeAspect="1"/>
          </p:cNvPicPr>
          <p:nvPr/>
        </p:nvPicPr>
        <p:blipFill>
          <a:blip r:embed="rId2"/>
          <a:stretch>
            <a:fillRect/>
          </a:stretch>
        </p:blipFill>
        <p:spPr>
          <a:xfrm>
            <a:off x="2700000" y="1800000"/>
            <a:ext cx="3600000" cy="3600000"/>
          </a:xfrm>
          <a:prstGeom prst="rect">
            <a:avLst/>
          </a:prstGeom>
        </p:spPr>
      </p:pic>
      <p:pic>
        <p:nvPicPr>
          <p:cNvPr id="22" name="Billede 21">
            <a:extLst>
              <a:ext uri="{FF2B5EF4-FFF2-40B4-BE49-F238E27FC236}">
                <a16:creationId xmlns:a16="http://schemas.microsoft.com/office/drawing/2014/main" id="{322A1F87-4C2C-A0D0-65DE-0AC8324736B2}"/>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25" name="Billede 24">
            <a:extLst>
              <a:ext uri="{FF2B5EF4-FFF2-40B4-BE49-F238E27FC236}">
                <a16:creationId xmlns:a16="http://schemas.microsoft.com/office/drawing/2014/main" id="{7A727F47-6B89-5E49-F6AF-31F9F70F17EE}"/>
              </a:ext>
            </a:extLst>
          </p:cNvPr>
          <p:cNvPicPr>
            <a:picLocks noChangeAspect="1"/>
          </p:cNvPicPr>
          <p:nvPr/>
        </p:nvPicPr>
        <p:blipFill>
          <a:blip r:embed="rId4"/>
          <a:srcRect/>
          <a:stretch/>
        </p:blipFill>
        <p:spPr>
          <a:xfrm>
            <a:off x="2700000" y="1800000"/>
            <a:ext cx="3600000" cy="3600000"/>
          </a:xfrm>
          <a:prstGeom prst="rect">
            <a:avLst/>
          </a:prstGeom>
        </p:spPr>
      </p:pic>
      <p:pic>
        <p:nvPicPr>
          <p:cNvPr id="29" name="Billede 28">
            <a:extLst>
              <a:ext uri="{FF2B5EF4-FFF2-40B4-BE49-F238E27FC236}">
                <a16:creationId xmlns:a16="http://schemas.microsoft.com/office/drawing/2014/main" id="{F8CFBDF6-1DA7-302E-7E1B-416BAC1429D6}"/>
              </a:ext>
            </a:extLst>
          </p:cNvPr>
          <p:cNvPicPr>
            <a:picLocks noChangeAspect="1"/>
          </p:cNvPicPr>
          <p:nvPr/>
        </p:nvPicPr>
        <p:blipFill>
          <a:blip r:embed="rId5"/>
          <a:stretch>
            <a:fillRect/>
          </a:stretch>
        </p:blipFill>
        <p:spPr>
          <a:xfrm>
            <a:off x="2700000" y="1800000"/>
            <a:ext cx="3600000" cy="3600000"/>
          </a:xfrm>
          <a:prstGeom prst="rect">
            <a:avLst/>
          </a:prstGeom>
        </p:spPr>
      </p:pic>
      <p:pic>
        <p:nvPicPr>
          <p:cNvPr id="30" name="Billede 29">
            <a:extLst>
              <a:ext uri="{FF2B5EF4-FFF2-40B4-BE49-F238E27FC236}">
                <a16:creationId xmlns:a16="http://schemas.microsoft.com/office/drawing/2014/main" id="{79939259-6AB9-1675-213F-7AC423D06BCC}"/>
              </a:ext>
            </a:extLst>
          </p:cNvPr>
          <p:cNvPicPr>
            <a:picLocks noChangeAspect="1"/>
          </p:cNvPicPr>
          <p:nvPr/>
        </p:nvPicPr>
        <p:blipFill>
          <a:blip r:embed="rId6"/>
          <a:srcRect/>
          <a:stretch/>
        </p:blipFill>
        <p:spPr>
          <a:xfrm>
            <a:off x="2700000" y="1800000"/>
            <a:ext cx="3600000" cy="3600000"/>
          </a:xfrm>
          <a:prstGeom prst="rect">
            <a:avLst/>
          </a:prstGeom>
        </p:spPr>
      </p:pic>
      <p:pic>
        <p:nvPicPr>
          <p:cNvPr id="33" name="Billede 32">
            <a:extLst>
              <a:ext uri="{FF2B5EF4-FFF2-40B4-BE49-F238E27FC236}">
                <a16:creationId xmlns:a16="http://schemas.microsoft.com/office/drawing/2014/main" id="{1CED9415-6083-AC2F-3CAF-8DA35E90387D}"/>
              </a:ext>
            </a:extLst>
          </p:cNvPr>
          <p:cNvPicPr>
            <a:picLocks noChangeAspect="1"/>
          </p:cNvPicPr>
          <p:nvPr/>
        </p:nvPicPr>
        <p:blipFill>
          <a:blip r:embed="rId7"/>
          <a:srcRect/>
          <a:stretch/>
        </p:blipFill>
        <p:spPr>
          <a:xfrm>
            <a:off x="2700000" y="1800000"/>
            <a:ext cx="3600000" cy="3600000"/>
          </a:xfrm>
          <a:prstGeom prst="rect">
            <a:avLst/>
          </a:prstGeom>
        </p:spPr>
      </p:pic>
      <p:pic>
        <p:nvPicPr>
          <p:cNvPr id="34" name="Billede 33">
            <a:extLst>
              <a:ext uri="{FF2B5EF4-FFF2-40B4-BE49-F238E27FC236}">
                <a16:creationId xmlns:a16="http://schemas.microsoft.com/office/drawing/2014/main" id="{8B51BD9C-43F4-88C3-838D-92712DF80578}"/>
              </a:ext>
            </a:extLst>
          </p:cNvPr>
          <p:cNvPicPr>
            <a:picLocks noChangeAspect="1"/>
          </p:cNvPicPr>
          <p:nvPr/>
        </p:nvPicPr>
        <p:blipFill>
          <a:blip r:embed="rId8"/>
          <a:srcRect/>
          <a:stretch/>
        </p:blipFill>
        <p:spPr>
          <a:xfrm>
            <a:off x="2700000" y="1800000"/>
            <a:ext cx="3600000" cy="3600000"/>
          </a:xfrm>
          <a:prstGeom prst="rect">
            <a:avLst/>
          </a:prstGeom>
        </p:spPr>
      </p:pic>
      <p:pic>
        <p:nvPicPr>
          <p:cNvPr id="35" name="Billede 34">
            <a:extLst>
              <a:ext uri="{FF2B5EF4-FFF2-40B4-BE49-F238E27FC236}">
                <a16:creationId xmlns:a16="http://schemas.microsoft.com/office/drawing/2014/main" id="{0BF71BB8-CE88-D9BE-A927-1336CBA2EDAF}"/>
              </a:ext>
            </a:extLst>
          </p:cNvPr>
          <p:cNvPicPr>
            <a:picLocks noChangeAspect="1"/>
          </p:cNvPicPr>
          <p:nvPr/>
        </p:nvPicPr>
        <p:blipFill>
          <a:blip r:embed="rId9"/>
          <a:srcRect/>
          <a:stretch/>
        </p:blipFill>
        <p:spPr>
          <a:xfrm>
            <a:off x="2700000" y="1800000"/>
            <a:ext cx="3600000" cy="3600000"/>
          </a:xfrm>
          <a:prstGeom prst="rect">
            <a:avLst/>
          </a:prstGeom>
        </p:spPr>
      </p:pic>
      <p:pic>
        <p:nvPicPr>
          <p:cNvPr id="36" name="Billede 35">
            <a:extLst>
              <a:ext uri="{FF2B5EF4-FFF2-40B4-BE49-F238E27FC236}">
                <a16:creationId xmlns:a16="http://schemas.microsoft.com/office/drawing/2014/main" id="{8C2B2CF2-5BDB-880A-0723-061F712746E5}"/>
              </a:ext>
            </a:extLst>
          </p:cNvPr>
          <p:cNvPicPr>
            <a:picLocks noChangeAspect="1"/>
          </p:cNvPicPr>
          <p:nvPr/>
        </p:nvPicPr>
        <p:blipFill>
          <a:blip r:embed="rId10"/>
          <a:srcRect/>
          <a:stretch/>
        </p:blipFill>
        <p:spPr>
          <a:xfrm>
            <a:off x="2700000" y="1800000"/>
            <a:ext cx="3600000" cy="3600000"/>
          </a:xfrm>
          <a:prstGeom prst="rect">
            <a:avLst/>
          </a:prstGeom>
        </p:spPr>
      </p:pic>
      <p:pic>
        <p:nvPicPr>
          <p:cNvPr id="37" name="Billede 36">
            <a:extLst>
              <a:ext uri="{FF2B5EF4-FFF2-40B4-BE49-F238E27FC236}">
                <a16:creationId xmlns:a16="http://schemas.microsoft.com/office/drawing/2014/main" id="{1E75C829-F489-2E55-2B2E-0BDEC00D0018}"/>
              </a:ext>
            </a:extLst>
          </p:cNvPr>
          <p:cNvPicPr>
            <a:picLocks noChangeAspect="1"/>
          </p:cNvPicPr>
          <p:nvPr/>
        </p:nvPicPr>
        <p:blipFill>
          <a:blip r:embed="rId11"/>
          <a:srcRect/>
          <a:stretch/>
        </p:blipFill>
        <p:spPr>
          <a:xfrm>
            <a:off x="2700000" y="1800000"/>
            <a:ext cx="3600000" cy="3600000"/>
          </a:xfrm>
          <a:prstGeom prst="rect">
            <a:avLst/>
          </a:prstGeom>
        </p:spPr>
      </p:pic>
      <p:pic>
        <p:nvPicPr>
          <p:cNvPr id="38" name="Billede 37">
            <a:extLst>
              <a:ext uri="{FF2B5EF4-FFF2-40B4-BE49-F238E27FC236}">
                <a16:creationId xmlns:a16="http://schemas.microsoft.com/office/drawing/2014/main" id="{12B79CD4-5664-0C12-FF7C-BFEDE7C5A0C0}"/>
              </a:ext>
            </a:extLst>
          </p:cNvPr>
          <p:cNvPicPr>
            <a:picLocks noChangeAspect="1"/>
          </p:cNvPicPr>
          <p:nvPr/>
        </p:nvPicPr>
        <p:blipFill>
          <a:blip r:embed="rId12"/>
          <a:srcRect/>
          <a:stretch/>
        </p:blipFill>
        <p:spPr>
          <a:xfrm>
            <a:off x="2700000" y="1800000"/>
            <a:ext cx="3600000" cy="3600000"/>
          </a:xfrm>
          <a:prstGeom prst="rect">
            <a:avLst/>
          </a:prstGeom>
        </p:spPr>
      </p:pic>
      <p:sp>
        <p:nvSpPr>
          <p:cNvPr id="39" name="Tekstfelt 38">
            <a:extLst>
              <a:ext uri="{FF2B5EF4-FFF2-40B4-BE49-F238E27FC236}">
                <a16:creationId xmlns:a16="http://schemas.microsoft.com/office/drawing/2014/main" id="{EE9D8B74-0AE6-AD1D-F47E-7F1AAE919ED0}"/>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54967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6000"/>
                                  </p:stCondLst>
                                  <p:childTnLst>
                                    <p:animEffect transition="out" filter="fade">
                                      <p:cBhvr>
                                        <p:cTn id="6" dur="2000"/>
                                        <p:tgtEl>
                                          <p:spTgt spid="24"/>
                                        </p:tgtEl>
                                      </p:cBhvr>
                                    </p:animEffect>
                                    <p:set>
                                      <p:cBhvr>
                                        <p:cTn id="7" dur="1" fill="hold">
                                          <p:stCondLst>
                                            <p:cond delay="1999"/>
                                          </p:stCondLst>
                                        </p:cTn>
                                        <p:tgtEl>
                                          <p:spTgt spid="24"/>
                                        </p:tgtEl>
                                        <p:attrNameLst>
                                          <p:attrName>style.visibility</p:attrName>
                                        </p:attrNameLst>
                                      </p:cBhvr>
                                      <p:to>
                                        <p:strVal val="hidden"/>
                                      </p:to>
                                    </p:set>
                                  </p:childTnLst>
                                </p:cTn>
                              </p:par>
                              <p:par>
                                <p:cTn id="8" presetID="10" presetClass="entr" presetSubtype="0" fill="hold" nodeType="withEffect">
                                  <p:stCondLst>
                                    <p:cond delay="60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par>
                                <p:cTn id="11" presetID="10" presetClass="exit" presetSubtype="0" fill="hold" nodeType="withEffect">
                                  <p:stCondLst>
                                    <p:cond delay="12000"/>
                                  </p:stCondLst>
                                  <p:childTnLst>
                                    <p:animEffect transition="out" filter="fade">
                                      <p:cBhvr>
                                        <p:cTn id="12" dur="2000"/>
                                        <p:tgtEl>
                                          <p:spTgt spid="22"/>
                                        </p:tgtEl>
                                      </p:cBhvr>
                                    </p:animEffect>
                                    <p:set>
                                      <p:cBhvr>
                                        <p:cTn id="13" dur="1" fill="hold">
                                          <p:stCondLst>
                                            <p:cond delay="1999"/>
                                          </p:stCondLst>
                                        </p:cTn>
                                        <p:tgtEl>
                                          <p:spTgt spid="22"/>
                                        </p:tgtEl>
                                        <p:attrNameLst>
                                          <p:attrName>style.visibility</p:attrName>
                                        </p:attrNameLst>
                                      </p:cBhvr>
                                      <p:to>
                                        <p:strVal val="hidden"/>
                                      </p:to>
                                    </p:set>
                                  </p:childTnLst>
                                </p:cTn>
                              </p:par>
                              <p:par>
                                <p:cTn id="14" presetID="10" presetClass="entr" presetSubtype="0" fill="hold" nodeType="withEffect">
                                  <p:stCondLst>
                                    <p:cond delay="120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000"/>
                                        <p:tgtEl>
                                          <p:spTgt spid="25"/>
                                        </p:tgtEl>
                                      </p:cBhvr>
                                    </p:animEffect>
                                  </p:childTnLst>
                                </p:cTn>
                              </p:par>
                              <p:par>
                                <p:cTn id="17" presetID="10" presetClass="exit" presetSubtype="0" fill="hold" nodeType="withEffect">
                                  <p:stCondLst>
                                    <p:cond delay="18000"/>
                                  </p:stCondLst>
                                  <p:childTnLst>
                                    <p:animEffect transition="out" filter="fade">
                                      <p:cBhvr>
                                        <p:cTn id="18" dur="2000"/>
                                        <p:tgtEl>
                                          <p:spTgt spid="25"/>
                                        </p:tgtEl>
                                      </p:cBhvr>
                                    </p:animEffect>
                                    <p:set>
                                      <p:cBhvr>
                                        <p:cTn id="19" dur="1" fill="hold">
                                          <p:stCondLst>
                                            <p:cond delay="1999"/>
                                          </p:stCondLst>
                                        </p:cTn>
                                        <p:tgtEl>
                                          <p:spTgt spid="25"/>
                                        </p:tgtEl>
                                        <p:attrNameLst>
                                          <p:attrName>style.visibility</p:attrName>
                                        </p:attrNameLst>
                                      </p:cBhvr>
                                      <p:to>
                                        <p:strVal val="hidden"/>
                                      </p:to>
                                    </p:set>
                                  </p:childTnLst>
                                </p:cTn>
                              </p:par>
                              <p:par>
                                <p:cTn id="20" presetID="10" presetClass="entr" presetSubtype="0" fill="hold" nodeType="withEffect">
                                  <p:stCondLst>
                                    <p:cond delay="18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par>
                                <p:cTn id="23" presetID="10" presetClass="exit" presetSubtype="0" fill="hold" nodeType="withEffect">
                                  <p:stCondLst>
                                    <p:cond delay="24000"/>
                                  </p:stCondLst>
                                  <p:childTnLst>
                                    <p:animEffect transition="out" filter="fade">
                                      <p:cBhvr>
                                        <p:cTn id="24" dur="2000"/>
                                        <p:tgtEl>
                                          <p:spTgt spid="29"/>
                                        </p:tgtEl>
                                      </p:cBhvr>
                                    </p:animEffect>
                                    <p:set>
                                      <p:cBhvr>
                                        <p:cTn id="25" dur="1" fill="hold">
                                          <p:stCondLst>
                                            <p:cond delay="1999"/>
                                          </p:stCondLst>
                                        </p:cTn>
                                        <p:tgtEl>
                                          <p:spTgt spid="29"/>
                                        </p:tgtEl>
                                        <p:attrNameLst>
                                          <p:attrName>style.visibility</p:attrName>
                                        </p:attrNameLst>
                                      </p:cBhvr>
                                      <p:to>
                                        <p:strVal val="hidden"/>
                                      </p:to>
                                    </p:set>
                                  </p:childTnLst>
                                </p:cTn>
                              </p:par>
                              <p:par>
                                <p:cTn id="26" presetID="10" presetClass="entr" presetSubtype="0" fill="hold" nodeType="withEffect">
                                  <p:stCondLst>
                                    <p:cond delay="240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000"/>
                                        <p:tgtEl>
                                          <p:spTgt spid="30"/>
                                        </p:tgtEl>
                                      </p:cBhvr>
                                    </p:animEffect>
                                  </p:childTnLst>
                                </p:cTn>
                              </p:par>
                              <p:par>
                                <p:cTn id="29" presetID="10" presetClass="exit" presetSubtype="0" fill="hold" nodeType="withEffect">
                                  <p:stCondLst>
                                    <p:cond delay="30000"/>
                                  </p:stCondLst>
                                  <p:childTnLst>
                                    <p:animEffect transition="out" filter="fade">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cTn>
                              </p:par>
                              <p:par>
                                <p:cTn id="32" presetID="10" presetClass="entr" presetSubtype="0" fill="hold" nodeType="withEffect">
                                  <p:stCondLst>
                                    <p:cond delay="300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000"/>
                                        <p:tgtEl>
                                          <p:spTgt spid="33"/>
                                        </p:tgtEl>
                                      </p:cBhvr>
                                    </p:animEffect>
                                  </p:childTnLst>
                                </p:cTn>
                              </p:par>
                              <p:par>
                                <p:cTn id="35" presetID="10" presetClass="exit" presetSubtype="0" fill="hold" nodeType="withEffect">
                                  <p:stCondLst>
                                    <p:cond delay="36000"/>
                                  </p:stCondLst>
                                  <p:childTnLst>
                                    <p:animEffect transition="out" filter="fade">
                                      <p:cBhvr>
                                        <p:cTn id="36" dur="2000"/>
                                        <p:tgtEl>
                                          <p:spTgt spid="33"/>
                                        </p:tgtEl>
                                      </p:cBhvr>
                                    </p:animEffect>
                                    <p:set>
                                      <p:cBhvr>
                                        <p:cTn id="37" dur="1" fill="hold">
                                          <p:stCondLst>
                                            <p:cond delay="1999"/>
                                          </p:stCondLst>
                                        </p:cTn>
                                        <p:tgtEl>
                                          <p:spTgt spid="33"/>
                                        </p:tgtEl>
                                        <p:attrNameLst>
                                          <p:attrName>style.visibility</p:attrName>
                                        </p:attrNameLst>
                                      </p:cBhvr>
                                      <p:to>
                                        <p:strVal val="hidden"/>
                                      </p:to>
                                    </p:set>
                                  </p:childTnLst>
                                </p:cTn>
                              </p:par>
                              <p:par>
                                <p:cTn id="38" presetID="10" presetClass="entr" presetSubtype="0" fill="hold" nodeType="withEffect">
                                  <p:stCondLst>
                                    <p:cond delay="360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000"/>
                                        <p:tgtEl>
                                          <p:spTgt spid="34"/>
                                        </p:tgtEl>
                                      </p:cBhvr>
                                    </p:animEffect>
                                  </p:childTnLst>
                                </p:cTn>
                              </p:par>
                              <p:par>
                                <p:cTn id="41" presetID="10" presetClass="exit" presetSubtype="0" fill="hold" nodeType="withEffect">
                                  <p:stCondLst>
                                    <p:cond delay="4200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par>
                                <p:cTn id="44" presetID="10" presetClass="entr" presetSubtype="0" fill="hold" nodeType="withEffect">
                                  <p:stCondLst>
                                    <p:cond delay="4200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2000"/>
                                        <p:tgtEl>
                                          <p:spTgt spid="35"/>
                                        </p:tgtEl>
                                      </p:cBhvr>
                                    </p:animEffect>
                                  </p:childTnLst>
                                </p:cTn>
                              </p:par>
                              <p:par>
                                <p:cTn id="47" presetID="10" presetClass="exit" presetSubtype="0" fill="hold" nodeType="withEffect">
                                  <p:stCondLst>
                                    <p:cond delay="48000"/>
                                  </p:stCondLst>
                                  <p:childTnLst>
                                    <p:animEffect transition="out" filter="fade">
                                      <p:cBhvr>
                                        <p:cTn id="48" dur="2000"/>
                                        <p:tgtEl>
                                          <p:spTgt spid="35"/>
                                        </p:tgtEl>
                                      </p:cBhvr>
                                    </p:animEffect>
                                    <p:set>
                                      <p:cBhvr>
                                        <p:cTn id="49" dur="1" fill="hold">
                                          <p:stCondLst>
                                            <p:cond delay="1999"/>
                                          </p:stCondLst>
                                        </p:cTn>
                                        <p:tgtEl>
                                          <p:spTgt spid="35"/>
                                        </p:tgtEl>
                                        <p:attrNameLst>
                                          <p:attrName>style.visibility</p:attrName>
                                        </p:attrNameLst>
                                      </p:cBhvr>
                                      <p:to>
                                        <p:strVal val="hidden"/>
                                      </p:to>
                                    </p:set>
                                  </p:childTnLst>
                                </p:cTn>
                              </p:par>
                              <p:par>
                                <p:cTn id="50" presetID="10" presetClass="entr" presetSubtype="0" fill="hold" nodeType="withEffect">
                                  <p:stCondLst>
                                    <p:cond delay="4800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000"/>
                                        <p:tgtEl>
                                          <p:spTgt spid="36"/>
                                        </p:tgtEl>
                                      </p:cBhvr>
                                    </p:animEffect>
                                  </p:childTnLst>
                                </p:cTn>
                              </p:par>
                              <p:par>
                                <p:cTn id="53" presetID="10" presetClass="exit" presetSubtype="0" fill="hold" nodeType="withEffect">
                                  <p:stCondLst>
                                    <p:cond delay="54000"/>
                                  </p:stCondLst>
                                  <p:childTnLst>
                                    <p:animEffect transition="out" filter="fade">
                                      <p:cBhvr>
                                        <p:cTn id="54" dur="2000"/>
                                        <p:tgtEl>
                                          <p:spTgt spid="36"/>
                                        </p:tgtEl>
                                      </p:cBhvr>
                                    </p:animEffect>
                                    <p:set>
                                      <p:cBhvr>
                                        <p:cTn id="55" dur="1" fill="hold">
                                          <p:stCondLst>
                                            <p:cond delay="1999"/>
                                          </p:stCondLst>
                                        </p:cTn>
                                        <p:tgtEl>
                                          <p:spTgt spid="36"/>
                                        </p:tgtEl>
                                        <p:attrNameLst>
                                          <p:attrName>style.visibility</p:attrName>
                                        </p:attrNameLst>
                                      </p:cBhvr>
                                      <p:to>
                                        <p:strVal val="hidden"/>
                                      </p:to>
                                    </p:set>
                                  </p:childTnLst>
                                </p:cTn>
                              </p:par>
                              <p:par>
                                <p:cTn id="56" presetID="10" presetClass="entr" presetSubtype="0" fill="hold" nodeType="withEffect">
                                  <p:stCondLst>
                                    <p:cond delay="540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2000"/>
                                        <p:tgtEl>
                                          <p:spTgt spid="37"/>
                                        </p:tgtEl>
                                      </p:cBhvr>
                                    </p:animEffect>
                                  </p:childTnLst>
                                </p:cTn>
                              </p:par>
                              <p:par>
                                <p:cTn id="59" presetID="10" presetClass="exit" presetSubtype="0" fill="hold" nodeType="withEffect">
                                  <p:stCondLst>
                                    <p:cond delay="60000"/>
                                  </p:stCondLst>
                                  <p:childTnLst>
                                    <p:animEffect transition="out" filter="fade">
                                      <p:cBhvr>
                                        <p:cTn id="60" dur="2000"/>
                                        <p:tgtEl>
                                          <p:spTgt spid="37"/>
                                        </p:tgtEl>
                                      </p:cBhvr>
                                    </p:animEffect>
                                    <p:set>
                                      <p:cBhvr>
                                        <p:cTn id="61" dur="1" fill="hold">
                                          <p:stCondLst>
                                            <p:cond delay="1999"/>
                                          </p:stCondLst>
                                        </p:cTn>
                                        <p:tgtEl>
                                          <p:spTgt spid="37"/>
                                        </p:tgtEl>
                                        <p:attrNameLst>
                                          <p:attrName>style.visibility</p:attrName>
                                        </p:attrNameLst>
                                      </p:cBhvr>
                                      <p:to>
                                        <p:strVal val="hidden"/>
                                      </p:to>
                                    </p:set>
                                  </p:childTnLst>
                                </p:cTn>
                              </p:par>
                              <p:par>
                                <p:cTn id="62" presetID="10" presetClass="entr" presetSubtype="0" fill="hold" nodeType="withEffect">
                                  <p:stCondLst>
                                    <p:cond delay="6000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p:cNvSpPr>
            <a:spLocks noGrp="1"/>
          </p:cNvSpPr>
          <p:nvPr>
            <p:ph type="title"/>
          </p:nvPr>
        </p:nvSpPr>
        <p:spPr/>
        <p:txBody>
          <a:bodyPr/>
          <a:lstStyle/>
          <a:p>
            <a:r>
              <a:rPr lang="da-DK" dirty="0"/>
              <a:t>Introduktion</a:t>
            </a:r>
          </a:p>
        </p:txBody>
      </p:sp>
      <p:sp>
        <p:nvSpPr>
          <p:cNvPr id="18" name="Pladsholder til tekst 17"/>
          <p:cNvSpPr>
            <a:spLocks noGrp="1"/>
          </p:cNvSpPr>
          <p:nvPr>
            <p:ph idx="1"/>
          </p:nvPr>
        </p:nvSpPr>
        <p:spPr/>
        <p:txBody>
          <a:bodyPr>
            <a:normAutofit/>
          </a:bodyPr>
          <a:lstStyle/>
          <a:p>
            <a:pPr marL="0" indent="0">
              <a:buNone/>
            </a:pPr>
            <a:r>
              <a:rPr lang="da-DK" dirty="0"/>
              <a:t>Denne slidepakke indeholder oplæg til hvert modul i gruppeforløbet for unge med autisme. </a:t>
            </a:r>
          </a:p>
          <a:p>
            <a:pPr marL="0" indent="0">
              <a:buNone/>
            </a:pPr>
            <a:r>
              <a:rPr lang="da-DK" dirty="0"/>
              <a:t>Oplæggene holdes af gruppevejlederen på den enkelte gruppesession. </a:t>
            </a:r>
          </a:p>
          <a:p>
            <a:pPr marL="0" indent="0">
              <a:buNone/>
            </a:pPr>
            <a:r>
              <a:rPr lang="da-DK" dirty="0"/>
              <a:t>Velkomstmodulet, afslutningsmodulet og booster-modulet afholdes på en session, mens modul 2-8 hver afholdes over to sessioner. </a:t>
            </a:r>
          </a:p>
          <a:p>
            <a:pPr marL="0" indent="0">
              <a:buNone/>
            </a:pPr>
            <a:r>
              <a:rPr lang="da-DK" dirty="0"/>
              <a:t>Oplægget skal derfor ses som et brutto-oplæg, hvor indholdet kan skaleres op eller ned alt efter deltagernes alder, funktionsniveau interesser og behov. Gruppevejlederen kan vælge at bruge eller fjerne billeder og eksempler, som ikke fungerer i forhold til gruppen – og kan supplere med flere pointer og gode eksempler. </a:t>
            </a:r>
          </a:p>
          <a:p>
            <a:pPr marL="0" indent="0">
              <a:buNone/>
            </a:pPr>
            <a:r>
              <a:rPr lang="da-DK" dirty="0"/>
              <a:t>Oplæggene i denne slidepakke kan også suppleres med oplæg fra specialister inden for det enkelte tema. </a:t>
            </a:r>
          </a:p>
          <a:p>
            <a:pPr marL="0" indent="0">
              <a:buNone/>
            </a:pPr>
            <a:r>
              <a:rPr lang="da-DK" dirty="0"/>
              <a:t>I oplæggene er der noter til gruppevejlederen.</a:t>
            </a:r>
          </a:p>
          <a:p>
            <a:pPr marL="0" indent="0">
              <a:buNone/>
            </a:pPr>
            <a:endParaRPr lang="da-DK" dirty="0"/>
          </a:p>
          <a:p>
            <a:pPr marL="0" indent="0">
              <a:buNone/>
            </a:pPr>
            <a:endParaRPr lang="da-DK" dirty="0"/>
          </a:p>
        </p:txBody>
      </p:sp>
    </p:spTree>
    <p:extLst>
      <p:ext uri="{BB962C8B-B14F-4D97-AF65-F5344CB8AC3E}">
        <p14:creationId xmlns:p14="http://schemas.microsoft.com/office/powerpoint/2010/main" val="451601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B65F9902-D9E6-4F5A-ABAD-8EC235FA46C9}"/>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51967329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CAE2B51-2564-49A1-A5A6-D909AE9DCA9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394"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ECAE2B51-2564-49A1-A5A6-D909AE9DCA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br>
              <a:rPr lang="da-DK" dirty="0"/>
            </a:br>
            <a:endParaRPr lang="da-DK" dirty="0"/>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r>
              <a:rPr lang="da-DK" b="1" dirty="0"/>
              <a:t>[Udvælg evt. den/de relevante hjemmeøvelser og slet resten]</a:t>
            </a:r>
            <a:endParaRPr lang="da-DK" dirty="0"/>
          </a:p>
          <a:p>
            <a:r>
              <a:rPr lang="da-DK"/>
              <a:t>Noter, </a:t>
            </a:r>
            <a:r>
              <a:rPr lang="da-DK" dirty="0"/>
              <a:t>hvad der er vigtigt, når du skal styre din økonomi – og hvad der kan være svært. Drøft det med støttepersonen.</a:t>
            </a:r>
          </a:p>
          <a:p>
            <a:r>
              <a:rPr lang="da-DK" dirty="0"/>
              <a:t>Træn at </a:t>
            </a:r>
            <a:r>
              <a:rPr lang="da-DK"/>
              <a:t>bruge budgettet, </a:t>
            </a:r>
            <a:r>
              <a:rPr lang="da-DK" dirty="0"/>
              <a:t>når du skal bruge penge i hverdagen. Få hjælp af støttepersonen til øvelsen. </a:t>
            </a:r>
          </a:p>
          <a:p>
            <a:r>
              <a:rPr lang="da-DK" dirty="0"/>
              <a:t>Træn at bruge e-boks i hverdagen</a:t>
            </a:r>
            <a:r>
              <a:rPr lang="da-DK"/>
              <a:t>. Overvej, </a:t>
            </a:r>
            <a:r>
              <a:rPr lang="da-DK" dirty="0"/>
              <a:t>hvilke mapper, som kunne være relevant at oprette og vend det med din støtteperson. Tal med din støtteperson om, hvilke dokumenter der skal reageres på. </a:t>
            </a:r>
          </a:p>
          <a:p>
            <a:r>
              <a:rPr lang="da-DK" dirty="0"/>
              <a:t>Lav en liste over ting, som du især tager med dig fra modulet. Se på dine mål og overvej, hvor langt du er kommet, vend det med støttepersonen. </a:t>
            </a:r>
          </a:p>
          <a:p>
            <a:r>
              <a:rPr lang="da-DK" dirty="0"/>
              <a:t>Eller noget helt andet, som giver mere mening for dig…</a:t>
            </a:r>
          </a:p>
        </p:txBody>
      </p:sp>
    </p:spTree>
    <p:extLst>
      <p:ext uri="{BB962C8B-B14F-4D97-AF65-F5344CB8AC3E}">
        <p14:creationId xmlns:p14="http://schemas.microsoft.com/office/powerpoint/2010/main" val="387283577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have været bedre eller anderledes?</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C431BDAB-0597-BFEC-255F-714EC6C3F5D1}"/>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52800616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741FC76D-BBE8-4BCC-9F2F-DA6BBD74B59C}"/>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35217544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26563435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33C96CB4-8B90-1FA9-80E9-5A170B1FF40F}"/>
              </a:ext>
            </a:extLst>
          </p:cNvPr>
          <p:cNvSpPr txBox="1">
            <a:spLocks/>
          </p:cNvSpPr>
          <p:nvPr/>
        </p:nvSpPr>
        <p:spPr>
          <a:xfrm>
            <a:off x="1239838" y="1628800"/>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250145289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2924944"/>
            <a:ext cx="4329473" cy="1360748"/>
          </a:xfrm>
        </p:spPr>
        <p:txBody>
          <a:bodyPr>
            <a:normAutofit/>
          </a:bodyPr>
          <a:lstStyle/>
          <a:p>
            <a:r>
              <a:rPr lang="da-DK" sz="2000" dirty="0"/>
              <a:t>Modul 5.2: Flytte hjemmefra og hverdagen i egen bolig</a:t>
            </a:r>
            <a:br>
              <a:rPr lang="da-DK" sz="2000" dirty="0"/>
            </a:br>
            <a:r>
              <a:rPr lang="da-DK" sz="1600" dirty="0"/>
              <a:t>(Session 9)</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30114" y="2894461"/>
            <a:ext cx="719390" cy="30483"/>
          </a:xfrm>
          <a:prstGeom prst="rect">
            <a:avLst/>
          </a:prstGeom>
        </p:spPr>
      </p:pic>
    </p:spTree>
    <p:extLst>
      <p:ext uri="{BB962C8B-B14F-4D97-AF65-F5344CB8AC3E}">
        <p14:creationId xmlns:p14="http://schemas.microsoft.com/office/powerpoint/2010/main" val="428219864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ADF7494-5701-A8C0-A590-3CA3F82E65EF}"/>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9" name="Object 8" hidden="1">
            <a:extLst>
              <a:ext uri="{FF2B5EF4-FFF2-40B4-BE49-F238E27FC236}">
                <a16:creationId xmlns:a16="http://schemas.microsoft.com/office/drawing/2014/main" id="{FA38EB2D-C8EF-4F01-910A-3EED2D7A8132}"/>
              </a:ext>
            </a:extLst>
          </p:cNvPr>
          <p:cNvGraphicFramePr>
            <a:graphicFrameLocks noChangeAspect="1"/>
          </p:cNvGraphicFramePr>
          <p:nvPr>
            <p:custDataLst>
              <p:tags r:id="rId2"/>
            </p:custDataLst>
            <p:extLst>
              <p:ext uri="{D42A27DB-BD31-4B8C-83A1-F6EECF244321}">
                <p14:modId xmlns:p14="http://schemas.microsoft.com/office/powerpoint/2010/main" val="4189042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18"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5.2: Flytte hjemmefra og hverdagen i egen bolig</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9)</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a:xfrm>
            <a:off x="628649" y="1988839"/>
            <a:ext cx="7904163" cy="3888085"/>
          </a:xfrm>
        </p:spPr>
        <p:txBody>
          <a:bodyPr/>
          <a:lstStyle/>
          <a:p>
            <a:pPr marL="0" indent="0">
              <a:buNone/>
            </a:pPr>
            <a:r>
              <a:rPr lang="da-DK" b="1" dirty="0"/>
              <a:t>Formålet</a:t>
            </a:r>
            <a:r>
              <a:rPr lang="da-DK" dirty="0"/>
              <a:t> med dagen i dag er at:</a:t>
            </a:r>
          </a:p>
          <a:p>
            <a:r>
              <a:rPr lang="da-DK" dirty="0"/>
              <a:t>Blive klogere på, hvad der er vigtigt for dig i forhold til at flytte hjemmefra. </a:t>
            </a:r>
          </a:p>
          <a:p>
            <a:r>
              <a:rPr lang="da-DK" dirty="0"/>
              <a:t>Blive bedre til at løse praktiske opgaver i hverdagen, som er forbundet med at bo for sig selv. </a:t>
            </a:r>
          </a:p>
          <a:p>
            <a:r>
              <a:rPr lang="da-DK" dirty="0"/>
              <a:t>Blive klogere på, hvad der er vigtigt for dig i forhold til at kunne klare dig selv i fremtiden. </a:t>
            </a:r>
          </a:p>
          <a:p>
            <a:r>
              <a:rPr lang="da-DK" dirty="0"/>
              <a:t>Blive bedre til at løse praktiske opgaver i hverdagen. </a:t>
            </a:r>
          </a:p>
        </p:txBody>
      </p:sp>
    </p:spTree>
    <p:extLst>
      <p:ext uri="{BB962C8B-B14F-4D97-AF65-F5344CB8AC3E}">
        <p14:creationId xmlns:p14="http://schemas.microsoft.com/office/powerpoint/2010/main" val="12214963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4"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3549646519"/>
              </p:ext>
            </p:extLst>
          </p:nvPr>
        </p:nvGraphicFramePr>
        <p:xfrm>
          <a:off x="629046" y="1584775"/>
          <a:ext cx="7467526" cy="417830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r>
                        <a:rPr lang="da-DK" dirty="0"/>
                        <a:t> </a:t>
                      </a:r>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Hvordan er det gået siden sidst?</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At bo selv, hvordan styrer man sin egen økonomi m.m.? </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100555660"/>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a:t>
                      </a:r>
                    </a:p>
                  </a:txBody>
                  <a:tcPr/>
                </a:tc>
                <a:extLst>
                  <a:ext uri="{0D108BD9-81ED-4DB2-BD59-A6C34878D82A}">
                    <a16:rowId xmlns:a16="http://schemas.microsoft.com/office/drawing/2014/main" val="1232164567"/>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a:t>
                      </a:r>
                      <a:r>
                        <a:rPr lang="da-DK" baseline="0" dirty="0">
                          <a:sym typeface="Wingdings" panose="05000000000000000000" pitchFamily="2" charset="2"/>
                        </a:rPr>
                        <a:t> </a:t>
                      </a:r>
                      <a:r>
                        <a:rPr lang="da-DK" dirty="0">
                          <a:sym typeface="Wingdings" panose="05000000000000000000" pitchFamily="2" charset="2"/>
                        </a:rPr>
                        <a:t>Vi udfylder et evalueringsskema. </a:t>
                      </a:r>
                      <a:endParaRPr lang="da-DK" dirty="0"/>
                    </a:p>
                  </a:txBody>
                  <a:tcPr/>
                </a:tc>
                <a:extLst>
                  <a:ext uri="{0D108BD9-81ED-4DB2-BD59-A6C34878D82A}">
                    <a16:rowId xmlns:a16="http://schemas.microsoft.com/office/drawing/2014/main" val="3846035836"/>
                  </a:ext>
                </a:extLst>
              </a:tr>
            </a:tbl>
          </a:graphicData>
        </a:graphic>
      </p:graphicFrame>
    </p:spTree>
    <p:extLst>
      <p:ext uri="{BB962C8B-B14F-4D97-AF65-F5344CB8AC3E}">
        <p14:creationId xmlns:p14="http://schemas.microsoft.com/office/powerpoint/2010/main" val="152134252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0CCA0AAF-5BF8-44F5-BC8B-B2741F5AAC4E}"/>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235073142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lstStyle/>
          <a:p>
            <a:r>
              <a:rPr lang="da-DK" b="1"/>
              <a:t>Hvordan </a:t>
            </a:r>
            <a:r>
              <a:rPr lang="da-DK" b="1" dirty="0"/>
              <a:t>er det gået siden sidste gruppesession?</a:t>
            </a:r>
          </a:p>
          <a:p>
            <a:r>
              <a:rPr lang="da-DK" b="1"/>
              <a:t>Hvordan </a:t>
            </a:r>
            <a:r>
              <a:rPr lang="da-DK" b="1" dirty="0"/>
              <a:t>er det gået med hjemmeøvelserne fra sidste gang?</a:t>
            </a:r>
          </a:p>
          <a:p>
            <a:r>
              <a:rPr lang="da-DK" b="1" dirty="0"/>
              <a:t>Er der noget fra sidste gang, der bøvler, eller som du har brug for at vende igen?</a:t>
            </a:r>
          </a:p>
          <a:p>
            <a:r>
              <a:rPr lang="da-DK" b="1" dirty="0"/>
              <a:t>Er der noget, du særligt gerne vil tale om i dag?</a:t>
            </a:r>
          </a:p>
          <a:p>
            <a:endParaRPr lang="da-DK" b="1" dirty="0"/>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524F22B0-6E5F-D44D-90E8-CB522FD8DE76}"/>
              </a:ext>
            </a:extLst>
          </p:cNvPr>
          <p:cNvSpPr>
            <a:spLocks noGrp="1"/>
          </p:cNvSpPr>
          <p:nvPr>
            <p:ph type="title"/>
          </p:nvPr>
        </p:nvSpPr>
        <p:spPr>
          <a:xfrm>
            <a:off x="628649" y="764704"/>
            <a:ext cx="7904163" cy="756084"/>
          </a:xfrm>
        </p:spPr>
        <p:txBody>
          <a:bodyPr vert="horz"/>
          <a:lstStyle/>
          <a:p>
            <a:r>
              <a:rPr lang="da-DK" dirty="0"/>
              <a:t>Siden sidst</a:t>
            </a:r>
          </a:p>
        </p:txBody>
      </p:sp>
    </p:spTree>
    <p:extLst>
      <p:ext uri="{BB962C8B-B14F-4D97-AF65-F5344CB8AC3E}">
        <p14:creationId xmlns:p14="http://schemas.microsoft.com/office/powerpoint/2010/main" val="3010695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
        <p:nvSpPr>
          <p:cNvPr id="17" name="Pladsholder til indhold 16">
            <a:extLst>
              <a:ext uri="{FF2B5EF4-FFF2-40B4-BE49-F238E27FC236}">
                <a16:creationId xmlns:a16="http://schemas.microsoft.com/office/drawing/2014/main" id="{04EA726C-23D2-4632-AC88-40BF6A244817}"/>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416421830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a:p>
          <a:p>
            <a:r>
              <a:rPr lang="da-DK" b="1"/>
              <a:t>Hvordan </a:t>
            </a:r>
            <a:r>
              <a:rPr lang="da-DK" b="1" dirty="0"/>
              <a:t>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60587986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a:lstStyle/>
          <a:p>
            <a:r>
              <a:rPr lang="da-DK" dirty="0"/>
              <a:t>Opgaver forbundet med at bo i egen bolig</a:t>
            </a:r>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p:txBody>
          <a:bodyPr>
            <a:normAutofit/>
          </a:bodyPr>
          <a:lstStyle/>
          <a:p>
            <a:pPr marL="0" indent="0">
              <a:buNone/>
            </a:pPr>
            <a:r>
              <a:rPr lang="da-DK" dirty="0"/>
              <a:t>Der er en række praktiske opgaver forbundet med at være voksen og klare sig i hverdagen. Det kan fx være at: </a:t>
            </a:r>
          </a:p>
          <a:p>
            <a:r>
              <a:rPr lang="da-DK" dirty="0"/>
              <a:t>Bruge </a:t>
            </a:r>
            <a:r>
              <a:rPr lang="da-DK" dirty="0" err="1"/>
              <a:t>e-boks</a:t>
            </a:r>
            <a:r>
              <a:rPr lang="da-DK" dirty="0"/>
              <a:t> og NemID.</a:t>
            </a:r>
          </a:p>
          <a:p>
            <a:r>
              <a:rPr lang="da-DK" dirty="0"/>
              <a:t>Bruge offentlig transport, bruge rejseplanen, købe billetter eller rejsekort.</a:t>
            </a:r>
          </a:p>
          <a:p>
            <a:r>
              <a:rPr lang="da-DK" dirty="0"/>
              <a:t>Betale regninger, opstille et budget, administrere sin økonomi.</a:t>
            </a:r>
          </a:p>
        </p:txBody>
      </p:sp>
      <p:sp>
        <p:nvSpPr>
          <p:cNvPr id="7" name="Speech Bubble: Rectangle with Corners Rounded 6">
            <a:extLst>
              <a:ext uri="{FF2B5EF4-FFF2-40B4-BE49-F238E27FC236}">
                <a16:creationId xmlns:a16="http://schemas.microsoft.com/office/drawing/2014/main" id="{9A6EBBD0-1056-4AA9-8B7F-A44BA66FCC92}"/>
              </a:ext>
            </a:extLst>
          </p:cNvPr>
          <p:cNvSpPr/>
          <p:nvPr/>
        </p:nvSpPr>
        <p:spPr>
          <a:xfrm>
            <a:off x="4139952" y="3645024"/>
            <a:ext cx="4087367" cy="2052042"/>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Hvad er jeres erfaringer med at bruge </a:t>
            </a:r>
            <a:r>
              <a:rPr lang="da-DK" sz="1400" i="1" dirty="0" err="1">
                <a:solidFill>
                  <a:schemeClr val="tx1"/>
                </a:solidFill>
              </a:rPr>
              <a:t>e-boks</a:t>
            </a:r>
            <a:r>
              <a:rPr lang="da-DK" sz="1400" i="1" dirty="0">
                <a:solidFill>
                  <a:schemeClr val="tx1"/>
                </a:solidFill>
              </a:rPr>
              <a:t>? </a:t>
            </a:r>
            <a:r>
              <a:rPr lang="da-DK" sz="1400" i="1" dirty="0" err="1">
                <a:solidFill>
                  <a:schemeClr val="tx1"/>
                </a:solidFill>
              </a:rPr>
              <a:t>Nem-ID</a:t>
            </a:r>
            <a:r>
              <a:rPr lang="da-DK" sz="1400" i="1" dirty="0">
                <a:solidFill>
                  <a:schemeClr val="tx1"/>
                </a:solidFill>
              </a:rPr>
              <a:t>? At styre jeres egen økonomi?</a:t>
            </a:r>
          </a:p>
          <a:p>
            <a:pPr>
              <a:spcAft>
                <a:spcPts val="600"/>
              </a:spcAft>
            </a:pPr>
            <a:r>
              <a:rPr lang="da-DK" sz="1400" i="1" dirty="0">
                <a:solidFill>
                  <a:schemeClr val="tx1"/>
                </a:solidFill>
              </a:rPr>
              <a:t>Hvad synes I, kan være svært, </a:t>
            </a:r>
            <a:br>
              <a:rPr lang="da-DK" sz="1400" i="1" dirty="0">
                <a:solidFill>
                  <a:schemeClr val="tx1"/>
                </a:solidFill>
              </a:rPr>
            </a:br>
            <a:r>
              <a:rPr lang="da-DK" sz="1400" i="1" dirty="0">
                <a:solidFill>
                  <a:schemeClr val="tx1"/>
                </a:solidFill>
              </a:rPr>
              <a:t>og hvad synes I er let? </a:t>
            </a:r>
          </a:p>
        </p:txBody>
      </p:sp>
    </p:spTree>
    <p:extLst>
      <p:ext uri="{BB962C8B-B14F-4D97-AF65-F5344CB8AC3E}">
        <p14:creationId xmlns:p14="http://schemas.microsoft.com/office/powerpoint/2010/main" val="322076743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270FB62-5837-44CC-8C58-ED5FA49F9EA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2"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270FB62-5837-44CC-8C58-ED5FA49F9EA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ACDA3E-1C83-48F6-A9AA-9503590D519D}"/>
              </a:ext>
            </a:extLst>
          </p:cNvPr>
          <p:cNvSpPr>
            <a:spLocks noGrp="1"/>
          </p:cNvSpPr>
          <p:nvPr>
            <p:ph type="title"/>
          </p:nvPr>
        </p:nvSpPr>
        <p:spPr>
          <a:xfrm>
            <a:off x="509786" y="102438"/>
            <a:ext cx="7904163" cy="756084"/>
          </a:xfrm>
        </p:spPr>
        <p:txBody>
          <a:bodyPr vert="horz"/>
          <a:lstStyle/>
          <a:p>
            <a:r>
              <a:rPr lang="da-DK" dirty="0"/>
              <a:t>De eksekutive funktioner</a:t>
            </a:r>
          </a:p>
        </p:txBody>
      </p:sp>
      <p:pic>
        <p:nvPicPr>
          <p:cNvPr id="6" name="Billede 6">
            <a:extLst>
              <a:ext uri="{FF2B5EF4-FFF2-40B4-BE49-F238E27FC236}">
                <a16:creationId xmlns:a16="http://schemas.microsoft.com/office/drawing/2014/main" id="{2901E285-324A-414E-9099-020B819C7B59}"/>
              </a:ext>
            </a:extLst>
          </p:cNvPr>
          <p:cNvPicPr/>
          <p:nvPr/>
        </p:nvPicPr>
        <p:blipFill rotWithShape="1">
          <a:blip r:embed="rId6">
            <a:extLst>
              <a:ext uri="{28A0092B-C50C-407E-A947-70E740481C1C}">
                <a14:useLocalDpi xmlns:a14="http://schemas.microsoft.com/office/drawing/2010/main"/>
              </a:ext>
            </a:extLst>
          </a:blip>
          <a:srcRect/>
          <a:stretch/>
        </p:blipFill>
        <p:spPr bwMode="auto">
          <a:xfrm>
            <a:off x="2024374" y="620688"/>
            <a:ext cx="4923889" cy="5328592"/>
          </a:xfrm>
          <a:prstGeom prst="rect">
            <a:avLst/>
          </a:prstGeom>
          <a:noFill/>
          <a:ln>
            <a:noFill/>
          </a:ln>
        </p:spPr>
      </p:pic>
      <p:sp>
        <p:nvSpPr>
          <p:cNvPr id="11" name="TextBox 10">
            <a:extLst>
              <a:ext uri="{FF2B5EF4-FFF2-40B4-BE49-F238E27FC236}">
                <a16:creationId xmlns:a16="http://schemas.microsoft.com/office/drawing/2014/main" id="{81558C67-1578-4482-9FD1-0E86F68848CD}"/>
              </a:ext>
            </a:extLst>
          </p:cNvPr>
          <p:cNvSpPr txBox="1"/>
          <p:nvPr/>
        </p:nvSpPr>
        <p:spPr>
          <a:xfrm>
            <a:off x="2195736" y="6021288"/>
            <a:ext cx="3456384" cy="153888"/>
          </a:xfrm>
          <a:prstGeom prst="rect">
            <a:avLst/>
          </a:prstGeom>
          <a:noFill/>
        </p:spPr>
        <p:txBody>
          <a:bodyPr wrap="square" lIns="0" tIns="0" rIns="0" bIns="0" rtlCol="0">
            <a:spAutoFit/>
          </a:bodyPr>
          <a:lstStyle/>
          <a:p>
            <a:r>
              <a:rPr lang="en-US" sz="1000" dirty="0" err="1">
                <a:solidFill>
                  <a:schemeClr val="bg2"/>
                </a:solidFill>
              </a:rPr>
              <a:t>Kilde</a:t>
            </a:r>
            <a:r>
              <a:rPr lang="en-US" sz="1000" dirty="0">
                <a:solidFill>
                  <a:schemeClr val="bg2"/>
                </a:solidFill>
              </a:rPr>
              <a:t>: Anne </a:t>
            </a:r>
            <a:r>
              <a:rPr lang="en-US" sz="1000" dirty="0" err="1">
                <a:solidFill>
                  <a:schemeClr val="bg2"/>
                </a:solidFill>
              </a:rPr>
              <a:t>Skov</a:t>
            </a:r>
            <a:r>
              <a:rPr lang="en-US" sz="1000" dirty="0">
                <a:solidFill>
                  <a:schemeClr val="bg2"/>
                </a:solidFill>
              </a:rPr>
              <a:t> Jensen, Overlevelsesguiden.dk</a:t>
            </a:r>
          </a:p>
        </p:txBody>
      </p:sp>
    </p:spTree>
    <p:extLst>
      <p:ext uri="{BB962C8B-B14F-4D97-AF65-F5344CB8AC3E}">
        <p14:creationId xmlns:p14="http://schemas.microsoft.com/office/powerpoint/2010/main" val="211148086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38EF-FDFD-46E3-AF52-A086C7C26534}"/>
              </a:ext>
            </a:extLst>
          </p:cNvPr>
          <p:cNvSpPr>
            <a:spLocks noGrp="1"/>
          </p:cNvSpPr>
          <p:nvPr>
            <p:ph type="title"/>
          </p:nvPr>
        </p:nvSpPr>
        <p:spPr/>
        <p:txBody>
          <a:bodyPr/>
          <a:lstStyle/>
          <a:p>
            <a:r>
              <a:rPr lang="da-DK" dirty="0"/>
              <a:t>Hjælp til at strukturere opgaver</a:t>
            </a:r>
          </a:p>
        </p:txBody>
      </p:sp>
      <p:sp>
        <p:nvSpPr>
          <p:cNvPr id="3" name="Content Placeholder 2">
            <a:extLst>
              <a:ext uri="{FF2B5EF4-FFF2-40B4-BE49-F238E27FC236}">
                <a16:creationId xmlns:a16="http://schemas.microsoft.com/office/drawing/2014/main" id="{7585523A-7D75-49DC-87CC-6F98881B6D86}"/>
              </a:ext>
            </a:extLst>
          </p:cNvPr>
          <p:cNvSpPr>
            <a:spLocks noGrp="1"/>
          </p:cNvSpPr>
          <p:nvPr>
            <p:ph idx="1"/>
          </p:nvPr>
        </p:nvSpPr>
        <p:spPr>
          <a:xfrm>
            <a:off x="628649" y="1628775"/>
            <a:ext cx="7904163" cy="3816449"/>
          </a:xfrm>
        </p:spPr>
        <p:txBody>
          <a:bodyPr>
            <a:normAutofit/>
          </a:bodyPr>
          <a:lstStyle/>
          <a:p>
            <a:pPr marL="0" indent="0">
              <a:spcBef>
                <a:spcPts val="0"/>
              </a:spcBef>
              <a:spcAft>
                <a:spcPts val="1200"/>
              </a:spcAft>
              <a:buNone/>
            </a:pPr>
            <a:r>
              <a:rPr lang="da-DK" dirty="0"/>
              <a:t>Der er forskellige teknikker og redskaber, som kan hjælpe til at strukturere opgaverne, så man husker dem og får gjort dem godt. </a:t>
            </a:r>
          </a:p>
          <a:p>
            <a:pPr>
              <a:spcBef>
                <a:spcPts val="0"/>
              </a:spcBef>
              <a:spcAft>
                <a:spcPts val="1200"/>
              </a:spcAft>
            </a:pPr>
            <a:r>
              <a:rPr lang="da-DK" dirty="0"/>
              <a:t>Apps (alarm/vækkeur, huskelister, kalender).</a:t>
            </a:r>
          </a:p>
          <a:p>
            <a:pPr>
              <a:spcBef>
                <a:spcPts val="0"/>
              </a:spcBef>
              <a:spcAft>
                <a:spcPts val="1200"/>
              </a:spcAft>
            </a:pPr>
            <a:r>
              <a:rPr lang="da-DK" dirty="0"/>
              <a:t>Lægge en plan for, hvornår de praktiske opgaver skal gøres og fx tegne den/visualisere den med billeder. </a:t>
            </a:r>
          </a:p>
          <a:p>
            <a:pPr>
              <a:spcBef>
                <a:spcPts val="0"/>
              </a:spcBef>
              <a:spcAft>
                <a:spcPts val="1200"/>
              </a:spcAft>
            </a:pPr>
            <a:r>
              <a:rPr lang="da-DK" dirty="0"/>
              <a:t>Tage et billede med telefonen af opgaven, når den er løst (fx hvordan ligger bestikket i køkkenskuffen). </a:t>
            </a:r>
          </a:p>
          <a:p>
            <a:pPr>
              <a:spcBef>
                <a:spcPts val="0"/>
              </a:spcBef>
              <a:spcAft>
                <a:spcPts val="1200"/>
              </a:spcAft>
            </a:pPr>
            <a:r>
              <a:rPr lang="da-DK" dirty="0"/>
              <a:t>Bruge planlægningsredskaber (fx rejseplan.dk).</a:t>
            </a:r>
          </a:p>
          <a:p>
            <a:pPr>
              <a:spcBef>
                <a:spcPts val="0"/>
              </a:spcBef>
              <a:spcAft>
                <a:spcPts val="1200"/>
              </a:spcAft>
            </a:pPr>
            <a:r>
              <a:rPr lang="da-DK" dirty="0"/>
              <a:t>Udarbejde lister og planer (trin til at udarbejde en plan, prioriteret opgaveliste, dagsskema, ugeskema – se redskaber)</a:t>
            </a:r>
          </a:p>
          <a:p>
            <a:pPr>
              <a:spcBef>
                <a:spcPts val="0"/>
              </a:spcBef>
              <a:spcAft>
                <a:spcPts val="1200"/>
              </a:spcAft>
            </a:pPr>
            <a:endParaRPr lang="da-DK" dirty="0"/>
          </a:p>
        </p:txBody>
      </p:sp>
      <p:sp>
        <p:nvSpPr>
          <p:cNvPr id="6" name="Speech Bubble: Rectangle with Corners Rounded 5">
            <a:extLst>
              <a:ext uri="{FF2B5EF4-FFF2-40B4-BE49-F238E27FC236}">
                <a16:creationId xmlns:a16="http://schemas.microsoft.com/office/drawing/2014/main" id="{EE6D0C3E-BC86-45E0-A52C-27EE1138F9AF}"/>
              </a:ext>
            </a:extLst>
          </p:cNvPr>
          <p:cNvSpPr/>
          <p:nvPr/>
        </p:nvSpPr>
        <p:spPr>
          <a:xfrm>
            <a:off x="2951406" y="5337211"/>
            <a:ext cx="4259212" cy="756085"/>
          </a:xfrm>
          <a:prstGeom prst="wedgeRoundRectCallout">
            <a:avLst>
              <a:gd name="adj1" fmla="val -35596"/>
              <a:gd name="adj2" fmla="val -65470"/>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Hvordan husker I de opgaver, I skal igennem i løbet af dagen? </a:t>
            </a:r>
          </a:p>
          <a:p>
            <a:pPr>
              <a:spcAft>
                <a:spcPts val="600"/>
              </a:spcAft>
            </a:pPr>
            <a:r>
              <a:rPr lang="da-DK" sz="1400" i="1" dirty="0">
                <a:solidFill>
                  <a:schemeClr val="tx1"/>
                </a:solidFill>
              </a:rPr>
              <a:t>Hvilke redskaber bruger I til at løse opgaverne? </a:t>
            </a:r>
          </a:p>
        </p:txBody>
      </p:sp>
    </p:spTree>
    <p:extLst>
      <p:ext uri="{BB962C8B-B14F-4D97-AF65-F5344CB8AC3E}">
        <p14:creationId xmlns:p14="http://schemas.microsoft.com/office/powerpoint/2010/main" val="20303931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E0BC6-79EA-411A-B178-0817CA291A96}"/>
              </a:ext>
            </a:extLst>
          </p:cNvPr>
          <p:cNvSpPr>
            <a:spLocks noGrp="1"/>
          </p:cNvSpPr>
          <p:nvPr>
            <p:ph type="title"/>
          </p:nvPr>
        </p:nvSpPr>
        <p:spPr/>
        <p:txBody>
          <a:bodyPr/>
          <a:lstStyle/>
          <a:p>
            <a:r>
              <a:rPr lang="da-DK" dirty="0"/>
              <a:t>Redskab til strukturering #1</a:t>
            </a:r>
          </a:p>
        </p:txBody>
      </p:sp>
      <p:pic>
        <p:nvPicPr>
          <p:cNvPr id="9" name="Picture 8">
            <a:extLst>
              <a:ext uri="{FF2B5EF4-FFF2-40B4-BE49-F238E27FC236}">
                <a16:creationId xmlns:a16="http://schemas.microsoft.com/office/drawing/2014/main" id="{3F7A6FD1-6827-4F07-9EAA-CE898509BF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3096" y="1638050"/>
            <a:ext cx="7487695" cy="3581900"/>
          </a:xfrm>
          <a:prstGeom prst="rect">
            <a:avLst/>
          </a:prstGeom>
          <a:ln>
            <a:solidFill>
              <a:schemeClr val="tx1"/>
            </a:solidFill>
          </a:ln>
        </p:spPr>
      </p:pic>
    </p:spTree>
    <p:extLst>
      <p:ext uri="{BB962C8B-B14F-4D97-AF65-F5344CB8AC3E}">
        <p14:creationId xmlns:p14="http://schemas.microsoft.com/office/powerpoint/2010/main" val="9776124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AC7B14-8BCD-4058-8647-5CD95F22EBEB}"/>
              </a:ext>
            </a:extLst>
          </p:cNvPr>
          <p:cNvSpPr>
            <a:spLocks noGrp="1"/>
          </p:cNvSpPr>
          <p:nvPr>
            <p:ph type="title"/>
          </p:nvPr>
        </p:nvSpPr>
        <p:spPr>
          <a:xfrm>
            <a:off x="619918" y="153805"/>
            <a:ext cx="7904163" cy="756084"/>
          </a:xfrm>
        </p:spPr>
        <p:txBody>
          <a:bodyPr/>
          <a:lstStyle/>
          <a:p>
            <a:r>
              <a:rPr lang="da-DK" dirty="0"/>
              <a:t>Redskab til strukturering #2</a:t>
            </a:r>
          </a:p>
        </p:txBody>
      </p:sp>
      <p:pic>
        <p:nvPicPr>
          <p:cNvPr id="6" name="Billede 5">
            <a:extLst>
              <a:ext uri="{FF2B5EF4-FFF2-40B4-BE49-F238E27FC236}">
                <a16:creationId xmlns:a16="http://schemas.microsoft.com/office/drawing/2014/main" id="{9D3B9E69-0C20-4012-8B62-607CA86871D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83856" y="909889"/>
            <a:ext cx="4104415" cy="5111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903061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404664"/>
            <a:ext cx="7904163" cy="756084"/>
          </a:xfrm>
        </p:spPr>
        <p:txBody>
          <a:bodyPr/>
          <a:lstStyle/>
          <a:p>
            <a:r>
              <a:rPr lang="da-DK" dirty="0"/>
              <a:t>Eksempel på ugeskema</a:t>
            </a:r>
          </a:p>
        </p:txBody>
      </p:sp>
      <p:pic>
        <p:nvPicPr>
          <p:cNvPr id="5" name="Billed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649" y="1052736"/>
            <a:ext cx="6552151" cy="4913707"/>
          </a:xfrm>
          <a:prstGeom prst="rect">
            <a:avLst/>
          </a:prstGeom>
        </p:spPr>
      </p:pic>
    </p:spTree>
    <p:extLst>
      <p:ext uri="{BB962C8B-B14F-4D97-AF65-F5344CB8AC3E}">
        <p14:creationId xmlns:p14="http://schemas.microsoft.com/office/powerpoint/2010/main" val="193928753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79B6D656-8717-4338-B030-A5369E4E05C3}"/>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466"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79B6D656-8717-4338-B030-A5369E4E05C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da-DK" dirty="0"/>
              <a:t>Eksempel </a:t>
            </a:r>
            <a:r>
              <a:rPr lang="da-DK"/>
              <a:t>på dagsskema</a:t>
            </a:r>
            <a:endParaRPr lang="da-DK" dirty="0"/>
          </a:p>
        </p:txBody>
      </p:sp>
      <p:graphicFrame>
        <p:nvGraphicFramePr>
          <p:cNvPr id="4" name="Objekt 3"/>
          <p:cNvGraphicFramePr>
            <a:graphicFrameLocks noChangeAspect="1"/>
          </p:cNvGraphicFramePr>
          <p:nvPr>
            <p:extLst>
              <p:ext uri="{D42A27DB-BD31-4B8C-83A1-F6EECF244321}">
                <p14:modId xmlns:p14="http://schemas.microsoft.com/office/powerpoint/2010/main" val="2660712627"/>
              </p:ext>
            </p:extLst>
          </p:nvPr>
        </p:nvGraphicFramePr>
        <p:xfrm>
          <a:off x="2268744" y="1421406"/>
          <a:ext cx="3815423" cy="4527874"/>
        </p:xfrm>
        <a:graphic>
          <a:graphicData uri="http://schemas.openxmlformats.org/presentationml/2006/ole">
            <mc:AlternateContent xmlns:mc="http://schemas.openxmlformats.org/markup-compatibility/2006">
              <mc:Choice xmlns:v="urn:schemas-microsoft-com:vml" Requires="v">
                <p:oleObj spid="_x0000_s62467" name="Acrobat Document" r:id="rId6" imgW="5667139" imgH="8019997" progId="AcroExch.Document.DC">
                  <p:embed/>
                </p:oleObj>
              </mc:Choice>
              <mc:Fallback>
                <p:oleObj name="Acrobat Document" r:id="rId6" imgW="5667139" imgH="8019997" progId="AcroExch.Document.DC">
                  <p:embed/>
                  <p:pic>
                    <p:nvPicPr>
                      <p:cNvPr id="4" name="Objekt 3"/>
                      <p:cNvPicPr/>
                      <p:nvPr/>
                    </p:nvPicPr>
                    <p:blipFill>
                      <a:blip r:embed="rId7"/>
                      <a:stretch>
                        <a:fillRect/>
                      </a:stretch>
                    </p:blipFill>
                    <p:spPr>
                      <a:xfrm>
                        <a:off x="2268744" y="1421406"/>
                        <a:ext cx="3815423" cy="452787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7445D8AC-A41A-4E27-8B93-8A98C68A01B2}"/>
              </a:ext>
            </a:extLst>
          </p:cNvPr>
          <p:cNvSpPr txBox="1"/>
          <p:nvPr/>
        </p:nvSpPr>
        <p:spPr>
          <a:xfrm>
            <a:off x="1259632" y="5952038"/>
            <a:ext cx="5184576" cy="138499"/>
          </a:xfrm>
          <a:prstGeom prst="rect">
            <a:avLst/>
          </a:prstGeom>
          <a:noFill/>
        </p:spPr>
        <p:txBody>
          <a:bodyPr wrap="square" lIns="0" tIns="0" rIns="0" bIns="0" rtlCol="0">
            <a:spAutoFit/>
          </a:bodyPr>
          <a:lstStyle/>
          <a:p>
            <a:r>
              <a:rPr lang="en-US" sz="900" dirty="0" err="1">
                <a:solidFill>
                  <a:schemeClr val="accent6"/>
                </a:solidFill>
              </a:rPr>
              <a:t>Kilde</a:t>
            </a:r>
            <a:r>
              <a:rPr lang="en-US" sz="900" dirty="0">
                <a:solidFill>
                  <a:schemeClr val="accent6"/>
                </a:solidFill>
              </a:rPr>
              <a:t>: https://www.kcskanderborg.dk/wp-content/uploads/2020/05/Det_vil_jeg_gerne_naa_i_dag.pdf</a:t>
            </a:r>
          </a:p>
        </p:txBody>
      </p:sp>
    </p:spTree>
    <p:extLst>
      <p:ext uri="{BB962C8B-B14F-4D97-AF65-F5344CB8AC3E}">
        <p14:creationId xmlns:p14="http://schemas.microsoft.com/office/powerpoint/2010/main" val="261208965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6212A-F071-4E4D-9155-6025EBD94C68}"/>
              </a:ext>
            </a:extLst>
          </p:cNvPr>
          <p:cNvSpPr>
            <a:spLocks noGrp="1"/>
          </p:cNvSpPr>
          <p:nvPr>
            <p:ph type="title"/>
          </p:nvPr>
        </p:nvSpPr>
        <p:spPr/>
        <p:txBody>
          <a:bodyPr/>
          <a:lstStyle/>
          <a:p>
            <a:r>
              <a:rPr lang="da-DK" dirty="0"/>
              <a:t>En app der måske kan bruges?</a:t>
            </a:r>
          </a:p>
        </p:txBody>
      </p:sp>
      <p:pic>
        <p:nvPicPr>
          <p:cNvPr id="6" name="Pladsholder til indhold 5">
            <a:extLst>
              <a:ext uri="{FF2B5EF4-FFF2-40B4-BE49-F238E27FC236}">
                <a16:creationId xmlns:a16="http://schemas.microsoft.com/office/drawing/2014/main" id="{F7D940B7-B562-47F0-9F02-5A542E31E7D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28649" y="1520788"/>
            <a:ext cx="2511302" cy="2772308"/>
          </a:xfrm>
          <a:prstGeom prst="rect">
            <a:avLst/>
          </a:prstGeom>
        </p:spPr>
      </p:pic>
      <p:pic>
        <p:nvPicPr>
          <p:cNvPr id="5" name="Billede 4">
            <a:extLst>
              <a:ext uri="{FF2B5EF4-FFF2-40B4-BE49-F238E27FC236}">
                <a16:creationId xmlns:a16="http://schemas.microsoft.com/office/drawing/2014/main" id="{BE320125-E987-4F94-B5EB-34734A2735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2461" y="2492896"/>
            <a:ext cx="5423179" cy="3149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91675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185C31B-98B0-13B0-AA25-1376DABA35D1}"/>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688F7160-813B-818F-08CB-4D6A5A9317C5}"/>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148E934D-6458-BCE6-F375-3B3409724B3B}"/>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AD8C20A8-3EC0-C6BA-A51A-7520ECF6A7B6}"/>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EBED1948-293B-4F11-2389-8323C2E446FD}"/>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8A2D3969-A25F-7E16-E605-3E5CA723AE90}"/>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8EB4B680-4F2A-E272-4A47-863699B6CACD}"/>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403E44F8-D84F-556C-468E-DDAFF0040D2D}"/>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0CCCCE62-6ED5-8AEA-C9D3-5234AD9ACBA7}"/>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7F2C8A03-317C-395A-1402-1B3D9D4277A0}"/>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EE57C30A-06FA-9485-8130-7E60DE7EE9FE}"/>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88800F73-44C6-E13A-C143-2D3247E0ECF9}"/>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AA3BC58E-CCD5-4AAA-246C-94F6F3F4B8BE}"/>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71274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33F4A8F4-683C-42EC-B2BE-EEEBDC658CB9}"/>
              </a:ext>
            </a:extLst>
          </p:cNvPr>
          <p:cNvSpPr txBox="1">
            <a:spLocks/>
          </p:cNvSpPr>
          <p:nvPr/>
        </p:nvSpPr>
        <p:spPr>
          <a:xfrm>
            <a:off x="1239838" y="1628800"/>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3200" dirty="0"/>
              <a:t>Tak for i dag </a:t>
            </a:r>
          </a:p>
        </p:txBody>
      </p:sp>
    </p:spTree>
    <p:extLst>
      <p:ext uri="{BB962C8B-B14F-4D97-AF65-F5344CB8AC3E}">
        <p14:creationId xmlns:p14="http://schemas.microsoft.com/office/powerpoint/2010/main" val="1074757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9AA15D86-AF3D-4951-AD4F-65585EA09E71}"/>
              </a:ext>
            </a:extLst>
          </p:cNvPr>
          <p:cNvGraphicFramePr>
            <a:graphicFrameLocks noChangeAspect="1"/>
          </p:cNvGraphicFramePr>
          <p:nvPr>
            <p:custDataLst>
              <p:tags r:id="rId2"/>
            </p:custDataLst>
            <p:extLst>
              <p:ext uri="{D42A27DB-BD31-4B8C-83A1-F6EECF244321}">
                <p14:modId xmlns:p14="http://schemas.microsoft.com/office/powerpoint/2010/main" val="4219331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90"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9AA15D86-AF3D-4951-AD4F-65585EA09E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vert="horz"/>
          <a:lstStyle/>
          <a:p>
            <a:r>
              <a:rPr lang="da-DK" dirty="0"/>
              <a:t>Øvelse 1: Redskaber</a:t>
            </a:r>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a:xfrm>
            <a:off x="628649" y="1340768"/>
            <a:ext cx="7615759" cy="4248150"/>
          </a:xfrm>
        </p:spPr>
        <p:txBody>
          <a:bodyPr>
            <a:normAutofit/>
          </a:bodyPr>
          <a:lstStyle/>
          <a:p>
            <a:pPr marL="0" indent="0">
              <a:buNone/>
            </a:pPr>
            <a:r>
              <a:rPr lang="da-DK" dirty="0"/>
              <a:t>Der er redskaber, som kan hjælpe med at strukturere hverdagen </a:t>
            </a:r>
          </a:p>
          <a:p>
            <a:pPr marL="0" indent="0">
              <a:buNone/>
            </a:pPr>
            <a:endParaRPr lang="da-DK" dirty="0"/>
          </a:p>
          <a:p>
            <a:pPr marL="0" indent="0">
              <a:buNone/>
            </a:pPr>
            <a:r>
              <a:rPr lang="da-DK" dirty="0"/>
              <a:t>Det kan fx være: </a:t>
            </a:r>
            <a:r>
              <a:rPr lang="da-DK" dirty="0" err="1"/>
              <a:t>MobilizeMe</a:t>
            </a:r>
            <a:r>
              <a:rPr lang="da-DK" dirty="0"/>
              <a:t>, </a:t>
            </a:r>
            <a:r>
              <a:rPr lang="da-DK" dirty="0" err="1"/>
              <a:t>Memoassist</a:t>
            </a:r>
            <a:r>
              <a:rPr lang="da-DK" dirty="0"/>
              <a:t>, </a:t>
            </a:r>
            <a:r>
              <a:rPr lang="da-DK" dirty="0" err="1"/>
              <a:t>ShowMyDay</a:t>
            </a:r>
            <a:r>
              <a:rPr lang="da-DK" dirty="0"/>
              <a:t> eller </a:t>
            </a:r>
            <a:r>
              <a:rPr lang="da-DK" dirty="0" err="1"/>
              <a:t>DoMyDay</a:t>
            </a:r>
            <a:endParaRPr lang="da-DK" dirty="0"/>
          </a:p>
          <a:p>
            <a:pPr marL="0" indent="0">
              <a:buNone/>
            </a:pPr>
            <a:r>
              <a:rPr lang="da-DK" dirty="0"/>
              <a:t> </a:t>
            </a:r>
          </a:p>
          <a:p>
            <a:r>
              <a:rPr lang="da-DK" dirty="0"/>
              <a:t>Hvilke redskaber og evt. apps fungerer godt til at </a:t>
            </a:r>
            <a:br>
              <a:rPr lang="da-DK" dirty="0"/>
            </a:br>
            <a:r>
              <a:rPr lang="da-DK" dirty="0"/>
              <a:t>strukturere hverdagen?</a:t>
            </a:r>
          </a:p>
          <a:p>
            <a:r>
              <a:rPr lang="da-DK" dirty="0"/>
              <a:t>Bruger du et ugeskema? Hvordan hjælper det dig?</a:t>
            </a:r>
          </a:p>
          <a:p>
            <a:r>
              <a:rPr lang="da-DK" dirty="0"/>
              <a:t>Bruger du en app i forvejen? Hvordan hjælper den </a:t>
            </a:r>
            <a:br>
              <a:rPr lang="da-DK" dirty="0"/>
            </a:br>
            <a:r>
              <a:rPr lang="da-DK" dirty="0"/>
              <a:t>dig?</a:t>
            </a:r>
          </a:p>
          <a:p>
            <a:r>
              <a:rPr lang="da-DK" dirty="0"/>
              <a:t>Hvad kan du gøre for få et godt overblik over </a:t>
            </a:r>
            <a:br>
              <a:rPr lang="da-DK" dirty="0"/>
            </a:br>
            <a:r>
              <a:rPr lang="da-DK" dirty="0"/>
              <a:t>de praktiske opgaver i din hverdag?</a:t>
            </a:r>
          </a:p>
          <a:p>
            <a:pPr marL="0" indent="0">
              <a:buNone/>
            </a:pPr>
            <a:endParaRPr lang="da-DK" dirty="0"/>
          </a:p>
        </p:txBody>
      </p:sp>
      <p:pic>
        <p:nvPicPr>
          <p:cNvPr id="8" name="Picture 2">
            <a:extLst>
              <a:ext uri="{FF2B5EF4-FFF2-40B4-BE49-F238E27FC236}">
                <a16:creationId xmlns:a16="http://schemas.microsoft.com/office/drawing/2014/main" id="{05526A93-652E-48D7-8272-6754D21A85BF}"/>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1590866">
            <a:off x="6148213" y="2990807"/>
            <a:ext cx="2313526" cy="3090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1905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B48F125-4D92-435D-905E-5CEE692A15D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4514" name="think-cell Slide" r:id="rId4" imgW="347" imgH="348" progId="TCLayout.ActiveDocument.1">
                  <p:embed/>
                </p:oleObj>
              </mc:Choice>
              <mc:Fallback>
                <p:oleObj name="think-cell Slide" r:id="rId4" imgW="347" imgH="348" progId="TCLayout.ActiveDocument.1">
                  <p:embed/>
                  <p:pic>
                    <p:nvPicPr>
                      <p:cNvPr id="7" name="Object 6" hidden="1">
                        <a:extLst>
                          <a:ext uri="{FF2B5EF4-FFF2-40B4-BE49-F238E27FC236}">
                            <a16:creationId xmlns:a16="http://schemas.microsoft.com/office/drawing/2014/main" id="{BB48F125-4D92-435D-905E-5CEE692A15D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vert="horz"/>
          <a:lstStyle/>
          <a:p>
            <a:r>
              <a:rPr lang="da-DK" dirty="0"/>
              <a:t>Øvelse 2</a:t>
            </a:r>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p:txBody>
          <a:bodyPr>
            <a:normAutofit/>
          </a:bodyPr>
          <a:lstStyle/>
          <a:p>
            <a:pPr marL="0" indent="0">
              <a:buNone/>
            </a:pPr>
            <a:r>
              <a:rPr lang="da-DK" dirty="0"/>
              <a:t>Hvordan kan man styre sin økonomi? </a:t>
            </a:r>
          </a:p>
          <a:p>
            <a:pPr marL="0" indent="0">
              <a:buNone/>
            </a:pPr>
            <a:r>
              <a:rPr lang="da-DK" dirty="0"/>
              <a:t>Det kan godt være svært at få pengene til at række en hel måned</a:t>
            </a:r>
          </a:p>
          <a:p>
            <a:r>
              <a:rPr lang="da-DK" dirty="0"/>
              <a:t>Hvad er dine erfaringer med at styre dine penge?</a:t>
            </a:r>
          </a:p>
          <a:p>
            <a:r>
              <a:rPr lang="da-DK" dirty="0"/>
              <a:t>Hvordan kan man opstille et budget og styre penge i hverdagen?</a:t>
            </a:r>
          </a:p>
        </p:txBody>
      </p:sp>
      <p:pic>
        <p:nvPicPr>
          <p:cNvPr id="10" name="Pladsholder til indhold 5">
            <a:extLst>
              <a:ext uri="{FF2B5EF4-FFF2-40B4-BE49-F238E27FC236}">
                <a16:creationId xmlns:a16="http://schemas.microsoft.com/office/drawing/2014/main" id="{5C71E4B3-250D-45C4-9899-5D9572D1CD6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16016" y="3284984"/>
            <a:ext cx="2511302" cy="2772308"/>
          </a:xfrm>
          <a:prstGeom prst="rect">
            <a:avLst/>
          </a:prstGeom>
        </p:spPr>
      </p:pic>
    </p:spTree>
    <p:extLst>
      <p:ext uri="{BB962C8B-B14F-4D97-AF65-F5344CB8AC3E}">
        <p14:creationId xmlns:p14="http://schemas.microsoft.com/office/powerpoint/2010/main" val="47786107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6346A-7B04-4D79-8372-11FD7E719358}"/>
              </a:ext>
            </a:extLst>
          </p:cNvPr>
          <p:cNvSpPr>
            <a:spLocks noGrp="1"/>
          </p:cNvSpPr>
          <p:nvPr>
            <p:ph type="title"/>
          </p:nvPr>
        </p:nvSpPr>
        <p:spPr/>
        <p:txBody>
          <a:bodyPr/>
          <a:lstStyle/>
          <a:p>
            <a:r>
              <a:rPr lang="da-DK" dirty="0"/>
              <a:t>Pause – 10 minutter</a:t>
            </a:r>
          </a:p>
        </p:txBody>
      </p:sp>
      <p:pic>
        <p:nvPicPr>
          <p:cNvPr id="24" name="Billede 23" descr="Et billede, der indeholder tekst, poolbal&#10;&#10;Automatisk genereret beskrivelse">
            <a:extLst>
              <a:ext uri="{FF2B5EF4-FFF2-40B4-BE49-F238E27FC236}">
                <a16:creationId xmlns:a16="http://schemas.microsoft.com/office/drawing/2014/main" id="{1237B5D4-1C83-C1B0-C3D7-42C9EFBBA153}"/>
              </a:ext>
            </a:extLst>
          </p:cNvPr>
          <p:cNvPicPr>
            <a:picLocks noChangeAspect="1"/>
          </p:cNvPicPr>
          <p:nvPr/>
        </p:nvPicPr>
        <p:blipFill>
          <a:blip r:embed="rId2"/>
          <a:stretch>
            <a:fillRect/>
          </a:stretch>
        </p:blipFill>
        <p:spPr>
          <a:xfrm>
            <a:off x="2700000" y="1800000"/>
            <a:ext cx="3600000" cy="3600000"/>
          </a:xfrm>
          <a:prstGeom prst="rect">
            <a:avLst/>
          </a:prstGeom>
        </p:spPr>
      </p:pic>
      <p:pic>
        <p:nvPicPr>
          <p:cNvPr id="22" name="Billede 21">
            <a:extLst>
              <a:ext uri="{FF2B5EF4-FFF2-40B4-BE49-F238E27FC236}">
                <a16:creationId xmlns:a16="http://schemas.microsoft.com/office/drawing/2014/main" id="{322A1F87-4C2C-A0D0-65DE-0AC8324736B2}"/>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25" name="Billede 24">
            <a:extLst>
              <a:ext uri="{FF2B5EF4-FFF2-40B4-BE49-F238E27FC236}">
                <a16:creationId xmlns:a16="http://schemas.microsoft.com/office/drawing/2014/main" id="{7A727F47-6B89-5E49-F6AF-31F9F70F17EE}"/>
              </a:ext>
            </a:extLst>
          </p:cNvPr>
          <p:cNvPicPr>
            <a:picLocks noChangeAspect="1"/>
          </p:cNvPicPr>
          <p:nvPr/>
        </p:nvPicPr>
        <p:blipFill>
          <a:blip r:embed="rId4"/>
          <a:srcRect/>
          <a:stretch/>
        </p:blipFill>
        <p:spPr>
          <a:xfrm>
            <a:off x="2700000" y="1800000"/>
            <a:ext cx="3600000" cy="3600000"/>
          </a:xfrm>
          <a:prstGeom prst="rect">
            <a:avLst/>
          </a:prstGeom>
        </p:spPr>
      </p:pic>
      <p:pic>
        <p:nvPicPr>
          <p:cNvPr id="29" name="Billede 28">
            <a:extLst>
              <a:ext uri="{FF2B5EF4-FFF2-40B4-BE49-F238E27FC236}">
                <a16:creationId xmlns:a16="http://schemas.microsoft.com/office/drawing/2014/main" id="{F8CFBDF6-1DA7-302E-7E1B-416BAC1429D6}"/>
              </a:ext>
            </a:extLst>
          </p:cNvPr>
          <p:cNvPicPr>
            <a:picLocks noChangeAspect="1"/>
          </p:cNvPicPr>
          <p:nvPr/>
        </p:nvPicPr>
        <p:blipFill>
          <a:blip r:embed="rId5"/>
          <a:stretch>
            <a:fillRect/>
          </a:stretch>
        </p:blipFill>
        <p:spPr>
          <a:xfrm>
            <a:off x="2700000" y="1800000"/>
            <a:ext cx="3600000" cy="3600000"/>
          </a:xfrm>
          <a:prstGeom prst="rect">
            <a:avLst/>
          </a:prstGeom>
        </p:spPr>
      </p:pic>
      <p:pic>
        <p:nvPicPr>
          <p:cNvPr id="30" name="Billede 29">
            <a:extLst>
              <a:ext uri="{FF2B5EF4-FFF2-40B4-BE49-F238E27FC236}">
                <a16:creationId xmlns:a16="http://schemas.microsoft.com/office/drawing/2014/main" id="{79939259-6AB9-1675-213F-7AC423D06BCC}"/>
              </a:ext>
            </a:extLst>
          </p:cNvPr>
          <p:cNvPicPr>
            <a:picLocks noChangeAspect="1"/>
          </p:cNvPicPr>
          <p:nvPr/>
        </p:nvPicPr>
        <p:blipFill>
          <a:blip r:embed="rId6"/>
          <a:srcRect/>
          <a:stretch/>
        </p:blipFill>
        <p:spPr>
          <a:xfrm>
            <a:off x="2700000" y="1800000"/>
            <a:ext cx="3600000" cy="3600000"/>
          </a:xfrm>
          <a:prstGeom prst="rect">
            <a:avLst/>
          </a:prstGeom>
        </p:spPr>
      </p:pic>
      <p:pic>
        <p:nvPicPr>
          <p:cNvPr id="33" name="Billede 32">
            <a:extLst>
              <a:ext uri="{FF2B5EF4-FFF2-40B4-BE49-F238E27FC236}">
                <a16:creationId xmlns:a16="http://schemas.microsoft.com/office/drawing/2014/main" id="{1CED9415-6083-AC2F-3CAF-8DA35E90387D}"/>
              </a:ext>
            </a:extLst>
          </p:cNvPr>
          <p:cNvPicPr>
            <a:picLocks noChangeAspect="1"/>
          </p:cNvPicPr>
          <p:nvPr/>
        </p:nvPicPr>
        <p:blipFill>
          <a:blip r:embed="rId7"/>
          <a:srcRect/>
          <a:stretch/>
        </p:blipFill>
        <p:spPr>
          <a:xfrm>
            <a:off x="2700000" y="1800000"/>
            <a:ext cx="3600000" cy="3600000"/>
          </a:xfrm>
          <a:prstGeom prst="rect">
            <a:avLst/>
          </a:prstGeom>
        </p:spPr>
      </p:pic>
      <p:pic>
        <p:nvPicPr>
          <p:cNvPr id="34" name="Billede 33">
            <a:extLst>
              <a:ext uri="{FF2B5EF4-FFF2-40B4-BE49-F238E27FC236}">
                <a16:creationId xmlns:a16="http://schemas.microsoft.com/office/drawing/2014/main" id="{8B51BD9C-43F4-88C3-838D-92712DF80578}"/>
              </a:ext>
            </a:extLst>
          </p:cNvPr>
          <p:cNvPicPr>
            <a:picLocks noChangeAspect="1"/>
          </p:cNvPicPr>
          <p:nvPr/>
        </p:nvPicPr>
        <p:blipFill>
          <a:blip r:embed="rId8"/>
          <a:srcRect/>
          <a:stretch/>
        </p:blipFill>
        <p:spPr>
          <a:xfrm>
            <a:off x="2700000" y="1800000"/>
            <a:ext cx="3600000" cy="3600000"/>
          </a:xfrm>
          <a:prstGeom prst="rect">
            <a:avLst/>
          </a:prstGeom>
        </p:spPr>
      </p:pic>
      <p:pic>
        <p:nvPicPr>
          <p:cNvPr id="35" name="Billede 34">
            <a:extLst>
              <a:ext uri="{FF2B5EF4-FFF2-40B4-BE49-F238E27FC236}">
                <a16:creationId xmlns:a16="http://schemas.microsoft.com/office/drawing/2014/main" id="{0BF71BB8-CE88-D9BE-A927-1336CBA2EDAF}"/>
              </a:ext>
            </a:extLst>
          </p:cNvPr>
          <p:cNvPicPr>
            <a:picLocks noChangeAspect="1"/>
          </p:cNvPicPr>
          <p:nvPr/>
        </p:nvPicPr>
        <p:blipFill>
          <a:blip r:embed="rId9"/>
          <a:srcRect/>
          <a:stretch/>
        </p:blipFill>
        <p:spPr>
          <a:xfrm>
            <a:off x="2700000" y="1800000"/>
            <a:ext cx="3600000" cy="3600000"/>
          </a:xfrm>
          <a:prstGeom prst="rect">
            <a:avLst/>
          </a:prstGeom>
        </p:spPr>
      </p:pic>
      <p:pic>
        <p:nvPicPr>
          <p:cNvPr id="36" name="Billede 35">
            <a:extLst>
              <a:ext uri="{FF2B5EF4-FFF2-40B4-BE49-F238E27FC236}">
                <a16:creationId xmlns:a16="http://schemas.microsoft.com/office/drawing/2014/main" id="{8C2B2CF2-5BDB-880A-0723-061F712746E5}"/>
              </a:ext>
            </a:extLst>
          </p:cNvPr>
          <p:cNvPicPr>
            <a:picLocks noChangeAspect="1"/>
          </p:cNvPicPr>
          <p:nvPr/>
        </p:nvPicPr>
        <p:blipFill>
          <a:blip r:embed="rId10"/>
          <a:srcRect/>
          <a:stretch/>
        </p:blipFill>
        <p:spPr>
          <a:xfrm>
            <a:off x="2700000" y="1800000"/>
            <a:ext cx="3600000" cy="3600000"/>
          </a:xfrm>
          <a:prstGeom prst="rect">
            <a:avLst/>
          </a:prstGeom>
        </p:spPr>
      </p:pic>
      <p:pic>
        <p:nvPicPr>
          <p:cNvPr id="37" name="Billede 36">
            <a:extLst>
              <a:ext uri="{FF2B5EF4-FFF2-40B4-BE49-F238E27FC236}">
                <a16:creationId xmlns:a16="http://schemas.microsoft.com/office/drawing/2014/main" id="{1E75C829-F489-2E55-2B2E-0BDEC00D0018}"/>
              </a:ext>
            </a:extLst>
          </p:cNvPr>
          <p:cNvPicPr>
            <a:picLocks noChangeAspect="1"/>
          </p:cNvPicPr>
          <p:nvPr/>
        </p:nvPicPr>
        <p:blipFill>
          <a:blip r:embed="rId11"/>
          <a:srcRect/>
          <a:stretch/>
        </p:blipFill>
        <p:spPr>
          <a:xfrm>
            <a:off x="2700000" y="1800000"/>
            <a:ext cx="3600000" cy="3600000"/>
          </a:xfrm>
          <a:prstGeom prst="rect">
            <a:avLst/>
          </a:prstGeom>
        </p:spPr>
      </p:pic>
      <p:pic>
        <p:nvPicPr>
          <p:cNvPr id="38" name="Billede 37">
            <a:extLst>
              <a:ext uri="{FF2B5EF4-FFF2-40B4-BE49-F238E27FC236}">
                <a16:creationId xmlns:a16="http://schemas.microsoft.com/office/drawing/2014/main" id="{12B79CD4-5664-0C12-FF7C-BFEDE7C5A0C0}"/>
              </a:ext>
            </a:extLst>
          </p:cNvPr>
          <p:cNvPicPr>
            <a:picLocks noChangeAspect="1"/>
          </p:cNvPicPr>
          <p:nvPr/>
        </p:nvPicPr>
        <p:blipFill>
          <a:blip r:embed="rId12"/>
          <a:srcRect/>
          <a:stretch/>
        </p:blipFill>
        <p:spPr>
          <a:xfrm>
            <a:off x="2700000" y="1800000"/>
            <a:ext cx="3600000" cy="3600000"/>
          </a:xfrm>
          <a:prstGeom prst="rect">
            <a:avLst/>
          </a:prstGeom>
        </p:spPr>
      </p:pic>
      <p:sp>
        <p:nvSpPr>
          <p:cNvPr id="39" name="Tekstfelt 38">
            <a:extLst>
              <a:ext uri="{FF2B5EF4-FFF2-40B4-BE49-F238E27FC236}">
                <a16:creationId xmlns:a16="http://schemas.microsoft.com/office/drawing/2014/main" id="{EE9D8B74-0AE6-AD1D-F47E-7F1AAE919ED0}"/>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7955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6000"/>
                                  </p:stCondLst>
                                  <p:childTnLst>
                                    <p:animEffect transition="out" filter="fade">
                                      <p:cBhvr>
                                        <p:cTn id="6" dur="2000"/>
                                        <p:tgtEl>
                                          <p:spTgt spid="24"/>
                                        </p:tgtEl>
                                      </p:cBhvr>
                                    </p:animEffect>
                                    <p:set>
                                      <p:cBhvr>
                                        <p:cTn id="7" dur="1" fill="hold">
                                          <p:stCondLst>
                                            <p:cond delay="1999"/>
                                          </p:stCondLst>
                                        </p:cTn>
                                        <p:tgtEl>
                                          <p:spTgt spid="24"/>
                                        </p:tgtEl>
                                        <p:attrNameLst>
                                          <p:attrName>style.visibility</p:attrName>
                                        </p:attrNameLst>
                                      </p:cBhvr>
                                      <p:to>
                                        <p:strVal val="hidden"/>
                                      </p:to>
                                    </p:set>
                                  </p:childTnLst>
                                </p:cTn>
                              </p:par>
                              <p:par>
                                <p:cTn id="8" presetID="10" presetClass="entr" presetSubtype="0" fill="hold" nodeType="withEffect">
                                  <p:stCondLst>
                                    <p:cond delay="60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par>
                                <p:cTn id="11" presetID="10" presetClass="exit" presetSubtype="0" fill="hold" nodeType="withEffect">
                                  <p:stCondLst>
                                    <p:cond delay="12000"/>
                                  </p:stCondLst>
                                  <p:childTnLst>
                                    <p:animEffect transition="out" filter="fade">
                                      <p:cBhvr>
                                        <p:cTn id="12" dur="2000"/>
                                        <p:tgtEl>
                                          <p:spTgt spid="22"/>
                                        </p:tgtEl>
                                      </p:cBhvr>
                                    </p:animEffect>
                                    <p:set>
                                      <p:cBhvr>
                                        <p:cTn id="13" dur="1" fill="hold">
                                          <p:stCondLst>
                                            <p:cond delay="1999"/>
                                          </p:stCondLst>
                                        </p:cTn>
                                        <p:tgtEl>
                                          <p:spTgt spid="22"/>
                                        </p:tgtEl>
                                        <p:attrNameLst>
                                          <p:attrName>style.visibility</p:attrName>
                                        </p:attrNameLst>
                                      </p:cBhvr>
                                      <p:to>
                                        <p:strVal val="hidden"/>
                                      </p:to>
                                    </p:set>
                                  </p:childTnLst>
                                </p:cTn>
                              </p:par>
                              <p:par>
                                <p:cTn id="14" presetID="10" presetClass="entr" presetSubtype="0" fill="hold" nodeType="withEffect">
                                  <p:stCondLst>
                                    <p:cond delay="120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000"/>
                                        <p:tgtEl>
                                          <p:spTgt spid="25"/>
                                        </p:tgtEl>
                                      </p:cBhvr>
                                    </p:animEffect>
                                  </p:childTnLst>
                                </p:cTn>
                              </p:par>
                              <p:par>
                                <p:cTn id="17" presetID="10" presetClass="exit" presetSubtype="0" fill="hold" nodeType="withEffect">
                                  <p:stCondLst>
                                    <p:cond delay="18000"/>
                                  </p:stCondLst>
                                  <p:childTnLst>
                                    <p:animEffect transition="out" filter="fade">
                                      <p:cBhvr>
                                        <p:cTn id="18" dur="2000"/>
                                        <p:tgtEl>
                                          <p:spTgt spid="25"/>
                                        </p:tgtEl>
                                      </p:cBhvr>
                                    </p:animEffect>
                                    <p:set>
                                      <p:cBhvr>
                                        <p:cTn id="19" dur="1" fill="hold">
                                          <p:stCondLst>
                                            <p:cond delay="1999"/>
                                          </p:stCondLst>
                                        </p:cTn>
                                        <p:tgtEl>
                                          <p:spTgt spid="25"/>
                                        </p:tgtEl>
                                        <p:attrNameLst>
                                          <p:attrName>style.visibility</p:attrName>
                                        </p:attrNameLst>
                                      </p:cBhvr>
                                      <p:to>
                                        <p:strVal val="hidden"/>
                                      </p:to>
                                    </p:set>
                                  </p:childTnLst>
                                </p:cTn>
                              </p:par>
                              <p:par>
                                <p:cTn id="20" presetID="10" presetClass="entr" presetSubtype="0" fill="hold" nodeType="withEffect">
                                  <p:stCondLst>
                                    <p:cond delay="180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par>
                                <p:cTn id="23" presetID="10" presetClass="exit" presetSubtype="0" fill="hold" nodeType="withEffect">
                                  <p:stCondLst>
                                    <p:cond delay="24000"/>
                                  </p:stCondLst>
                                  <p:childTnLst>
                                    <p:animEffect transition="out" filter="fade">
                                      <p:cBhvr>
                                        <p:cTn id="24" dur="2000"/>
                                        <p:tgtEl>
                                          <p:spTgt spid="29"/>
                                        </p:tgtEl>
                                      </p:cBhvr>
                                    </p:animEffect>
                                    <p:set>
                                      <p:cBhvr>
                                        <p:cTn id="25" dur="1" fill="hold">
                                          <p:stCondLst>
                                            <p:cond delay="1999"/>
                                          </p:stCondLst>
                                        </p:cTn>
                                        <p:tgtEl>
                                          <p:spTgt spid="29"/>
                                        </p:tgtEl>
                                        <p:attrNameLst>
                                          <p:attrName>style.visibility</p:attrName>
                                        </p:attrNameLst>
                                      </p:cBhvr>
                                      <p:to>
                                        <p:strVal val="hidden"/>
                                      </p:to>
                                    </p:set>
                                  </p:childTnLst>
                                </p:cTn>
                              </p:par>
                              <p:par>
                                <p:cTn id="26" presetID="10" presetClass="entr" presetSubtype="0" fill="hold" nodeType="withEffect">
                                  <p:stCondLst>
                                    <p:cond delay="240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2000"/>
                                        <p:tgtEl>
                                          <p:spTgt spid="30"/>
                                        </p:tgtEl>
                                      </p:cBhvr>
                                    </p:animEffect>
                                  </p:childTnLst>
                                </p:cTn>
                              </p:par>
                              <p:par>
                                <p:cTn id="29" presetID="10" presetClass="exit" presetSubtype="0" fill="hold" nodeType="withEffect">
                                  <p:stCondLst>
                                    <p:cond delay="30000"/>
                                  </p:stCondLst>
                                  <p:childTnLst>
                                    <p:animEffect transition="out" filter="fade">
                                      <p:cBhvr>
                                        <p:cTn id="30" dur="2000"/>
                                        <p:tgtEl>
                                          <p:spTgt spid="30"/>
                                        </p:tgtEl>
                                      </p:cBhvr>
                                    </p:animEffect>
                                    <p:set>
                                      <p:cBhvr>
                                        <p:cTn id="31" dur="1" fill="hold">
                                          <p:stCondLst>
                                            <p:cond delay="1999"/>
                                          </p:stCondLst>
                                        </p:cTn>
                                        <p:tgtEl>
                                          <p:spTgt spid="30"/>
                                        </p:tgtEl>
                                        <p:attrNameLst>
                                          <p:attrName>style.visibility</p:attrName>
                                        </p:attrNameLst>
                                      </p:cBhvr>
                                      <p:to>
                                        <p:strVal val="hidden"/>
                                      </p:to>
                                    </p:set>
                                  </p:childTnLst>
                                </p:cTn>
                              </p:par>
                              <p:par>
                                <p:cTn id="32" presetID="10" presetClass="entr" presetSubtype="0" fill="hold" nodeType="withEffect">
                                  <p:stCondLst>
                                    <p:cond delay="300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000"/>
                                        <p:tgtEl>
                                          <p:spTgt spid="33"/>
                                        </p:tgtEl>
                                      </p:cBhvr>
                                    </p:animEffect>
                                  </p:childTnLst>
                                </p:cTn>
                              </p:par>
                              <p:par>
                                <p:cTn id="35" presetID="10" presetClass="exit" presetSubtype="0" fill="hold" nodeType="withEffect">
                                  <p:stCondLst>
                                    <p:cond delay="36000"/>
                                  </p:stCondLst>
                                  <p:childTnLst>
                                    <p:animEffect transition="out" filter="fade">
                                      <p:cBhvr>
                                        <p:cTn id="36" dur="2000"/>
                                        <p:tgtEl>
                                          <p:spTgt spid="33"/>
                                        </p:tgtEl>
                                      </p:cBhvr>
                                    </p:animEffect>
                                    <p:set>
                                      <p:cBhvr>
                                        <p:cTn id="37" dur="1" fill="hold">
                                          <p:stCondLst>
                                            <p:cond delay="1999"/>
                                          </p:stCondLst>
                                        </p:cTn>
                                        <p:tgtEl>
                                          <p:spTgt spid="33"/>
                                        </p:tgtEl>
                                        <p:attrNameLst>
                                          <p:attrName>style.visibility</p:attrName>
                                        </p:attrNameLst>
                                      </p:cBhvr>
                                      <p:to>
                                        <p:strVal val="hidden"/>
                                      </p:to>
                                    </p:set>
                                  </p:childTnLst>
                                </p:cTn>
                              </p:par>
                              <p:par>
                                <p:cTn id="38" presetID="10" presetClass="entr" presetSubtype="0" fill="hold" nodeType="withEffect">
                                  <p:stCondLst>
                                    <p:cond delay="3600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2000"/>
                                        <p:tgtEl>
                                          <p:spTgt spid="34"/>
                                        </p:tgtEl>
                                      </p:cBhvr>
                                    </p:animEffect>
                                  </p:childTnLst>
                                </p:cTn>
                              </p:par>
                              <p:par>
                                <p:cTn id="41" presetID="10" presetClass="exit" presetSubtype="0" fill="hold" nodeType="withEffect">
                                  <p:stCondLst>
                                    <p:cond delay="4200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par>
                                <p:cTn id="44" presetID="10" presetClass="entr" presetSubtype="0" fill="hold" nodeType="withEffect">
                                  <p:stCondLst>
                                    <p:cond delay="42000"/>
                                  </p:stCondLst>
                                  <p:childTnLst>
                                    <p:set>
                                      <p:cBhvr>
                                        <p:cTn id="45" dur="1" fill="hold">
                                          <p:stCondLst>
                                            <p:cond delay="0"/>
                                          </p:stCondLst>
                                        </p:cTn>
                                        <p:tgtEl>
                                          <p:spTgt spid="35"/>
                                        </p:tgtEl>
                                        <p:attrNameLst>
                                          <p:attrName>style.visibility</p:attrName>
                                        </p:attrNameLst>
                                      </p:cBhvr>
                                      <p:to>
                                        <p:strVal val="visible"/>
                                      </p:to>
                                    </p:set>
                                    <p:animEffect transition="in" filter="fade">
                                      <p:cBhvr>
                                        <p:cTn id="46" dur="2000"/>
                                        <p:tgtEl>
                                          <p:spTgt spid="35"/>
                                        </p:tgtEl>
                                      </p:cBhvr>
                                    </p:animEffect>
                                  </p:childTnLst>
                                </p:cTn>
                              </p:par>
                              <p:par>
                                <p:cTn id="47" presetID="10" presetClass="exit" presetSubtype="0" fill="hold" nodeType="withEffect">
                                  <p:stCondLst>
                                    <p:cond delay="48000"/>
                                  </p:stCondLst>
                                  <p:childTnLst>
                                    <p:animEffect transition="out" filter="fade">
                                      <p:cBhvr>
                                        <p:cTn id="48" dur="2000"/>
                                        <p:tgtEl>
                                          <p:spTgt spid="35"/>
                                        </p:tgtEl>
                                      </p:cBhvr>
                                    </p:animEffect>
                                    <p:set>
                                      <p:cBhvr>
                                        <p:cTn id="49" dur="1" fill="hold">
                                          <p:stCondLst>
                                            <p:cond delay="1999"/>
                                          </p:stCondLst>
                                        </p:cTn>
                                        <p:tgtEl>
                                          <p:spTgt spid="35"/>
                                        </p:tgtEl>
                                        <p:attrNameLst>
                                          <p:attrName>style.visibility</p:attrName>
                                        </p:attrNameLst>
                                      </p:cBhvr>
                                      <p:to>
                                        <p:strVal val="hidden"/>
                                      </p:to>
                                    </p:set>
                                  </p:childTnLst>
                                </p:cTn>
                              </p:par>
                              <p:par>
                                <p:cTn id="50" presetID="10" presetClass="entr" presetSubtype="0" fill="hold" nodeType="withEffect">
                                  <p:stCondLst>
                                    <p:cond delay="4800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000"/>
                                        <p:tgtEl>
                                          <p:spTgt spid="36"/>
                                        </p:tgtEl>
                                      </p:cBhvr>
                                    </p:animEffect>
                                  </p:childTnLst>
                                </p:cTn>
                              </p:par>
                              <p:par>
                                <p:cTn id="53" presetID="10" presetClass="exit" presetSubtype="0" fill="hold" nodeType="withEffect">
                                  <p:stCondLst>
                                    <p:cond delay="54000"/>
                                  </p:stCondLst>
                                  <p:childTnLst>
                                    <p:animEffect transition="out" filter="fade">
                                      <p:cBhvr>
                                        <p:cTn id="54" dur="2000"/>
                                        <p:tgtEl>
                                          <p:spTgt spid="36"/>
                                        </p:tgtEl>
                                      </p:cBhvr>
                                    </p:animEffect>
                                    <p:set>
                                      <p:cBhvr>
                                        <p:cTn id="55" dur="1" fill="hold">
                                          <p:stCondLst>
                                            <p:cond delay="1999"/>
                                          </p:stCondLst>
                                        </p:cTn>
                                        <p:tgtEl>
                                          <p:spTgt spid="36"/>
                                        </p:tgtEl>
                                        <p:attrNameLst>
                                          <p:attrName>style.visibility</p:attrName>
                                        </p:attrNameLst>
                                      </p:cBhvr>
                                      <p:to>
                                        <p:strVal val="hidden"/>
                                      </p:to>
                                    </p:set>
                                  </p:childTnLst>
                                </p:cTn>
                              </p:par>
                              <p:par>
                                <p:cTn id="56" presetID="10" presetClass="entr" presetSubtype="0" fill="hold" nodeType="withEffect">
                                  <p:stCondLst>
                                    <p:cond delay="540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2000"/>
                                        <p:tgtEl>
                                          <p:spTgt spid="37"/>
                                        </p:tgtEl>
                                      </p:cBhvr>
                                    </p:animEffect>
                                  </p:childTnLst>
                                </p:cTn>
                              </p:par>
                              <p:par>
                                <p:cTn id="59" presetID="10" presetClass="exit" presetSubtype="0" fill="hold" nodeType="withEffect">
                                  <p:stCondLst>
                                    <p:cond delay="60000"/>
                                  </p:stCondLst>
                                  <p:childTnLst>
                                    <p:animEffect transition="out" filter="fade">
                                      <p:cBhvr>
                                        <p:cTn id="60" dur="2000"/>
                                        <p:tgtEl>
                                          <p:spTgt spid="37"/>
                                        </p:tgtEl>
                                      </p:cBhvr>
                                    </p:animEffect>
                                    <p:set>
                                      <p:cBhvr>
                                        <p:cTn id="61" dur="1" fill="hold">
                                          <p:stCondLst>
                                            <p:cond delay="1999"/>
                                          </p:stCondLst>
                                        </p:cTn>
                                        <p:tgtEl>
                                          <p:spTgt spid="37"/>
                                        </p:tgtEl>
                                        <p:attrNameLst>
                                          <p:attrName>style.visibility</p:attrName>
                                        </p:attrNameLst>
                                      </p:cBhvr>
                                      <p:to>
                                        <p:strVal val="hidden"/>
                                      </p:to>
                                    </p:set>
                                  </p:childTnLst>
                                </p:cTn>
                              </p:par>
                              <p:par>
                                <p:cTn id="62" presetID="10" presetClass="entr" presetSubtype="0" fill="hold" nodeType="withEffect">
                                  <p:stCondLst>
                                    <p:cond delay="6000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F759BC6-CD43-4939-8578-4AC341C2230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38"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1F759BC6-CD43-4939-8578-4AC341C2230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br>
              <a:rPr lang="da-DK" dirty="0"/>
            </a:br>
            <a:endParaRPr lang="da-DK" dirty="0"/>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r>
              <a:rPr lang="da-DK" b="1" dirty="0"/>
              <a:t>[Udvælg evt. den/de relevante hjemmeøvelser og slet resten]</a:t>
            </a:r>
            <a:endParaRPr lang="da-DK" dirty="0"/>
          </a:p>
          <a:p>
            <a:r>
              <a:rPr lang="da-DK" dirty="0"/>
              <a:t>Tal med din støtteperson om situationer, hvor det har været svært at indgå i en social aktivitet eller et fællesskab. </a:t>
            </a:r>
          </a:p>
          <a:p>
            <a:r>
              <a:rPr lang="da-DK" dirty="0"/>
              <a:t>Drøft med </a:t>
            </a:r>
            <a:r>
              <a:rPr lang="da-DK"/>
              <a:t>din støtteperson, </a:t>
            </a:r>
            <a:r>
              <a:rPr lang="da-DK" dirty="0"/>
              <a:t>hvad du godt kunne tænke dig at have som fritidsaktivitet.</a:t>
            </a:r>
          </a:p>
          <a:p>
            <a:r>
              <a:rPr lang="da-DK"/>
              <a:t>Overvej, </a:t>
            </a:r>
            <a:r>
              <a:rPr lang="da-DK" dirty="0"/>
              <a:t>hvilke fællesskaber du gerne vil være en del af - herunder hvordan du kan bruge sociale medier til at blive en del af </a:t>
            </a:r>
            <a:r>
              <a:rPr lang="da-DK"/>
              <a:t>et fællesskab, </a:t>
            </a:r>
            <a:r>
              <a:rPr lang="da-DK" dirty="0"/>
              <a:t>og hvad du skal passe på med.  </a:t>
            </a:r>
          </a:p>
          <a:p>
            <a:r>
              <a:rPr lang="da-DK" dirty="0"/>
              <a:t>Drøft dine mål, ønsker og handleplan i forhold fritid og venskaber. </a:t>
            </a:r>
          </a:p>
          <a:p>
            <a:r>
              <a:rPr lang="da-DK" dirty="0"/>
              <a:t>Eller noget helt andet, der giver mere mening for dig…</a:t>
            </a:r>
          </a:p>
          <a:p>
            <a:endParaRPr lang="da-DK" dirty="0"/>
          </a:p>
        </p:txBody>
      </p:sp>
    </p:spTree>
    <p:extLst>
      <p:ext uri="{BB962C8B-B14F-4D97-AF65-F5344CB8AC3E}">
        <p14:creationId xmlns:p14="http://schemas.microsoft.com/office/powerpoint/2010/main" val="223387481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816A04B2-CA8F-0AC1-8B37-2C4DBB4B0208}"/>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271575365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741FC76D-BBE8-4BCC-9F2F-DA6BBD74B59C}"/>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66129422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44206156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7B2047F3-2EC2-7BAF-54CC-7AD43AEE9234}"/>
              </a:ext>
            </a:extLst>
          </p:cNvPr>
          <p:cNvSpPr txBox="1">
            <a:spLocks/>
          </p:cNvSpPr>
          <p:nvPr/>
        </p:nvSpPr>
        <p:spPr>
          <a:xfrm>
            <a:off x="1239838" y="1700808"/>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112568403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2924944"/>
            <a:ext cx="4329473" cy="1288740"/>
          </a:xfrm>
        </p:spPr>
        <p:txBody>
          <a:bodyPr>
            <a:normAutofit/>
          </a:bodyPr>
          <a:lstStyle/>
          <a:p>
            <a:r>
              <a:rPr lang="da-DK" sz="2000" dirty="0"/>
              <a:t>Modul 6.1: Fritid, venskaber og kærester</a:t>
            </a:r>
          </a:p>
          <a:p>
            <a:r>
              <a:rPr lang="da-DK" sz="1600" dirty="0"/>
              <a:t>(Session 10)</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83968" y="2889978"/>
            <a:ext cx="719390" cy="30483"/>
          </a:xfrm>
          <a:prstGeom prst="rect">
            <a:avLst/>
          </a:prstGeom>
        </p:spPr>
      </p:pic>
    </p:spTree>
    <p:extLst>
      <p:ext uri="{BB962C8B-B14F-4D97-AF65-F5344CB8AC3E}">
        <p14:creationId xmlns:p14="http://schemas.microsoft.com/office/powerpoint/2010/main" val="166696763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69F3C2C-4197-83E1-8844-59E9DC248856}"/>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8" name="Object 7" hidden="1">
            <a:extLst>
              <a:ext uri="{FF2B5EF4-FFF2-40B4-BE49-F238E27FC236}">
                <a16:creationId xmlns:a16="http://schemas.microsoft.com/office/drawing/2014/main" id="{B5EEC749-4407-47ED-AAF3-EB418F3CA3B5}"/>
              </a:ext>
            </a:extLst>
          </p:cNvPr>
          <p:cNvGraphicFramePr>
            <a:graphicFrameLocks noChangeAspect="1"/>
          </p:cNvGraphicFramePr>
          <p:nvPr>
            <p:custDataLst>
              <p:tags r:id="rId2"/>
            </p:custDataLst>
            <p:extLst>
              <p:ext uri="{D42A27DB-BD31-4B8C-83A1-F6EECF244321}">
                <p14:modId xmlns:p14="http://schemas.microsoft.com/office/powerpoint/2010/main" val="4164282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2"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6.1: Fritid, venskaber og kærester</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10)</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dirty="0"/>
              <a:t>Formålet</a:t>
            </a:r>
            <a:r>
              <a:rPr lang="da-DK" dirty="0"/>
              <a:t> med dagen i dag er at:</a:t>
            </a:r>
          </a:p>
          <a:p>
            <a:r>
              <a:rPr lang="da-DK" dirty="0"/>
              <a:t>Blive klogere på, hvad der er vigtigt for dig i forhold til fritid </a:t>
            </a:r>
            <a:r>
              <a:rPr lang="da-DK"/>
              <a:t>og venskaber </a:t>
            </a:r>
            <a:endParaRPr lang="da-DK" dirty="0"/>
          </a:p>
          <a:p>
            <a:r>
              <a:rPr lang="da-DK" dirty="0"/>
              <a:t>Blive bedre til at indgå i de sociale fællesskaber, du gerne vil være en del af. </a:t>
            </a:r>
          </a:p>
        </p:txBody>
      </p:sp>
    </p:spTree>
    <p:extLst>
      <p:ext uri="{BB962C8B-B14F-4D97-AF65-F5344CB8AC3E}">
        <p14:creationId xmlns:p14="http://schemas.microsoft.com/office/powerpoint/2010/main" val="391911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11E42F-D1D9-4207-A902-4CE8F88FCF91}"/>
              </a:ext>
            </a:extLst>
          </p:cNvPr>
          <p:cNvSpPr>
            <a:spLocks/>
          </p:cNvSpPr>
          <p:nvPr/>
        </p:nvSpPr>
        <p:spPr>
          <a:xfrm>
            <a:off x="4207396" y="3328192"/>
            <a:ext cx="720000" cy="28800"/>
          </a:xfrm>
          <a:prstGeom prst="rect">
            <a:avLst/>
          </a:prstGeom>
        </p:spPr>
        <p:txBody>
          <a:bodyPr>
            <a:normAutofit fontScale="25000" lnSpcReduction="20000"/>
          </a:bodyPr>
          <a:lstStyle/>
          <a:p>
            <a:endParaRPr lang="da-DK"/>
          </a:p>
        </p:txBody>
      </p:sp>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2852936"/>
            <a:ext cx="4329473" cy="1980020"/>
          </a:xfrm>
        </p:spPr>
        <p:txBody>
          <a:bodyPr>
            <a:normAutofit/>
          </a:bodyPr>
          <a:lstStyle/>
          <a:p>
            <a:r>
              <a:rPr lang="da-DK" sz="2000" dirty="0"/>
              <a:t>Modul 2.1: Forstå mig selv og andre</a:t>
            </a:r>
          </a:p>
          <a:p>
            <a:r>
              <a:rPr lang="da-DK" sz="1600" dirty="0"/>
              <a:t>(Session 2)</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6" name="Billede 5"/>
          <p:cNvPicPr>
            <a:picLocks noChangeAspect="1"/>
          </p:cNvPicPr>
          <p:nvPr/>
        </p:nvPicPr>
        <p:blipFill>
          <a:blip r:embed="rId2"/>
          <a:stretch>
            <a:fillRect/>
          </a:stretch>
        </p:blipFill>
        <p:spPr>
          <a:xfrm>
            <a:off x="4283968" y="2852936"/>
            <a:ext cx="719390" cy="30483"/>
          </a:xfrm>
          <a:prstGeom prst="rect">
            <a:avLst/>
          </a:prstGeom>
        </p:spPr>
      </p:pic>
    </p:spTree>
    <p:extLst>
      <p:ext uri="{BB962C8B-B14F-4D97-AF65-F5344CB8AC3E}">
        <p14:creationId xmlns:p14="http://schemas.microsoft.com/office/powerpoint/2010/main" val="346891961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4"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2087537339"/>
              </p:ext>
            </p:extLst>
          </p:nvPr>
        </p:nvGraphicFramePr>
        <p:xfrm>
          <a:off x="629046" y="1584775"/>
          <a:ext cx="7467526" cy="431038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r>
                        <a:rPr lang="da-DK" dirty="0"/>
                        <a:t> </a:t>
                      </a:r>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I taler sammen to og to om, hvordan det er gået siden sidste gruppesession </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Fritid, venskaber og sociale medier</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100555660"/>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a:t>
                      </a:r>
                    </a:p>
                  </a:txBody>
                  <a:tcPr/>
                </a:tc>
                <a:extLst>
                  <a:ext uri="{0D108BD9-81ED-4DB2-BD59-A6C34878D82A}">
                    <a16:rowId xmlns:a16="http://schemas.microsoft.com/office/drawing/2014/main" val="41438888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 Vi udfylder et evalueringsskema </a:t>
                      </a:r>
                      <a:endParaRPr lang="da-DK" dirty="0"/>
                    </a:p>
                  </a:txBody>
                  <a:tcPr/>
                </a:tc>
                <a:extLst>
                  <a:ext uri="{0D108BD9-81ED-4DB2-BD59-A6C34878D82A}">
                    <a16:rowId xmlns:a16="http://schemas.microsoft.com/office/drawing/2014/main" val="3630269915"/>
                  </a:ext>
                </a:extLst>
              </a:tr>
            </a:tbl>
          </a:graphicData>
        </a:graphic>
      </p:graphicFrame>
    </p:spTree>
    <p:extLst>
      <p:ext uri="{BB962C8B-B14F-4D97-AF65-F5344CB8AC3E}">
        <p14:creationId xmlns:p14="http://schemas.microsoft.com/office/powerpoint/2010/main" val="220937007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237DD0F8-E21E-4667-BD3D-A474AE6929AC}"/>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47182301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916832"/>
            <a:ext cx="7904163" cy="3456062"/>
          </a:xfrm>
        </p:spPr>
        <p:txBody>
          <a:bodyPr>
            <a:normAutofit/>
          </a:bodyPr>
          <a:lstStyle/>
          <a:p>
            <a:r>
              <a:rPr lang="da-DK" b="1" dirty="0"/>
              <a:t>Hvordan er det gået siden sidste gruppesession?</a:t>
            </a:r>
          </a:p>
          <a:p>
            <a:r>
              <a:rPr lang="da-DK" b="1" dirty="0"/>
              <a:t>Er der noget fra sidste gang, der bøvler, eller som du har brug for at vende igen?</a:t>
            </a:r>
          </a:p>
          <a:p>
            <a:r>
              <a:rPr lang="da-DK" b="1" dirty="0"/>
              <a:t>Hvordan er det gået med hjemmeøvelserne fra sidste gang?</a:t>
            </a:r>
          </a:p>
          <a:p>
            <a:r>
              <a:rPr lang="da-DK" b="1" dirty="0"/>
              <a:t>Er der noget, du særligt gerne vil snakke om i dag?</a:t>
            </a:r>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el 1">
            <a:extLst>
              <a:ext uri="{FF2B5EF4-FFF2-40B4-BE49-F238E27FC236}">
                <a16:creationId xmlns:a16="http://schemas.microsoft.com/office/drawing/2014/main" id="{9E1327E1-8BB3-6082-8E57-0CDD05F916D6}"/>
              </a:ext>
            </a:extLst>
          </p:cNvPr>
          <p:cNvSpPr>
            <a:spLocks noGrp="1"/>
          </p:cNvSpPr>
          <p:nvPr>
            <p:ph type="title"/>
          </p:nvPr>
        </p:nvSpPr>
        <p:spPr>
          <a:xfrm>
            <a:off x="628649" y="764704"/>
            <a:ext cx="7904163" cy="756084"/>
          </a:xfrm>
        </p:spPr>
        <p:txBody>
          <a:bodyPr/>
          <a:lstStyle/>
          <a:p>
            <a:r>
              <a:rPr lang="da-DK" dirty="0"/>
              <a:t>Siden sidst</a:t>
            </a:r>
          </a:p>
        </p:txBody>
      </p:sp>
    </p:spTree>
    <p:extLst>
      <p:ext uri="{BB962C8B-B14F-4D97-AF65-F5344CB8AC3E}">
        <p14:creationId xmlns:p14="http://schemas.microsoft.com/office/powerpoint/2010/main" val="148272316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a:p>
          <a:p>
            <a:r>
              <a:rPr lang="da-DK" b="1"/>
              <a:t>Hvordan </a:t>
            </a:r>
            <a:r>
              <a:rPr lang="da-DK" b="1" dirty="0"/>
              <a:t>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16468498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0337E-F271-4453-B4D8-9C4588798E2E}"/>
              </a:ext>
            </a:extLst>
          </p:cNvPr>
          <p:cNvSpPr>
            <a:spLocks noGrp="1"/>
          </p:cNvSpPr>
          <p:nvPr>
            <p:ph type="title"/>
          </p:nvPr>
        </p:nvSpPr>
        <p:spPr/>
        <p:txBody>
          <a:bodyPr/>
          <a:lstStyle/>
          <a:p>
            <a:r>
              <a:rPr lang="da-DK" dirty="0"/>
              <a:t>Hvad kan man lave i fritiden</a:t>
            </a:r>
          </a:p>
        </p:txBody>
      </p:sp>
      <p:sp>
        <p:nvSpPr>
          <p:cNvPr id="3" name="Content Placeholder 2">
            <a:extLst>
              <a:ext uri="{FF2B5EF4-FFF2-40B4-BE49-F238E27FC236}">
                <a16:creationId xmlns:a16="http://schemas.microsoft.com/office/drawing/2014/main" id="{1CF3C97A-2237-4465-811F-A47C5FEE31BA}"/>
              </a:ext>
            </a:extLst>
          </p:cNvPr>
          <p:cNvSpPr>
            <a:spLocks noGrp="1"/>
          </p:cNvSpPr>
          <p:nvPr>
            <p:ph idx="1"/>
          </p:nvPr>
        </p:nvSpPr>
        <p:spPr/>
        <p:txBody>
          <a:bodyPr/>
          <a:lstStyle/>
          <a:p>
            <a:r>
              <a:rPr lang="da-DK" dirty="0"/>
              <a:t>Sport (boldspil, løb, fitness, svømning)</a:t>
            </a:r>
          </a:p>
          <a:p>
            <a:r>
              <a:rPr lang="da-DK" dirty="0"/>
              <a:t>Spil (skak, brætspil)</a:t>
            </a:r>
          </a:p>
          <a:p>
            <a:r>
              <a:rPr lang="da-DK" dirty="0"/>
              <a:t>Foreninger (fx lokal autisme-forening)</a:t>
            </a:r>
          </a:p>
          <a:p>
            <a:r>
              <a:rPr lang="da-DK" dirty="0"/>
              <a:t>Sociale aktiviteter (ungdomsklub, fest, fødselsdag, skovtur, fredagsbar)</a:t>
            </a:r>
          </a:p>
          <a:p>
            <a:r>
              <a:rPr lang="da-DK" dirty="0"/>
              <a:t>Kulturelle aktiviteter (filmklub, bogklub, teaterklub)</a:t>
            </a:r>
          </a:p>
          <a:p>
            <a:r>
              <a:rPr lang="da-DK" dirty="0"/>
              <a:t>Venskaber</a:t>
            </a:r>
          </a:p>
          <a:p>
            <a:r>
              <a:rPr lang="da-DK" dirty="0"/>
              <a:t>Online fællesskaber</a:t>
            </a:r>
          </a:p>
          <a:p>
            <a:r>
              <a:rPr lang="da-DK" dirty="0"/>
              <a:t>Kæreste.</a:t>
            </a:r>
          </a:p>
        </p:txBody>
      </p:sp>
      <p:sp>
        <p:nvSpPr>
          <p:cNvPr id="6" name="Speech Bubble: Rectangle with Corners Rounded 5">
            <a:extLst>
              <a:ext uri="{FF2B5EF4-FFF2-40B4-BE49-F238E27FC236}">
                <a16:creationId xmlns:a16="http://schemas.microsoft.com/office/drawing/2014/main" id="{835FA374-D4EC-4A96-B1EB-D3BBCE98D4CE}"/>
              </a:ext>
            </a:extLst>
          </p:cNvPr>
          <p:cNvSpPr/>
          <p:nvPr/>
        </p:nvSpPr>
        <p:spPr>
          <a:xfrm>
            <a:off x="3779912" y="3808115"/>
            <a:ext cx="4464496" cy="1421110"/>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Hvordan kan du finde og starte på en fritidsaktivitet?</a:t>
            </a:r>
          </a:p>
          <a:p>
            <a:pPr>
              <a:spcAft>
                <a:spcPts val="600"/>
              </a:spcAft>
            </a:pPr>
            <a:r>
              <a:rPr lang="da-DK" sz="1400" i="1" dirty="0">
                <a:solidFill>
                  <a:schemeClr val="tx1"/>
                </a:solidFill>
              </a:rPr>
              <a:t>Hvad vil du gerne lave i fritiden? </a:t>
            </a:r>
          </a:p>
        </p:txBody>
      </p:sp>
    </p:spTree>
    <p:extLst>
      <p:ext uri="{BB962C8B-B14F-4D97-AF65-F5344CB8AC3E}">
        <p14:creationId xmlns:p14="http://schemas.microsoft.com/office/powerpoint/2010/main" val="194582718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0337E-F271-4453-B4D8-9C4588798E2E}"/>
              </a:ext>
            </a:extLst>
          </p:cNvPr>
          <p:cNvSpPr>
            <a:spLocks noGrp="1"/>
          </p:cNvSpPr>
          <p:nvPr>
            <p:ph type="title"/>
          </p:nvPr>
        </p:nvSpPr>
        <p:spPr/>
        <p:txBody>
          <a:bodyPr/>
          <a:lstStyle/>
          <a:p>
            <a:r>
              <a:rPr lang="da-DK" dirty="0"/>
              <a:t>Venskaber</a:t>
            </a:r>
          </a:p>
        </p:txBody>
      </p:sp>
      <p:sp>
        <p:nvSpPr>
          <p:cNvPr id="3" name="Content Placeholder 2">
            <a:extLst>
              <a:ext uri="{FF2B5EF4-FFF2-40B4-BE49-F238E27FC236}">
                <a16:creationId xmlns:a16="http://schemas.microsoft.com/office/drawing/2014/main" id="{1CF3C97A-2237-4465-811F-A47C5FEE31BA}"/>
              </a:ext>
            </a:extLst>
          </p:cNvPr>
          <p:cNvSpPr>
            <a:spLocks noGrp="1"/>
          </p:cNvSpPr>
          <p:nvPr>
            <p:ph idx="1"/>
          </p:nvPr>
        </p:nvSpPr>
        <p:spPr>
          <a:xfrm>
            <a:off x="628649" y="1628775"/>
            <a:ext cx="7904163" cy="1944216"/>
          </a:xfrm>
        </p:spPr>
        <p:txBody>
          <a:bodyPr>
            <a:normAutofit/>
          </a:bodyPr>
          <a:lstStyle/>
          <a:p>
            <a:r>
              <a:rPr lang="da-DK" dirty="0"/>
              <a:t>Der er mange steder, man kan møde en ny ven (skole, uddannelse, fritidsaktiviteter, online fællesskaber).</a:t>
            </a:r>
          </a:p>
          <a:p>
            <a:r>
              <a:rPr lang="da-DK" dirty="0"/>
              <a:t>Venskaber skal vedligeholdes. Men det er forskelligt, hvor ofte venner ses, og hvad de laver med hinanden.</a:t>
            </a:r>
          </a:p>
          <a:p>
            <a:r>
              <a:rPr lang="da-DK" dirty="0"/>
              <a:t>Det vigtige er ikke nødvendigvis at have mange venner, men kvaliteten af ens venskaber. </a:t>
            </a:r>
          </a:p>
          <a:p>
            <a:endParaRPr lang="da-DK" dirty="0"/>
          </a:p>
        </p:txBody>
      </p:sp>
      <p:sp>
        <p:nvSpPr>
          <p:cNvPr id="6" name="Speech Bubble: Rectangle with Corners Rounded 5">
            <a:extLst>
              <a:ext uri="{FF2B5EF4-FFF2-40B4-BE49-F238E27FC236}">
                <a16:creationId xmlns:a16="http://schemas.microsoft.com/office/drawing/2014/main" id="{835FA374-D4EC-4A96-B1EB-D3BBCE98D4CE}"/>
              </a:ext>
            </a:extLst>
          </p:cNvPr>
          <p:cNvSpPr/>
          <p:nvPr/>
        </p:nvSpPr>
        <p:spPr>
          <a:xfrm>
            <a:off x="5076056" y="4181289"/>
            <a:ext cx="3331096" cy="1566763"/>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da-DK" sz="1400" i="1" dirty="0">
                <a:solidFill>
                  <a:schemeClr val="tx1"/>
                </a:solidFill>
              </a:rPr>
              <a:t>Hvad er venskab for dig? </a:t>
            </a:r>
          </a:p>
          <a:p>
            <a:pPr algn="ctr">
              <a:spcAft>
                <a:spcPts val="600"/>
              </a:spcAft>
            </a:pPr>
            <a:r>
              <a:rPr lang="da-DK" sz="1400" i="1" dirty="0">
                <a:solidFill>
                  <a:schemeClr val="tx1"/>
                </a:solidFill>
              </a:rPr>
              <a:t>Hvordan kan du få en ny ven?</a:t>
            </a:r>
          </a:p>
          <a:p>
            <a:pPr algn="ctr">
              <a:spcAft>
                <a:spcPts val="600"/>
              </a:spcAft>
            </a:pPr>
            <a:r>
              <a:rPr lang="da-DK" sz="1400" i="1" dirty="0">
                <a:solidFill>
                  <a:schemeClr val="tx1"/>
                </a:solidFill>
              </a:rPr>
              <a:t>Hvor ofte ses du med venner?</a:t>
            </a:r>
          </a:p>
        </p:txBody>
      </p:sp>
    </p:spTree>
    <p:extLst>
      <p:ext uri="{BB962C8B-B14F-4D97-AF65-F5344CB8AC3E}">
        <p14:creationId xmlns:p14="http://schemas.microsoft.com/office/powerpoint/2010/main" val="266007073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8AD4-5A6A-4A4B-B48D-3BDABDB800BB}"/>
              </a:ext>
            </a:extLst>
          </p:cNvPr>
          <p:cNvSpPr>
            <a:spLocks noGrp="1"/>
          </p:cNvSpPr>
          <p:nvPr>
            <p:ph type="title"/>
          </p:nvPr>
        </p:nvSpPr>
        <p:spPr/>
        <p:txBody>
          <a:bodyPr/>
          <a:lstStyle/>
          <a:p>
            <a:r>
              <a:rPr lang="da-DK" dirty="0"/>
              <a:t>Sociale medier og online-fællesskaber</a:t>
            </a:r>
          </a:p>
        </p:txBody>
      </p:sp>
      <p:sp>
        <p:nvSpPr>
          <p:cNvPr id="3" name="Content Placeholder 2">
            <a:extLst>
              <a:ext uri="{FF2B5EF4-FFF2-40B4-BE49-F238E27FC236}">
                <a16:creationId xmlns:a16="http://schemas.microsoft.com/office/drawing/2014/main" id="{4EEEB242-5F16-4877-9BF0-BE463E4CAE1B}"/>
              </a:ext>
            </a:extLst>
          </p:cNvPr>
          <p:cNvSpPr>
            <a:spLocks noGrp="1"/>
          </p:cNvSpPr>
          <p:nvPr>
            <p:ph idx="1"/>
          </p:nvPr>
        </p:nvSpPr>
        <p:spPr/>
        <p:txBody>
          <a:bodyPr/>
          <a:lstStyle/>
          <a:p>
            <a:r>
              <a:rPr lang="da-DK" dirty="0"/>
              <a:t>Sociale medier og online-fællesskaber kan være et godt sted at finde andre, som har samme interesser som en selv. </a:t>
            </a:r>
          </a:p>
          <a:p>
            <a:r>
              <a:rPr lang="da-DK" dirty="0"/>
              <a:t>Det kan måske også være lettere at komme i kontakt med nye mennesker, når man skriver sammen i stedet for at mødes ansigt til ansigt. </a:t>
            </a:r>
          </a:p>
          <a:p>
            <a:endParaRPr lang="da-DK" dirty="0"/>
          </a:p>
        </p:txBody>
      </p:sp>
      <p:sp>
        <p:nvSpPr>
          <p:cNvPr id="6" name="Speech Bubble: Rectangle with Corners Rounded 5">
            <a:extLst>
              <a:ext uri="{FF2B5EF4-FFF2-40B4-BE49-F238E27FC236}">
                <a16:creationId xmlns:a16="http://schemas.microsoft.com/office/drawing/2014/main" id="{044D6354-EABB-4CF8-B4A7-E0239067CB73}"/>
              </a:ext>
            </a:extLst>
          </p:cNvPr>
          <p:cNvSpPr/>
          <p:nvPr/>
        </p:nvSpPr>
        <p:spPr>
          <a:xfrm>
            <a:off x="3923928" y="3302397"/>
            <a:ext cx="4464496" cy="1944216"/>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Hvordan bruger I sociale medier og online- fællesskaber? </a:t>
            </a:r>
          </a:p>
        </p:txBody>
      </p:sp>
    </p:spTree>
    <p:extLst>
      <p:ext uri="{BB962C8B-B14F-4D97-AF65-F5344CB8AC3E}">
        <p14:creationId xmlns:p14="http://schemas.microsoft.com/office/powerpoint/2010/main" val="364802065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EB7763D-F8C6-4FC7-9BB6-2D3222624C3D}"/>
              </a:ext>
            </a:extLst>
          </p:cNvPr>
          <p:cNvGraphicFramePr>
            <a:graphicFrameLocks noChangeAspect="1"/>
          </p:cNvGraphicFramePr>
          <p:nvPr>
            <p:custDataLst>
              <p:tags r:id="rId2"/>
            </p:custDataLst>
            <p:extLst>
              <p:ext uri="{D42A27DB-BD31-4B8C-83A1-F6EECF244321}">
                <p14:modId xmlns:p14="http://schemas.microsoft.com/office/powerpoint/2010/main" val="2397083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7586"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0D6AF5-1B62-4BE9-B8D1-824402E84F54}"/>
              </a:ext>
            </a:extLst>
          </p:cNvPr>
          <p:cNvSpPr>
            <a:spLocks noGrp="1"/>
          </p:cNvSpPr>
          <p:nvPr>
            <p:ph type="title"/>
          </p:nvPr>
        </p:nvSpPr>
        <p:spPr/>
        <p:txBody>
          <a:bodyPr vert="horz"/>
          <a:lstStyle/>
          <a:p>
            <a:r>
              <a:rPr lang="da-DK" dirty="0"/>
              <a:t>Ensomhed</a:t>
            </a:r>
          </a:p>
        </p:txBody>
      </p:sp>
      <p:sp>
        <p:nvSpPr>
          <p:cNvPr id="3" name="Pladsholder til indhold 2">
            <a:extLst>
              <a:ext uri="{FF2B5EF4-FFF2-40B4-BE49-F238E27FC236}">
                <a16:creationId xmlns:a16="http://schemas.microsoft.com/office/drawing/2014/main" id="{5A299A38-7733-44A6-B25A-8D23E66DD90B}"/>
              </a:ext>
            </a:extLst>
          </p:cNvPr>
          <p:cNvSpPr>
            <a:spLocks noGrp="1"/>
          </p:cNvSpPr>
          <p:nvPr>
            <p:ph idx="1"/>
          </p:nvPr>
        </p:nvSpPr>
        <p:spPr/>
        <p:txBody>
          <a:bodyPr/>
          <a:lstStyle/>
          <a:p>
            <a:r>
              <a:rPr lang="da-DK" dirty="0"/>
              <a:t>De fleste af os oplever ensomhed på tidspunkter i vores liv – i kortere eller længere perioder</a:t>
            </a:r>
          </a:p>
          <a:p>
            <a:r>
              <a:rPr lang="da-DK" i="1" dirty="0"/>
              <a:t>Ensomhed er, når man er alene, uden at man ønsker at være det </a:t>
            </a:r>
            <a:r>
              <a:rPr lang="da-DK" dirty="0"/>
              <a:t>(Anders Lund Madsen)</a:t>
            </a:r>
          </a:p>
          <a:p>
            <a:r>
              <a:rPr lang="da-DK" dirty="0"/>
              <a:t>Man kan overvinde ensomhed ved bl.a. at: </a:t>
            </a:r>
          </a:p>
          <a:p>
            <a:pPr lvl="1"/>
            <a:r>
              <a:rPr lang="da-DK" i="0" dirty="0"/>
              <a:t>Vedkende dig følelsen</a:t>
            </a:r>
          </a:p>
          <a:p>
            <a:pPr lvl="1"/>
            <a:r>
              <a:rPr lang="da-DK" i="0" dirty="0"/>
              <a:t>Opsøge ligesindede</a:t>
            </a:r>
          </a:p>
          <a:p>
            <a:pPr lvl="1"/>
            <a:r>
              <a:rPr lang="da-DK" i="0" dirty="0"/>
              <a:t>Være rummelig over for dig selv</a:t>
            </a:r>
          </a:p>
          <a:p>
            <a:pPr lvl="1"/>
            <a:r>
              <a:rPr lang="da-DK" i="0" dirty="0"/>
              <a:t>Finde en hobby, som optager en og komme fast det samme sted</a:t>
            </a:r>
          </a:p>
          <a:p>
            <a:pPr lvl="1"/>
            <a:r>
              <a:rPr lang="da-DK" i="0" dirty="0"/>
              <a:t>Gøre de ting, du drømmer om, men som du holder dig fra, fordi du er alene</a:t>
            </a:r>
          </a:p>
          <a:p>
            <a:pPr lvl="1"/>
            <a:r>
              <a:rPr lang="da-DK" i="0" dirty="0"/>
              <a:t>Gå ud i naturen og brug dine sanser</a:t>
            </a:r>
          </a:p>
          <a:p>
            <a:pPr lvl="1"/>
            <a:r>
              <a:rPr lang="da-DK" i="0" dirty="0"/>
              <a:t>Få et kæledyr og vise det omsorg.</a:t>
            </a:r>
          </a:p>
        </p:txBody>
      </p:sp>
      <p:sp>
        <p:nvSpPr>
          <p:cNvPr id="7" name="TextBox 6">
            <a:extLst>
              <a:ext uri="{FF2B5EF4-FFF2-40B4-BE49-F238E27FC236}">
                <a16:creationId xmlns:a16="http://schemas.microsoft.com/office/drawing/2014/main" id="{1B09EF37-CBE8-4079-91B8-D8F021923A39}"/>
              </a:ext>
            </a:extLst>
          </p:cNvPr>
          <p:cNvSpPr txBox="1"/>
          <p:nvPr/>
        </p:nvSpPr>
        <p:spPr>
          <a:xfrm>
            <a:off x="5508104" y="5924019"/>
            <a:ext cx="2952700" cy="169277"/>
          </a:xfrm>
          <a:prstGeom prst="rect">
            <a:avLst/>
          </a:prstGeom>
          <a:noFill/>
        </p:spPr>
        <p:txBody>
          <a:bodyPr wrap="square" lIns="0" tIns="0" rIns="0" bIns="0" rtlCol="0">
            <a:spAutoFit/>
          </a:bodyPr>
          <a:lstStyle/>
          <a:p>
            <a:r>
              <a:rPr lang="da-DK" sz="1100" dirty="0">
                <a:solidFill>
                  <a:schemeClr val="bg2"/>
                </a:solidFill>
              </a:rPr>
              <a:t>Kilde: Psykiatrifonden.</a:t>
            </a:r>
          </a:p>
        </p:txBody>
      </p:sp>
    </p:spTree>
    <p:extLst>
      <p:ext uri="{BB962C8B-B14F-4D97-AF65-F5344CB8AC3E}">
        <p14:creationId xmlns:p14="http://schemas.microsoft.com/office/powerpoint/2010/main" val="58606203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61936FE7-7AE2-46C2-A083-8871F53E3B0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0"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61936FE7-7AE2-46C2-A083-8871F53E3B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30D6AF5-1B62-4BE9-B8D1-824402E84F54}"/>
              </a:ext>
            </a:extLst>
          </p:cNvPr>
          <p:cNvSpPr>
            <a:spLocks noGrp="1"/>
          </p:cNvSpPr>
          <p:nvPr>
            <p:ph type="title"/>
          </p:nvPr>
        </p:nvSpPr>
        <p:spPr>
          <a:xfrm>
            <a:off x="634918" y="440296"/>
            <a:ext cx="7904163" cy="756084"/>
          </a:xfrm>
        </p:spPr>
        <p:txBody>
          <a:bodyPr vert="horz"/>
          <a:lstStyle/>
          <a:p>
            <a:r>
              <a:rPr lang="da-DK" dirty="0"/>
              <a:t>Video - Ensomhed</a:t>
            </a:r>
          </a:p>
        </p:txBody>
      </p:sp>
      <p:sp>
        <p:nvSpPr>
          <p:cNvPr id="3" name="Pladsholder til indhold 2">
            <a:extLst>
              <a:ext uri="{FF2B5EF4-FFF2-40B4-BE49-F238E27FC236}">
                <a16:creationId xmlns:a16="http://schemas.microsoft.com/office/drawing/2014/main" id="{5A299A38-7733-44A6-B25A-8D23E66DD90B}"/>
              </a:ext>
            </a:extLst>
          </p:cNvPr>
          <p:cNvSpPr>
            <a:spLocks noGrp="1"/>
          </p:cNvSpPr>
          <p:nvPr>
            <p:ph idx="1"/>
          </p:nvPr>
        </p:nvSpPr>
        <p:spPr>
          <a:xfrm>
            <a:off x="628649" y="5748053"/>
            <a:ext cx="7904163" cy="482719"/>
          </a:xfrm>
        </p:spPr>
        <p:txBody>
          <a:bodyPr>
            <a:normAutofit/>
          </a:bodyPr>
          <a:lstStyle/>
          <a:p>
            <a:r>
              <a:rPr lang="da-DK" dirty="0">
                <a:hlinkClick r:id="rId7">
                  <a:extLst>
                    <a:ext uri="{A12FA001-AC4F-418D-AE19-62706E023703}">
                      <ahyp:hlinkClr xmlns:ahyp="http://schemas.microsoft.com/office/drawing/2018/hyperlinkcolor" xmlns="" val="tx"/>
                    </a:ext>
                  </a:extLst>
                </a:hlinkClick>
              </a:rPr>
              <a:t>https://www.youtube.com/watch?v=qWDzKXDHYSk</a:t>
            </a:r>
            <a:endParaRPr lang="da-DK" dirty="0"/>
          </a:p>
        </p:txBody>
      </p:sp>
      <p:pic>
        <p:nvPicPr>
          <p:cNvPr id="4" name="Picture 3">
            <a:extLst>
              <a:ext uri="{FF2B5EF4-FFF2-40B4-BE49-F238E27FC236}">
                <a16:creationId xmlns:a16="http://schemas.microsoft.com/office/drawing/2014/main" id="{85994816-4079-4D11-B5C1-21D9BF35CB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09298" y="1175415"/>
            <a:ext cx="3667637" cy="4572638"/>
          </a:xfrm>
          <a:prstGeom prst="rect">
            <a:avLst/>
          </a:prstGeom>
        </p:spPr>
      </p:pic>
    </p:spTree>
    <p:extLst>
      <p:ext uri="{BB962C8B-B14F-4D97-AF65-F5344CB8AC3E}">
        <p14:creationId xmlns:p14="http://schemas.microsoft.com/office/powerpoint/2010/main" val="49369228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53ADF1E-F6D5-2B67-9804-E4CF2E0CB331}"/>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F002F2F4-D2B1-1E6C-549B-438C5147FA01}"/>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A439EC41-B8EE-FF52-1E09-F7349F1EAC51}"/>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E9367B8C-41AA-CEE9-2684-B51FB8849DA0}"/>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05D7BA66-0BEC-D052-F756-9357D0E0ABF7}"/>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782DEFFC-EAB4-5369-898F-96D42C952406}"/>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049BD717-C72F-890C-B658-E744478F02AC}"/>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54BCB613-C510-2763-EC41-B319479B836B}"/>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7DB45B1F-C2A4-7593-7492-DA6C26C5A4D5}"/>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D66091C6-6D9B-35F8-5B23-24272A43BA49}"/>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93955DC9-AB75-BDF1-C838-664098235678}"/>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555B9719-CBED-683E-EB95-516A2C7BF2D3}"/>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F2D2768F-E15E-E0E0-3ACA-B458E51A58AD}"/>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170521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EEAF175-1E78-7BBA-FF33-6580CD0627B4}"/>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9" name="Object 8" hidden="1">
            <a:extLst>
              <a:ext uri="{FF2B5EF4-FFF2-40B4-BE49-F238E27FC236}">
                <a16:creationId xmlns:a16="http://schemas.microsoft.com/office/drawing/2014/main" id="{DDC6AE3E-1DD2-46C4-AFC5-9059FB510DD1}"/>
              </a:ext>
            </a:extLst>
          </p:cNvPr>
          <p:cNvGraphicFramePr>
            <a:graphicFrameLocks noChangeAspect="1"/>
          </p:cNvGraphicFramePr>
          <p:nvPr>
            <p:custDataLst>
              <p:tags r:id="rId2"/>
            </p:custDataLst>
            <p:extLst>
              <p:ext uri="{D42A27DB-BD31-4B8C-83A1-F6EECF244321}">
                <p14:modId xmlns:p14="http://schemas.microsoft.com/office/powerpoint/2010/main" val="27700112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6" name="think-cell Slide" r:id="rId5" imgW="342" imgH="337" progId="TCLayout.ActiveDocument.1">
                  <p:embed/>
                </p:oleObj>
              </mc:Choice>
              <mc:Fallback>
                <p:oleObj name="think-cell Slide" r:id="rId5" imgW="342" imgH="337"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2: Forstå mig selv og andre</a:t>
            </a:r>
            <a:br>
              <a:rPr lang="da-DK" dirty="0"/>
            </a:br>
            <a:r>
              <a:rPr lang="da-DK" sz="1600" dirty="0"/>
              <a:t>(Session 2)</a:t>
            </a:r>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dirty="0"/>
              <a:t>Formålet</a:t>
            </a:r>
            <a:r>
              <a:rPr lang="da-DK" dirty="0"/>
              <a:t> med dagen i dag er at:</a:t>
            </a:r>
          </a:p>
          <a:p>
            <a:r>
              <a:rPr lang="da-DK" dirty="0"/>
              <a:t>Blive klogere på dine egne styrker </a:t>
            </a:r>
            <a:r>
              <a:rPr lang="da-DK"/>
              <a:t>og udfordringer</a:t>
            </a:r>
            <a:endParaRPr lang="da-DK" dirty="0"/>
          </a:p>
          <a:p>
            <a:r>
              <a:rPr lang="da-DK" dirty="0"/>
              <a:t>Blive bedre til at forstå dine egne tanker, følelser </a:t>
            </a:r>
            <a:r>
              <a:rPr lang="da-DK"/>
              <a:t>og handlinger </a:t>
            </a:r>
            <a:endParaRPr lang="da-DK" dirty="0"/>
          </a:p>
          <a:p>
            <a:r>
              <a:rPr lang="da-DK" dirty="0"/>
              <a:t>Blive bedre til at forstå andres tanker, følelser og handlinger. </a:t>
            </a:r>
          </a:p>
          <a:p>
            <a:endParaRPr lang="da-DK" dirty="0"/>
          </a:p>
        </p:txBody>
      </p:sp>
    </p:spTree>
    <p:extLst>
      <p:ext uri="{BB962C8B-B14F-4D97-AF65-F5344CB8AC3E}">
        <p14:creationId xmlns:p14="http://schemas.microsoft.com/office/powerpoint/2010/main" val="42080230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84E4907-CB2E-43E8-8500-A31B3E12C00E}"/>
              </a:ext>
            </a:extLst>
          </p:cNvPr>
          <p:cNvGraphicFramePr>
            <a:graphicFrameLocks noChangeAspect="1"/>
          </p:cNvGraphicFramePr>
          <p:nvPr>
            <p:custDataLst>
              <p:tags r:id="rId2"/>
            </p:custDataLst>
            <p:extLst>
              <p:ext uri="{D42A27DB-BD31-4B8C-83A1-F6EECF244321}">
                <p14:modId xmlns:p14="http://schemas.microsoft.com/office/powerpoint/2010/main" val="1611235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4"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24E2D3F-3752-4238-8CEE-2E9CAF0AA6B2}"/>
              </a:ext>
            </a:extLst>
          </p:cNvPr>
          <p:cNvSpPr>
            <a:spLocks noGrp="1"/>
          </p:cNvSpPr>
          <p:nvPr>
            <p:ph type="title"/>
          </p:nvPr>
        </p:nvSpPr>
        <p:spPr/>
        <p:txBody>
          <a:bodyPr vert="horz"/>
          <a:lstStyle/>
          <a:p>
            <a:r>
              <a:rPr lang="da-DK" dirty="0"/>
              <a:t>Øvelse 1: Venskaber</a:t>
            </a:r>
          </a:p>
        </p:txBody>
      </p:sp>
      <p:sp>
        <p:nvSpPr>
          <p:cNvPr id="3" name="Pladsholder til indhold 2">
            <a:extLst>
              <a:ext uri="{FF2B5EF4-FFF2-40B4-BE49-F238E27FC236}">
                <a16:creationId xmlns:a16="http://schemas.microsoft.com/office/drawing/2014/main" id="{43CB8743-0188-4448-BE92-1D8E8C4071D6}"/>
              </a:ext>
            </a:extLst>
          </p:cNvPr>
          <p:cNvSpPr>
            <a:spLocks noGrp="1"/>
          </p:cNvSpPr>
          <p:nvPr>
            <p:ph idx="1"/>
          </p:nvPr>
        </p:nvSpPr>
        <p:spPr/>
        <p:txBody>
          <a:bodyPr>
            <a:normAutofit/>
          </a:bodyPr>
          <a:lstStyle/>
          <a:p>
            <a:r>
              <a:rPr lang="da-DK" dirty="0"/>
              <a:t>Hvad er gode venskaber for mig?</a:t>
            </a:r>
          </a:p>
          <a:p>
            <a:r>
              <a:rPr lang="da-DK" dirty="0"/>
              <a:t>Hvilke styrker har jeg ift. venskaber?</a:t>
            </a:r>
          </a:p>
          <a:p>
            <a:r>
              <a:rPr lang="da-DK" dirty="0"/>
              <a:t>Hvor kan være svært for mig ift. at få venner?</a:t>
            </a:r>
          </a:p>
          <a:p>
            <a:r>
              <a:rPr lang="da-DK" dirty="0"/>
              <a:t>Hvordan får og beholder man gode venskaber? </a:t>
            </a:r>
          </a:p>
          <a:p>
            <a:pPr marL="0" indent="0">
              <a:buNone/>
            </a:pPr>
            <a:endParaRPr lang="da-DK" dirty="0"/>
          </a:p>
          <a:p>
            <a:pPr marL="0" indent="0">
              <a:buNone/>
            </a:pPr>
            <a:endParaRPr lang="da-DK" dirty="0"/>
          </a:p>
        </p:txBody>
      </p:sp>
      <p:grpSp>
        <p:nvGrpSpPr>
          <p:cNvPr id="5" name="Group 6319">
            <a:extLst>
              <a:ext uri="{FF2B5EF4-FFF2-40B4-BE49-F238E27FC236}">
                <a16:creationId xmlns:a16="http://schemas.microsoft.com/office/drawing/2014/main" id="{C5891326-78BE-4060-9886-7DBCCC93CA9F}"/>
              </a:ext>
            </a:extLst>
          </p:cNvPr>
          <p:cNvGrpSpPr/>
          <p:nvPr/>
        </p:nvGrpSpPr>
        <p:grpSpPr>
          <a:xfrm>
            <a:off x="7812812" y="763381"/>
            <a:ext cx="720000" cy="720000"/>
            <a:chOff x="0" y="0"/>
            <a:chExt cx="612000" cy="612000"/>
          </a:xfrm>
        </p:grpSpPr>
        <p:sp>
          <p:nvSpPr>
            <p:cNvPr id="6" name="Oval 285">
              <a:extLst>
                <a:ext uri="{FF2B5EF4-FFF2-40B4-BE49-F238E27FC236}">
                  <a16:creationId xmlns:a16="http://schemas.microsoft.com/office/drawing/2014/main" id="{1291DCDA-FB71-47AF-BC08-0B06EA8C5AB7}"/>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F2A12F1C-2C25-4F54-927E-1BF8ACCAB4C1}"/>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1706542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C0FE333-F56B-4EC3-A519-0E1E24891613}"/>
              </a:ext>
            </a:extLst>
          </p:cNvPr>
          <p:cNvGraphicFramePr>
            <a:graphicFrameLocks noChangeAspect="1"/>
          </p:cNvGraphicFramePr>
          <p:nvPr>
            <p:custDataLst>
              <p:tags r:id="rId2"/>
            </p:custDataLst>
            <p:extLst>
              <p:ext uri="{D42A27DB-BD31-4B8C-83A1-F6EECF244321}">
                <p14:modId xmlns:p14="http://schemas.microsoft.com/office/powerpoint/2010/main" val="28351099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58"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24E2D3F-3752-4238-8CEE-2E9CAF0AA6B2}"/>
              </a:ext>
            </a:extLst>
          </p:cNvPr>
          <p:cNvSpPr>
            <a:spLocks noGrp="1"/>
          </p:cNvSpPr>
          <p:nvPr>
            <p:ph type="title"/>
          </p:nvPr>
        </p:nvSpPr>
        <p:spPr/>
        <p:txBody>
          <a:bodyPr vert="horz"/>
          <a:lstStyle/>
          <a:p>
            <a:r>
              <a:rPr lang="da-DK" dirty="0"/>
              <a:t>Øvelse 2: Fritid</a:t>
            </a:r>
          </a:p>
        </p:txBody>
      </p:sp>
      <p:sp>
        <p:nvSpPr>
          <p:cNvPr id="3" name="Pladsholder til indhold 2">
            <a:extLst>
              <a:ext uri="{FF2B5EF4-FFF2-40B4-BE49-F238E27FC236}">
                <a16:creationId xmlns:a16="http://schemas.microsoft.com/office/drawing/2014/main" id="{43CB8743-0188-4448-BE92-1D8E8C4071D6}"/>
              </a:ext>
            </a:extLst>
          </p:cNvPr>
          <p:cNvSpPr>
            <a:spLocks noGrp="1"/>
          </p:cNvSpPr>
          <p:nvPr>
            <p:ph idx="1"/>
          </p:nvPr>
        </p:nvSpPr>
        <p:spPr/>
        <p:txBody>
          <a:bodyPr>
            <a:normAutofit/>
          </a:bodyPr>
          <a:lstStyle/>
          <a:p>
            <a:r>
              <a:rPr lang="da-DK" dirty="0"/>
              <a:t>Hvordan kan man komme i gang med denne fritidsaktivitet?</a:t>
            </a:r>
          </a:p>
          <a:p>
            <a:r>
              <a:rPr lang="da-DK" dirty="0"/>
              <a:t>Hvordan bliver man en del af det sociale fællesskab? </a:t>
            </a:r>
          </a:p>
          <a:p>
            <a:r>
              <a:rPr lang="da-DK" dirty="0"/>
              <a:t>Hvad er mine styrker ift. at få en fritidsaktivitet?</a:t>
            </a:r>
          </a:p>
          <a:p>
            <a:r>
              <a:rPr lang="da-DK" dirty="0"/>
              <a:t>Hvad kan være svært for mig, når jeg skal starte på noget nyt?</a:t>
            </a:r>
          </a:p>
          <a:p>
            <a:pPr marL="0" indent="0">
              <a:buNone/>
            </a:pPr>
            <a:endParaRPr lang="da-DK" dirty="0"/>
          </a:p>
        </p:txBody>
      </p:sp>
      <p:grpSp>
        <p:nvGrpSpPr>
          <p:cNvPr id="5" name="Group 6319">
            <a:extLst>
              <a:ext uri="{FF2B5EF4-FFF2-40B4-BE49-F238E27FC236}">
                <a16:creationId xmlns:a16="http://schemas.microsoft.com/office/drawing/2014/main" id="{C5891326-78BE-4060-9886-7DBCCC93CA9F}"/>
              </a:ext>
            </a:extLst>
          </p:cNvPr>
          <p:cNvGrpSpPr/>
          <p:nvPr/>
        </p:nvGrpSpPr>
        <p:grpSpPr>
          <a:xfrm>
            <a:off x="7812812" y="763381"/>
            <a:ext cx="720000" cy="720000"/>
            <a:chOff x="0" y="0"/>
            <a:chExt cx="612000" cy="612000"/>
          </a:xfrm>
        </p:grpSpPr>
        <p:sp>
          <p:nvSpPr>
            <p:cNvPr id="6" name="Oval 285">
              <a:extLst>
                <a:ext uri="{FF2B5EF4-FFF2-40B4-BE49-F238E27FC236}">
                  <a16:creationId xmlns:a16="http://schemas.microsoft.com/office/drawing/2014/main" id="{1291DCDA-FB71-47AF-BC08-0B06EA8C5AB7}"/>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F2A12F1C-2C25-4F54-927E-1BF8ACCAB4C1}"/>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71915637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6194673A-5E99-4B90-80EC-339090352C01}"/>
              </a:ext>
            </a:extLst>
          </p:cNvPr>
          <p:cNvGraphicFramePr>
            <a:graphicFrameLocks noChangeAspect="1"/>
          </p:cNvGraphicFramePr>
          <p:nvPr>
            <p:custDataLst>
              <p:tags r:id="rId2"/>
            </p:custDataLst>
            <p:extLst>
              <p:ext uri="{D42A27DB-BD31-4B8C-83A1-F6EECF244321}">
                <p14:modId xmlns:p14="http://schemas.microsoft.com/office/powerpoint/2010/main" val="13110184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82"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24E2D3F-3752-4238-8CEE-2E9CAF0AA6B2}"/>
              </a:ext>
            </a:extLst>
          </p:cNvPr>
          <p:cNvSpPr>
            <a:spLocks noGrp="1"/>
          </p:cNvSpPr>
          <p:nvPr>
            <p:ph type="title"/>
          </p:nvPr>
        </p:nvSpPr>
        <p:spPr/>
        <p:txBody>
          <a:bodyPr vert="horz"/>
          <a:lstStyle/>
          <a:p>
            <a:r>
              <a:rPr lang="da-DK" dirty="0"/>
              <a:t>Øvelse 3: Sociale medier</a:t>
            </a:r>
          </a:p>
        </p:txBody>
      </p:sp>
      <p:sp>
        <p:nvSpPr>
          <p:cNvPr id="3" name="Pladsholder til indhold 2">
            <a:extLst>
              <a:ext uri="{FF2B5EF4-FFF2-40B4-BE49-F238E27FC236}">
                <a16:creationId xmlns:a16="http://schemas.microsoft.com/office/drawing/2014/main" id="{43CB8743-0188-4448-BE92-1D8E8C4071D6}"/>
              </a:ext>
            </a:extLst>
          </p:cNvPr>
          <p:cNvSpPr>
            <a:spLocks noGrp="1"/>
          </p:cNvSpPr>
          <p:nvPr>
            <p:ph idx="1"/>
          </p:nvPr>
        </p:nvSpPr>
        <p:spPr/>
        <p:txBody>
          <a:bodyPr>
            <a:normAutofit/>
          </a:bodyPr>
          <a:lstStyle/>
          <a:p>
            <a:endParaRPr lang="da-DK" dirty="0"/>
          </a:p>
          <a:p>
            <a:r>
              <a:rPr lang="da-DK" dirty="0"/>
              <a:t>Hvordan bruger jeg sociale medier til at få venner og være social med andre?  </a:t>
            </a:r>
          </a:p>
          <a:p>
            <a:r>
              <a:rPr lang="da-DK" dirty="0"/>
              <a:t>Hvad fungerer godt, og hvad skal man passe på med – hvad kan misforstås?</a:t>
            </a:r>
          </a:p>
          <a:p>
            <a:r>
              <a:rPr lang="da-DK" dirty="0"/>
              <a:t>Hvad kan jeg bruge de forskellige kanaler til – fysisk møde, sociale medier?</a:t>
            </a:r>
          </a:p>
          <a:p>
            <a:endParaRPr lang="da-DK" dirty="0"/>
          </a:p>
        </p:txBody>
      </p:sp>
      <p:grpSp>
        <p:nvGrpSpPr>
          <p:cNvPr id="5" name="Group 6319">
            <a:extLst>
              <a:ext uri="{FF2B5EF4-FFF2-40B4-BE49-F238E27FC236}">
                <a16:creationId xmlns:a16="http://schemas.microsoft.com/office/drawing/2014/main" id="{C5891326-78BE-4060-9886-7DBCCC93CA9F}"/>
              </a:ext>
            </a:extLst>
          </p:cNvPr>
          <p:cNvGrpSpPr/>
          <p:nvPr/>
        </p:nvGrpSpPr>
        <p:grpSpPr>
          <a:xfrm>
            <a:off x="7812812" y="763381"/>
            <a:ext cx="720000" cy="720000"/>
            <a:chOff x="0" y="0"/>
            <a:chExt cx="612000" cy="612000"/>
          </a:xfrm>
        </p:grpSpPr>
        <p:sp>
          <p:nvSpPr>
            <p:cNvPr id="6" name="Oval 285">
              <a:extLst>
                <a:ext uri="{FF2B5EF4-FFF2-40B4-BE49-F238E27FC236}">
                  <a16:creationId xmlns:a16="http://schemas.microsoft.com/office/drawing/2014/main" id="{1291DCDA-FB71-47AF-BC08-0B06EA8C5AB7}"/>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F2A12F1C-2C25-4F54-927E-1BF8ACCAB4C1}"/>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36771304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984C99D-1286-C636-2553-47BF50C857DA}"/>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F4635C29-8524-004B-4CCC-CF44708826B6}"/>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4D0A9A00-1F79-EB47-3738-7C8DEEF47FDF}"/>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FEAD4608-6B0A-E1B4-06D0-D22313BFE458}"/>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5AAFA556-D70E-CE13-0714-3B10ADA51892}"/>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46DA68CB-1767-743F-6C5E-A5D40B11A80F}"/>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5270126B-F6A8-3542-6CB6-5E525165E192}"/>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EBF3DA1F-BA53-F34A-5EB8-9EC1218BB043}"/>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FFFF3CC8-B9B5-95FD-DF43-4B81FD2C5DE2}"/>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C7D5C9B3-3E7C-D35A-F507-9C6D0ECD6D8B}"/>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E6DE9211-7C3F-BDAE-8AC5-98D20965AC02}"/>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016CAD2F-F25C-C86A-2B0F-68693B9FF1BA}"/>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C791BCED-70CD-0692-8E5E-D19822678DA3}"/>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104438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F774D9B-2473-430E-A7B1-1FEE43E9F7E7}"/>
              </a:ext>
            </a:extLst>
          </p:cNvPr>
          <p:cNvGraphicFramePr>
            <a:graphicFrameLocks noChangeAspect="1"/>
          </p:cNvGraphicFramePr>
          <p:nvPr>
            <p:custDataLst>
              <p:tags r:id="rId2"/>
            </p:custDataLst>
            <p:extLst>
              <p:ext uri="{D42A27DB-BD31-4B8C-83A1-F6EECF244321}">
                <p14:modId xmlns:p14="http://schemas.microsoft.com/office/powerpoint/2010/main" val="19724194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706"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br>
              <a:rPr lang="da-DK" dirty="0"/>
            </a:br>
            <a:endParaRPr lang="da-DK" dirty="0"/>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r>
              <a:rPr lang="da-DK" b="1" dirty="0"/>
              <a:t>[Udvælg evt. den/de relevante hjemmeøvelser og slet resten]</a:t>
            </a:r>
            <a:endParaRPr lang="da-DK" dirty="0"/>
          </a:p>
          <a:p>
            <a:r>
              <a:rPr lang="da-DK" dirty="0"/>
              <a:t>Tænk over, hvordan du opnår og vedligeholder venskaber, og hvad du kan gøre, hvis venskabet bliver svært – drøft det med støttepersonen. </a:t>
            </a:r>
          </a:p>
          <a:p>
            <a:r>
              <a:rPr lang="da-DK"/>
              <a:t>Tænk over, </a:t>
            </a:r>
            <a:r>
              <a:rPr lang="da-DK" dirty="0"/>
              <a:t>hvordan et venskab også blive tættere – forskellen mellem venskaber og kærester.</a:t>
            </a:r>
          </a:p>
          <a:p>
            <a:r>
              <a:rPr lang="da-DK" dirty="0"/>
              <a:t>Hvad kan være svært ved at date og have kærester?</a:t>
            </a:r>
          </a:p>
          <a:p>
            <a:r>
              <a:rPr lang="da-DK" dirty="0"/>
              <a:t>Lav en liste over ting, som du især tager med dig fra modulet. Se på dine mål og overvej, hvor langt du </a:t>
            </a:r>
            <a:r>
              <a:rPr lang="da-DK"/>
              <a:t>er kommet. Vend det </a:t>
            </a:r>
            <a:r>
              <a:rPr lang="da-DK" dirty="0"/>
              <a:t>med støttepersonen. </a:t>
            </a:r>
          </a:p>
          <a:p>
            <a:r>
              <a:rPr lang="da-DK" dirty="0"/>
              <a:t>Eller noget helt andet, som giver mere mening for dig?</a:t>
            </a:r>
          </a:p>
        </p:txBody>
      </p:sp>
    </p:spTree>
    <p:extLst>
      <p:ext uri="{BB962C8B-B14F-4D97-AF65-F5344CB8AC3E}">
        <p14:creationId xmlns:p14="http://schemas.microsoft.com/office/powerpoint/2010/main" val="15778642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64FE874E-CEB8-7410-13C3-E0EAD42D11C6}"/>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302027575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7885A34B-D6BD-4B79-A548-ED13EE0B0BF6}"/>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73952799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19072674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6852493-785F-1D8B-99BF-F446CD650D2D}"/>
              </a:ext>
            </a:extLst>
          </p:cNvPr>
          <p:cNvSpPr txBox="1">
            <a:spLocks/>
          </p:cNvSpPr>
          <p:nvPr/>
        </p:nvSpPr>
        <p:spPr>
          <a:xfrm>
            <a:off x="1239838" y="1700808"/>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61794726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2924944"/>
            <a:ext cx="4329473" cy="1288740"/>
          </a:xfrm>
        </p:spPr>
        <p:txBody>
          <a:bodyPr>
            <a:normAutofit/>
          </a:bodyPr>
          <a:lstStyle/>
          <a:p>
            <a:r>
              <a:rPr lang="da-DK" sz="2000" dirty="0"/>
              <a:t>Modul 6.2: Fritid, venskaber og kærester</a:t>
            </a:r>
          </a:p>
          <a:p>
            <a:r>
              <a:rPr lang="da-DK" sz="1600" dirty="0"/>
              <a:t>(Session 11)</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03339" y="2888404"/>
            <a:ext cx="719390" cy="30483"/>
          </a:xfrm>
          <a:prstGeom prst="rect">
            <a:avLst/>
          </a:prstGeom>
        </p:spPr>
      </p:pic>
    </p:spTree>
    <p:extLst>
      <p:ext uri="{BB962C8B-B14F-4D97-AF65-F5344CB8AC3E}">
        <p14:creationId xmlns:p14="http://schemas.microsoft.com/office/powerpoint/2010/main" val="3660648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a:xfrm>
            <a:off x="323528" y="188640"/>
            <a:ext cx="7904163" cy="756084"/>
          </a:xfrm>
        </p:spPr>
        <p:txBody>
          <a:bodyPr/>
          <a:lstStyle/>
          <a:p>
            <a:r>
              <a:rPr lang="da-DK" dirty="0"/>
              <a:t>Program for i dag</a:t>
            </a:r>
          </a:p>
        </p:txBody>
      </p:sp>
      <p:graphicFrame>
        <p:nvGraphicFramePr>
          <p:cNvPr id="4"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2018244952"/>
              </p:ext>
            </p:extLst>
          </p:nvPr>
        </p:nvGraphicFramePr>
        <p:xfrm>
          <a:off x="629046" y="1584775"/>
          <a:ext cx="8119418" cy="4178300"/>
        </p:xfrm>
        <a:graphic>
          <a:graphicData uri="http://schemas.openxmlformats.org/drawingml/2006/table">
            <a:tbl>
              <a:tblPr firstRow="1" bandRow="1">
                <a:tableStyleId>{5A111915-BE36-4E01-A7E5-04B1672EAD32}</a:tableStyleId>
              </a:tblPr>
              <a:tblGrid>
                <a:gridCol w="1262670">
                  <a:extLst>
                    <a:ext uri="{9D8B030D-6E8A-4147-A177-3AD203B41FA5}">
                      <a16:colId xmlns:a16="http://schemas.microsoft.com/office/drawing/2014/main" val="3737517270"/>
                    </a:ext>
                  </a:extLst>
                </a:gridCol>
                <a:gridCol w="6856748">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endParaRPr lang="da-DK" dirty="0"/>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I taler sammen to og to om, hvordan det er gået siden sidste gruppesession </a:t>
                      </a:r>
                    </a:p>
                  </a:txBody>
                  <a:tcPr/>
                </a:tc>
                <a:extLst>
                  <a:ext uri="{0D108BD9-81ED-4DB2-BD59-A6C34878D82A}">
                    <a16:rowId xmlns:a16="http://schemas.microsoft.com/office/drawing/2014/main" val="3167250481"/>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Forståelse af ASF, Isbjerget og den kognitive diamant</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86821947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1016406005"/>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a:t>
                      </a:r>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fået ud af gruppesessionen </a:t>
                      </a:r>
                    </a:p>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Vi tjekker ud: Hvordan har jeg det på en skala fra 1 </a:t>
                      </a:r>
                      <a:r>
                        <a:rPr lang="da-DK" dirty="0">
                          <a:sym typeface="Wingdings" panose="05000000000000000000" pitchFamily="2" charset="2"/>
                        </a:rPr>
                        <a:t> til 10 ? </a:t>
                      </a:r>
                    </a:p>
                    <a:p>
                      <a:pPr marL="0" marR="0" lvl="0" indent="0" algn="l" defTabSz="685800" rtl="0" eaLnBrk="1" fontAlgn="auto" latinLnBrk="0" hangingPunct="1">
                        <a:lnSpc>
                          <a:spcPct val="100000"/>
                        </a:lnSpc>
                        <a:spcBef>
                          <a:spcPts val="0"/>
                        </a:spcBef>
                        <a:spcAft>
                          <a:spcPts val="0"/>
                        </a:spcAft>
                        <a:buClrTx/>
                        <a:buSzTx/>
                        <a:buFontTx/>
                        <a:buNone/>
                        <a:tabLst/>
                        <a:defRPr/>
                      </a:pPr>
                      <a:r>
                        <a:rPr lang="da-DK" dirty="0">
                          <a:sym typeface="Wingdings" panose="05000000000000000000" pitchFamily="2" charset="2"/>
                        </a:rPr>
                        <a:t>Vi udfylder et evalueringsskema. </a:t>
                      </a:r>
                      <a:endParaRPr lang="da-DK" dirty="0"/>
                    </a:p>
                  </a:txBody>
                  <a:tcPr/>
                </a:tc>
                <a:extLst>
                  <a:ext uri="{0D108BD9-81ED-4DB2-BD59-A6C34878D82A}">
                    <a16:rowId xmlns:a16="http://schemas.microsoft.com/office/drawing/2014/main" val="3100555660"/>
                  </a:ext>
                </a:extLst>
              </a:tr>
            </a:tbl>
          </a:graphicData>
        </a:graphic>
      </p:graphicFrame>
    </p:spTree>
    <p:extLst>
      <p:ext uri="{BB962C8B-B14F-4D97-AF65-F5344CB8AC3E}">
        <p14:creationId xmlns:p14="http://schemas.microsoft.com/office/powerpoint/2010/main" val="285286730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7E061695-715E-EC03-FB91-00257A0B8030}"/>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8" name="Object 7" hidden="1">
            <a:extLst>
              <a:ext uri="{FF2B5EF4-FFF2-40B4-BE49-F238E27FC236}">
                <a16:creationId xmlns:a16="http://schemas.microsoft.com/office/drawing/2014/main" id="{965F68F9-DB37-4A1B-8968-8E665822EB72}"/>
              </a:ext>
            </a:extLst>
          </p:cNvPr>
          <p:cNvGraphicFramePr>
            <a:graphicFrameLocks noChangeAspect="1"/>
          </p:cNvGraphicFramePr>
          <p:nvPr>
            <p:custDataLst>
              <p:tags r:id="rId2"/>
            </p:custDataLst>
            <p:extLst>
              <p:ext uri="{D42A27DB-BD31-4B8C-83A1-F6EECF244321}">
                <p14:modId xmlns:p14="http://schemas.microsoft.com/office/powerpoint/2010/main" val="19320082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30"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6.2: Fritid, venskaber og kærester</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11)</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endParaRPr lang="da-DK" b="1" dirty="0"/>
          </a:p>
          <a:p>
            <a:pPr marL="0" indent="0">
              <a:buNone/>
            </a:pPr>
            <a:r>
              <a:rPr lang="da-DK" b="1" dirty="0"/>
              <a:t>Formålet</a:t>
            </a:r>
            <a:r>
              <a:rPr lang="da-DK" dirty="0"/>
              <a:t> med dagen i dag er at:</a:t>
            </a:r>
          </a:p>
          <a:p>
            <a:r>
              <a:rPr lang="da-DK" dirty="0"/>
              <a:t>Blive klogere på, hvad der er vigtigt for dig i forhold kærester. </a:t>
            </a:r>
          </a:p>
          <a:p>
            <a:r>
              <a:rPr lang="da-DK" dirty="0"/>
              <a:t>Blive bedre til at indgå i de sociale fællesskaber, du gerne vil være en del af.</a:t>
            </a:r>
          </a:p>
        </p:txBody>
      </p:sp>
    </p:spTree>
    <p:extLst>
      <p:ext uri="{BB962C8B-B14F-4D97-AF65-F5344CB8AC3E}">
        <p14:creationId xmlns:p14="http://schemas.microsoft.com/office/powerpoint/2010/main" val="205197598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4"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116856203"/>
              </p:ext>
            </p:extLst>
          </p:nvPr>
        </p:nvGraphicFramePr>
        <p:xfrm>
          <a:off x="629046" y="1584775"/>
          <a:ext cx="7467526" cy="431038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r>
                        <a:rPr lang="da-DK" dirty="0"/>
                        <a:t> </a:t>
                      </a:r>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I taler sammen to og to om, hvordan det er gået siden sidste gruppesession </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Dating og kærester</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100555660"/>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a:t>
                      </a:r>
                    </a:p>
                  </a:txBody>
                  <a:tcPr/>
                </a:tc>
                <a:extLst>
                  <a:ext uri="{0D108BD9-81ED-4DB2-BD59-A6C34878D82A}">
                    <a16:rowId xmlns:a16="http://schemas.microsoft.com/office/drawing/2014/main" val="339746843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 Vi udfylder et evalueringsskema. </a:t>
                      </a:r>
                      <a:endParaRPr lang="da-DK" dirty="0"/>
                    </a:p>
                  </a:txBody>
                  <a:tcPr/>
                </a:tc>
                <a:extLst>
                  <a:ext uri="{0D108BD9-81ED-4DB2-BD59-A6C34878D82A}">
                    <a16:rowId xmlns:a16="http://schemas.microsoft.com/office/drawing/2014/main" val="384975906"/>
                  </a:ext>
                </a:extLst>
              </a:tr>
            </a:tbl>
          </a:graphicData>
        </a:graphic>
      </p:graphicFrame>
    </p:spTree>
    <p:extLst>
      <p:ext uri="{BB962C8B-B14F-4D97-AF65-F5344CB8AC3E}">
        <p14:creationId xmlns:p14="http://schemas.microsoft.com/office/powerpoint/2010/main" val="29952625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8A61F601-F192-4CE1-AAE3-1CB31FA9E39D}"/>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406069530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916832"/>
            <a:ext cx="7904163" cy="3456062"/>
          </a:xfrm>
        </p:spPr>
        <p:txBody>
          <a:bodyPr>
            <a:normAutofit/>
          </a:bodyPr>
          <a:lstStyle/>
          <a:p>
            <a:r>
              <a:rPr lang="da-DK" b="1" dirty="0"/>
              <a:t>Hvordan er det gået siden sidste gruppesession?</a:t>
            </a:r>
          </a:p>
          <a:p>
            <a:r>
              <a:rPr lang="da-DK" b="1" dirty="0"/>
              <a:t>Er der noget fra sidste gang, der bøvler, eller som du har brug for at vende igen?</a:t>
            </a:r>
          </a:p>
          <a:p>
            <a:r>
              <a:rPr lang="da-DK" b="1" dirty="0"/>
              <a:t>Hvordan er det gået med hjemmeøvelserne fra sidste gang?</a:t>
            </a:r>
          </a:p>
          <a:p>
            <a:r>
              <a:rPr lang="da-DK" b="1" dirty="0"/>
              <a:t>Er der noget, du særligt gerne vil snakke om i dag?</a:t>
            </a:r>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5" name="Titel 1">
            <a:extLst>
              <a:ext uri="{FF2B5EF4-FFF2-40B4-BE49-F238E27FC236}">
                <a16:creationId xmlns:a16="http://schemas.microsoft.com/office/drawing/2014/main" id="{650B42FE-BE9D-D02C-5AA4-0A0C2EA3D9C4}"/>
              </a:ext>
            </a:extLst>
          </p:cNvPr>
          <p:cNvSpPr>
            <a:spLocks noGrp="1"/>
          </p:cNvSpPr>
          <p:nvPr>
            <p:ph type="title"/>
          </p:nvPr>
        </p:nvSpPr>
        <p:spPr>
          <a:xfrm>
            <a:off x="628649" y="764704"/>
            <a:ext cx="7904163" cy="756084"/>
          </a:xfrm>
        </p:spPr>
        <p:txBody>
          <a:bodyPr/>
          <a:lstStyle/>
          <a:p>
            <a:r>
              <a:rPr lang="da-DK" dirty="0"/>
              <a:t>Siden sidst</a:t>
            </a:r>
          </a:p>
        </p:txBody>
      </p:sp>
    </p:spTree>
    <p:extLst>
      <p:ext uri="{BB962C8B-B14F-4D97-AF65-F5344CB8AC3E}">
        <p14:creationId xmlns:p14="http://schemas.microsoft.com/office/powerpoint/2010/main" val="12727580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dirty="0"/>
          </a:p>
          <a:p>
            <a:r>
              <a:rPr lang="da-DK" b="1" dirty="0"/>
              <a:t>Hvordan 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55162417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8AD4-5A6A-4A4B-B48D-3BDABDB800BB}"/>
              </a:ext>
            </a:extLst>
          </p:cNvPr>
          <p:cNvSpPr>
            <a:spLocks noGrp="1"/>
          </p:cNvSpPr>
          <p:nvPr>
            <p:ph type="title"/>
          </p:nvPr>
        </p:nvSpPr>
        <p:spPr/>
        <p:txBody>
          <a:bodyPr/>
          <a:lstStyle/>
          <a:p>
            <a:r>
              <a:rPr lang="da-DK" dirty="0"/>
              <a:t>Kærester</a:t>
            </a:r>
          </a:p>
        </p:txBody>
      </p:sp>
      <p:sp>
        <p:nvSpPr>
          <p:cNvPr id="3" name="Content Placeholder 2">
            <a:extLst>
              <a:ext uri="{FF2B5EF4-FFF2-40B4-BE49-F238E27FC236}">
                <a16:creationId xmlns:a16="http://schemas.microsoft.com/office/drawing/2014/main" id="{4EEEB242-5F16-4877-9BF0-BE463E4CAE1B}"/>
              </a:ext>
            </a:extLst>
          </p:cNvPr>
          <p:cNvSpPr>
            <a:spLocks noGrp="1"/>
          </p:cNvSpPr>
          <p:nvPr>
            <p:ph idx="1"/>
          </p:nvPr>
        </p:nvSpPr>
        <p:spPr/>
        <p:txBody>
          <a:bodyPr/>
          <a:lstStyle/>
          <a:p>
            <a:r>
              <a:rPr lang="da-DK" dirty="0"/>
              <a:t>Når der er nogen, man er vild med, kan man have behov for at gå ”all in”. </a:t>
            </a:r>
          </a:p>
          <a:p>
            <a:r>
              <a:rPr lang="da-DK" dirty="0"/>
              <a:t>Forelskelsesfølelsen kan føles ekstrem. Man tænker måske hele tiden på den anden og har måske lyst til at skrive eller ringe til personen hele tiden. </a:t>
            </a:r>
          </a:p>
        </p:txBody>
      </p:sp>
      <p:sp>
        <p:nvSpPr>
          <p:cNvPr id="6" name="Speech Bubble: Rectangle with Corners Rounded 5">
            <a:extLst>
              <a:ext uri="{FF2B5EF4-FFF2-40B4-BE49-F238E27FC236}">
                <a16:creationId xmlns:a16="http://schemas.microsoft.com/office/drawing/2014/main" id="{A0BA16F6-6E87-4F28-BF23-E0FFA2600128}"/>
              </a:ext>
            </a:extLst>
          </p:cNvPr>
          <p:cNvSpPr/>
          <p:nvPr/>
        </p:nvSpPr>
        <p:spPr>
          <a:xfrm>
            <a:off x="4035202" y="3429000"/>
            <a:ext cx="4464496" cy="1566763"/>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da-DK" sz="1400" i="1" dirty="0">
                <a:solidFill>
                  <a:schemeClr val="tx1"/>
                </a:solidFill>
              </a:rPr>
              <a:t>Hvordan kan man møde en kæreste?</a:t>
            </a:r>
          </a:p>
          <a:p>
            <a:pPr algn="ctr">
              <a:spcAft>
                <a:spcPts val="600"/>
              </a:spcAft>
            </a:pPr>
            <a:r>
              <a:rPr lang="da-DK" sz="1400" i="1" dirty="0">
                <a:solidFill>
                  <a:schemeClr val="tx1"/>
                </a:solidFill>
              </a:rPr>
              <a:t>Hvordan ved man, hvor meget eller lidt man skal skrive eller ringe til én, man er vild med?  </a:t>
            </a:r>
          </a:p>
        </p:txBody>
      </p:sp>
    </p:spTree>
    <p:extLst>
      <p:ext uri="{BB962C8B-B14F-4D97-AF65-F5344CB8AC3E}">
        <p14:creationId xmlns:p14="http://schemas.microsoft.com/office/powerpoint/2010/main" val="79582540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14979-47A2-4B57-B101-E3506455818D}"/>
              </a:ext>
            </a:extLst>
          </p:cNvPr>
          <p:cNvSpPr>
            <a:spLocks noGrp="1"/>
          </p:cNvSpPr>
          <p:nvPr>
            <p:ph type="title"/>
          </p:nvPr>
        </p:nvSpPr>
        <p:spPr/>
        <p:txBody>
          <a:bodyPr/>
          <a:lstStyle/>
          <a:p>
            <a:r>
              <a:rPr lang="da-DK" dirty="0"/>
              <a:t>Dating</a:t>
            </a:r>
          </a:p>
        </p:txBody>
      </p:sp>
      <p:sp>
        <p:nvSpPr>
          <p:cNvPr id="3" name="Content Placeholder 2">
            <a:extLst>
              <a:ext uri="{FF2B5EF4-FFF2-40B4-BE49-F238E27FC236}">
                <a16:creationId xmlns:a16="http://schemas.microsoft.com/office/drawing/2014/main" id="{7C986339-066B-470B-8A7F-4E390E0E7F6B}"/>
              </a:ext>
            </a:extLst>
          </p:cNvPr>
          <p:cNvSpPr>
            <a:spLocks noGrp="1"/>
          </p:cNvSpPr>
          <p:nvPr>
            <p:ph idx="1"/>
          </p:nvPr>
        </p:nvSpPr>
        <p:spPr>
          <a:xfrm>
            <a:off x="628649" y="1628775"/>
            <a:ext cx="3655319" cy="4248150"/>
          </a:xfrm>
        </p:spPr>
        <p:txBody>
          <a:bodyPr/>
          <a:lstStyle/>
          <a:p>
            <a:r>
              <a:rPr lang="da-DK" dirty="0"/>
              <a:t>En romantisk fase - man mødes socialt for at vurdere, om man passer sammen</a:t>
            </a:r>
          </a:p>
          <a:p>
            <a:endParaRPr lang="da-DK" dirty="0"/>
          </a:p>
          <a:p>
            <a:r>
              <a:rPr lang="da-DK" dirty="0"/>
              <a:t>Dating kan også ske på nettet</a:t>
            </a:r>
          </a:p>
          <a:p>
            <a:endParaRPr lang="da-DK" dirty="0"/>
          </a:p>
          <a:p>
            <a:r>
              <a:rPr lang="da-DK" dirty="0"/>
              <a:t>Det kan nogle gange være svært at tyde, hvor man har den anden</a:t>
            </a:r>
          </a:p>
          <a:p>
            <a:endParaRPr lang="da-DK" dirty="0"/>
          </a:p>
          <a:p>
            <a:r>
              <a:rPr lang="da-DK" dirty="0"/>
              <a:t>Og hvor langt man skal gå i relationen….</a:t>
            </a:r>
          </a:p>
          <a:p>
            <a:endParaRPr lang="da-DK" dirty="0"/>
          </a:p>
        </p:txBody>
      </p:sp>
      <p:sp>
        <p:nvSpPr>
          <p:cNvPr id="7" name="Speech Bubble: Rectangle with Corners Rounded 6">
            <a:extLst>
              <a:ext uri="{FF2B5EF4-FFF2-40B4-BE49-F238E27FC236}">
                <a16:creationId xmlns:a16="http://schemas.microsoft.com/office/drawing/2014/main" id="{ED6598A6-685F-405B-953A-D5C36B97D344}"/>
              </a:ext>
            </a:extLst>
          </p:cNvPr>
          <p:cNvSpPr/>
          <p:nvPr/>
        </p:nvSpPr>
        <p:spPr>
          <a:xfrm>
            <a:off x="5148064" y="4797152"/>
            <a:ext cx="3542134" cy="936104"/>
          </a:xfrm>
          <a:prstGeom prst="wedgeRoundRectCallout">
            <a:avLst>
              <a:gd name="adj1" fmla="val -45846"/>
              <a:gd name="adj2" fmla="val -73503"/>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da-DK" sz="1400" i="1" dirty="0">
                <a:solidFill>
                  <a:schemeClr val="tx1"/>
                </a:solidFill>
              </a:rPr>
              <a:t>Hvordan dater man på nettet?</a:t>
            </a:r>
          </a:p>
          <a:p>
            <a:pPr algn="ctr">
              <a:spcAft>
                <a:spcPts val="600"/>
              </a:spcAft>
            </a:pPr>
            <a:r>
              <a:rPr lang="da-DK" sz="1400" i="1" dirty="0">
                <a:solidFill>
                  <a:schemeClr val="tx1"/>
                </a:solidFill>
              </a:rPr>
              <a:t>Hvad er fordelene og ulemperne ved at mødes fysisk eller på nettet?</a:t>
            </a:r>
          </a:p>
        </p:txBody>
      </p:sp>
      <p:pic>
        <p:nvPicPr>
          <p:cNvPr id="8" name="Picture 7">
            <a:extLst>
              <a:ext uri="{FF2B5EF4-FFF2-40B4-BE49-F238E27FC236}">
                <a16:creationId xmlns:a16="http://schemas.microsoft.com/office/drawing/2014/main" id="{2424C850-1829-41B1-9FE9-59FEE5BCEC8F}"/>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427984" y="908720"/>
            <a:ext cx="4447704" cy="3639192"/>
          </a:xfrm>
          <a:prstGeom prst="rect">
            <a:avLst/>
          </a:prstGeom>
        </p:spPr>
      </p:pic>
    </p:spTree>
    <p:extLst>
      <p:ext uri="{BB962C8B-B14F-4D97-AF65-F5344CB8AC3E}">
        <p14:creationId xmlns:p14="http://schemas.microsoft.com/office/powerpoint/2010/main" val="3171530702"/>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45E2938-0962-4D05-8A85-7B02AEFFD8AF}"/>
              </a:ext>
            </a:extLst>
          </p:cNvPr>
          <p:cNvGraphicFramePr>
            <a:graphicFrameLocks noChangeAspect="1"/>
          </p:cNvGraphicFramePr>
          <p:nvPr>
            <p:custDataLst>
              <p:tags r:id="rId2"/>
            </p:custDataLst>
            <p:extLst>
              <p:ext uri="{D42A27DB-BD31-4B8C-83A1-F6EECF244321}">
                <p14:modId xmlns:p14="http://schemas.microsoft.com/office/powerpoint/2010/main" val="1178978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54"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57B8C67-A99E-467E-9C1C-B7044402403D}"/>
              </a:ext>
            </a:extLst>
          </p:cNvPr>
          <p:cNvSpPr>
            <a:spLocks noGrp="1"/>
          </p:cNvSpPr>
          <p:nvPr>
            <p:ph type="title"/>
          </p:nvPr>
        </p:nvSpPr>
        <p:spPr/>
        <p:txBody>
          <a:bodyPr vert="horz"/>
          <a:lstStyle/>
          <a:p>
            <a:r>
              <a:rPr lang="en-US" dirty="0">
                <a:cs typeface="Arial"/>
              </a:rPr>
              <a:t>Dating</a:t>
            </a:r>
            <a:endParaRPr lang="en-US" dirty="0"/>
          </a:p>
        </p:txBody>
      </p:sp>
      <p:sp>
        <p:nvSpPr>
          <p:cNvPr id="3" name="Content Placeholder 2">
            <a:extLst>
              <a:ext uri="{FF2B5EF4-FFF2-40B4-BE49-F238E27FC236}">
                <a16:creationId xmlns:a16="http://schemas.microsoft.com/office/drawing/2014/main" id="{9813D298-DF09-47F2-A2DF-46CF6F350D7A}"/>
              </a:ext>
            </a:extLst>
          </p:cNvPr>
          <p:cNvSpPr>
            <a:spLocks noGrp="1"/>
          </p:cNvSpPr>
          <p:nvPr>
            <p:ph idx="1"/>
          </p:nvPr>
        </p:nvSpPr>
        <p:spPr>
          <a:xfrm>
            <a:off x="628649" y="5380469"/>
            <a:ext cx="7904163" cy="496455"/>
          </a:xfrm>
        </p:spPr>
        <p:txBody>
          <a:bodyPr vert="horz" lIns="91440" tIns="45720" rIns="91440" bIns="45720" rtlCol="0" anchor="t">
            <a:normAutofit/>
          </a:bodyPr>
          <a:lstStyle/>
          <a:p>
            <a:pPr marL="179705" indent="-179705"/>
            <a:r>
              <a:rPr lang="en-US" dirty="0">
                <a:ea typeface="+mn-lt"/>
                <a:cs typeface="+mn-lt"/>
                <a:hlinkClick r:id="rId6">
                  <a:extLst>
                    <a:ext uri="{A12FA001-AC4F-418D-AE19-62706E023703}">
                      <ahyp:hlinkClr xmlns:ahyp="http://schemas.microsoft.com/office/drawing/2018/hyperlinkcolor" xmlns="" val="tx"/>
                    </a:ext>
                  </a:extLst>
                </a:hlinkClick>
              </a:rPr>
              <a:t>https://www.dr.dk/drtv/se/taler-du-kropssprog_47325</a:t>
            </a:r>
            <a:endParaRPr lang="en-US" dirty="0">
              <a:ea typeface="+mn-lt"/>
              <a:cs typeface="+mn-lt"/>
            </a:endParaRPr>
          </a:p>
          <a:p>
            <a:pPr marL="179705" indent="-179705"/>
            <a:endParaRPr lang="en-US" dirty="0">
              <a:cs typeface="Arial" panose="020B0604020202020204"/>
            </a:endParaRPr>
          </a:p>
        </p:txBody>
      </p:sp>
      <p:pic>
        <p:nvPicPr>
          <p:cNvPr id="10" name="Billede 4">
            <a:extLst>
              <a:ext uri="{FF2B5EF4-FFF2-40B4-BE49-F238E27FC236}">
                <a16:creationId xmlns:a16="http://schemas.microsoft.com/office/drawing/2014/main" id="{961944FE-3D78-4F0B-BFC3-B38E90720E5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4767"/>
          <a:stretch/>
        </p:blipFill>
        <p:spPr>
          <a:xfrm>
            <a:off x="1619076" y="1335444"/>
            <a:ext cx="5923308" cy="3474286"/>
          </a:xfrm>
          <a:prstGeom prst="rect">
            <a:avLst/>
          </a:prstGeom>
        </p:spPr>
      </p:pic>
    </p:spTree>
    <p:extLst>
      <p:ext uri="{BB962C8B-B14F-4D97-AF65-F5344CB8AC3E}">
        <p14:creationId xmlns:p14="http://schemas.microsoft.com/office/powerpoint/2010/main" val="16611184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2B6E9D3-1BC6-405C-90EA-48EF2303A698}"/>
              </a:ext>
            </a:extLst>
          </p:cNvPr>
          <p:cNvGraphicFramePr>
            <a:graphicFrameLocks noChangeAspect="1"/>
          </p:cNvGraphicFramePr>
          <p:nvPr>
            <p:custDataLst>
              <p:tags r:id="rId2"/>
            </p:custDataLst>
            <p:extLst>
              <p:ext uri="{D42A27DB-BD31-4B8C-83A1-F6EECF244321}">
                <p14:modId xmlns:p14="http://schemas.microsoft.com/office/powerpoint/2010/main" val="9186073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78" name="think-cell Slide" r:id="rId5" imgW="342" imgH="337" progId="TCLayout.ActiveDocument.1">
                  <p:embed/>
                </p:oleObj>
              </mc:Choice>
              <mc:Fallback>
                <p:oleObj name="think-cell Slide" r:id="rId5" imgW="342" imgH="337"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da-DK" dirty="0"/>
              <a:t>Køn og seksualitet</a:t>
            </a:r>
          </a:p>
        </p:txBody>
      </p:sp>
      <p:sp>
        <p:nvSpPr>
          <p:cNvPr id="3" name="Pladsholder til indhold 2"/>
          <p:cNvSpPr>
            <a:spLocks noGrp="1"/>
          </p:cNvSpPr>
          <p:nvPr>
            <p:ph idx="1"/>
          </p:nvPr>
        </p:nvSpPr>
        <p:spPr/>
        <p:txBody>
          <a:bodyPr/>
          <a:lstStyle/>
          <a:p>
            <a:r>
              <a:rPr lang="da-DK" dirty="0"/>
              <a:t>https://www.youtube.com/watch?v=GUmN2nBrFws</a:t>
            </a:r>
          </a:p>
        </p:txBody>
      </p:sp>
      <p:pic>
        <p:nvPicPr>
          <p:cNvPr id="10" name="Picture 9">
            <a:extLst>
              <a:ext uri="{FF2B5EF4-FFF2-40B4-BE49-F238E27FC236}">
                <a16:creationId xmlns:a16="http://schemas.microsoft.com/office/drawing/2014/main" id="{E999D182-8CF8-4C12-B9D7-2271685D9C79}"/>
              </a:ext>
            </a:extLst>
          </p:cNvPr>
          <p:cNvPicPr>
            <a:picLocks noChangeAspect="1"/>
          </p:cNvPicPr>
          <p:nvPr/>
        </p:nvPicPr>
        <p:blipFill>
          <a:blip r:embed="rId7"/>
          <a:stretch>
            <a:fillRect/>
          </a:stretch>
        </p:blipFill>
        <p:spPr>
          <a:xfrm>
            <a:off x="1491096" y="2255079"/>
            <a:ext cx="6161808" cy="3349080"/>
          </a:xfrm>
          <a:prstGeom prst="rect">
            <a:avLst/>
          </a:prstGeom>
        </p:spPr>
      </p:pic>
    </p:spTree>
    <p:extLst>
      <p:ext uri="{BB962C8B-B14F-4D97-AF65-F5344CB8AC3E}">
        <p14:creationId xmlns:p14="http://schemas.microsoft.com/office/powerpoint/2010/main" val="335283273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8D55A-A28B-4994-9CEA-7F75EB7F81B3}"/>
              </a:ext>
            </a:extLst>
          </p:cNvPr>
          <p:cNvSpPr>
            <a:spLocks noGrp="1"/>
          </p:cNvSpPr>
          <p:nvPr>
            <p:ph type="title"/>
          </p:nvPr>
        </p:nvSpPr>
        <p:spPr/>
        <p:txBody>
          <a:bodyPr/>
          <a:lstStyle/>
          <a:p>
            <a:r>
              <a:rPr lang="da-DK" dirty="0"/>
              <a:t>Seksualitet og kærester</a:t>
            </a:r>
            <a:br>
              <a:rPr lang="da-DK" dirty="0"/>
            </a:br>
            <a:r>
              <a:rPr lang="da-DK" sz="2000" dirty="0"/>
              <a:t>Louise Egelund</a:t>
            </a:r>
          </a:p>
        </p:txBody>
      </p:sp>
      <p:sp>
        <p:nvSpPr>
          <p:cNvPr id="3" name="Content Placeholder 2">
            <a:extLst>
              <a:ext uri="{FF2B5EF4-FFF2-40B4-BE49-F238E27FC236}">
                <a16:creationId xmlns:a16="http://schemas.microsoft.com/office/drawing/2014/main" id="{928970F7-1829-44B5-A936-B3405C030747}"/>
              </a:ext>
            </a:extLst>
          </p:cNvPr>
          <p:cNvSpPr>
            <a:spLocks noGrp="1"/>
          </p:cNvSpPr>
          <p:nvPr>
            <p:ph idx="1"/>
          </p:nvPr>
        </p:nvSpPr>
        <p:spPr/>
        <p:txBody>
          <a:bodyPr>
            <a:normAutofit/>
          </a:bodyPr>
          <a:lstStyle/>
          <a:p>
            <a:pPr marL="0" indent="0">
              <a:buNone/>
            </a:pPr>
            <a:r>
              <a:rPr lang="da-DK" sz="1600" i="1" dirty="0"/>
              <a:t>Jeg har for nyligt fået at vide, at mennesker med autisme er 2/3 af deres alder, når det kommer til modenhed. Set i bakspejlet forklarer det meget for mig!</a:t>
            </a:r>
          </a:p>
          <a:p>
            <a:pPr marL="0" indent="0">
              <a:buNone/>
            </a:pPr>
            <a:r>
              <a:rPr lang="da-DK" sz="1600" i="1" dirty="0"/>
              <a:t>Jeg har altid følt mig ude af trit med mine jævnaldrende, og i særdeleshed fra vi kom i puberteten. De andre gik i byen og stod og kyssede på gangene i skolen, og jeg passede min specialinteresse og min hest. Det var som om, at alle var gået sammen og var blevet enige om at blive voksne uden at spørge mig.</a:t>
            </a:r>
          </a:p>
          <a:p>
            <a:pPr marL="0" indent="0">
              <a:buNone/>
            </a:pPr>
            <a:r>
              <a:rPr lang="da-DK" sz="1600" i="1" dirty="0"/>
              <a:t>Mit ønske om at få en kæreste stammede mest fra ønsket om at passe ind og være som de andre, og jeg var slet ikke parat til det, som det indebar at få en kæreste. Jeg syntes, at det der med sex var spændende og ville gerne prøve det, men et langt stykke hen ad vejen handlede det mere om at “få det overstået” end om ønsket om at have et sexliv. Jeg var i tyverne, inden jeg overhovedet prøvede at kysse med en fyr. Jeg syntes, det var pinligt at være så gammel og stadig ikke have prøvet noget.</a:t>
            </a:r>
          </a:p>
          <a:p>
            <a:endParaRPr lang="da-DK" sz="1600" dirty="0"/>
          </a:p>
        </p:txBody>
      </p:sp>
      <p:sp>
        <p:nvSpPr>
          <p:cNvPr id="6" name="Speech Bubble: Rectangle with Corners Rounded 5">
            <a:extLst>
              <a:ext uri="{FF2B5EF4-FFF2-40B4-BE49-F238E27FC236}">
                <a16:creationId xmlns:a16="http://schemas.microsoft.com/office/drawing/2014/main" id="{AB499549-B338-4757-ADE1-C3FCC04DEF5E}"/>
              </a:ext>
            </a:extLst>
          </p:cNvPr>
          <p:cNvSpPr/>
          <p:nvPr/>
        </p:nvSpPr>
        <p:spPr>
          <a:xfrm>
            <a:off x="4225702" y="5013176"/>
            <a:ext cx="4464496" cy="1183919"/>
          </a:xfrm>
          <a:prstGeom prst="wedgeRoundRectCallout">
            <a:avLst>
              <a:gd name="adj1" fmla="val -60866"/>
              <a:gd name="adj2" fmla="val -48944"/>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da-DK" sz="1400" i="1" dirty="0">
                <a:solidFill>
                  <a:schemeClr val="tx1"/>
                </a:solidFill>
              </a:rPr>
              <a:t>Kan du genkende Louises erfaringer?</a:t>
            </a:r>
          </a:p>
          <a:p>
            <a:pPr algn="ctr">
              <a:spcAft>
                <a:spcPts val="600"/>
              </a:spcAft>
            </a:pPr>
            <a:r>
              <a:rPr lang="da-DK" sz="1400" i="1" dirty="0">
                <a:solidFill>
                  <a:schemeClr val="tx1"/>
                </a:solidFill>
              </a:rPr>
              <a:t>Læs mere på: https://www.autismeforening.dk/videnscenter/artikler/temaartikler/seksualitet-indefra/</a:t>
            </a:r>
          </a:p>
        </p:txBody>
      </p:sp>
    </p:spTree>
    <p:extLst>
      <p:ext uri="{BB962C8B-B14F-4D97-AF65-F5344CB8AC3E}">
        <p14:creationId xmlns:p14="http://schemas.microsoft.com/office/powerpoint/2010/main" val="717834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A760E2A1-CB85-4F73-B78B-96AE47040645}"/>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37440085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Kønsidentitet og kønsroller</a:t>
            </a:r>
            <a:br>
              <a:rPr lang="da-DK" dirty="0"/>
            </a:br>
            <a:r>
              <a:rPr lang="da-DK" sz="2000" dirty="0"/>
              <a:t>Louise Egelund</a:t>
            </a:r>
          </a:p>
        </p:txBody>
      </p:sp>
      <p:sp>
        <p:nvSpPr>
          <p:cNvPr id="3" name="Pladsholder til indhold 2"/>
          <p:cNvSpPr>
            <a:spLocks noGrp="1"/>
          </p:cNvSpPr>
          <p:nvPr>
            <p:ph idx="1"/>
          </p:nvPr>
        </p:nvSpPr>
        <p:spPr>
          <a:xfrm>
            <a:off x="628649" y="2025166"/>
            <a:ext cx="7904163" cy="4248150"/>
          </a:xfrm>
        </p:spPr>
        <p:txBody>
          <a:bodyPr>
            <a:normAutofit/>
          </a:bodyPr>
          <a:lstStyle/>
          <a:p>
            <a:r>
              <a:rPr lang="da-DK" dirty="0"/>
              <a:t>Mange med AFS har ikke en kønsrettet kontakt til </a:t>
            </a:r>
            <a:r>
              <a:rPr lang="da-DK"/>
              <a:t>andre mennesker.</a:t>
            </a:r>
            <a:endParaRPr lang="da-DK" dirty="0"/>
          </a:p>
          <a:p>
            <a:endParaRPr lang="da-DK" dirty="0"/>
          </a:p>
          <a:p>
            <a:r>
              <a:rPr lang="da-DK" i="1" dirty="0"/>
              <a:t>”Jeg har oplevet flere med autisme, som hverken køns- eller aldersdiskriminerer. Dvs. at de ikke nødvendigvis er tiltrukket af én på deres egen alder, og måske ikke går så meget op i, om det er en mand eller kvinde, så længe det er en person, de har det godt sammen med.” </a:t>
            </a:r>
          </a:p>
          <a:p>
            <a:endParaRPr lang="da-DK" dirty="0"/>
          </a:p>
          <a:p>
            <a:endParaRPr lang="da-DK" dirty="0"/>
          </a:p>
          <a:p>
            <a:endParaRPr lang="da-DK" dirty="0"/>
          </a:p>
          <a:p>
            <a:endParaRPr lang="da-DK" dirty="0"/>
          </a:p>
          <a:p>
            <a:pPr algn="r"/>
            <a:r>
              <a:rPr lang="da-DK" sz="1200" dirty="0"/>
              <a:t>Inspiration fra Louise Garde – Skivekonferencen 2019</a:t>
            </a:r>
          </a:p>
        </p:txBody>
      </p:sp>
    </p:spTree>
    <p:extLst>
      <p:ext uri="{BB962C8B-B14F-4D97-AF65-F5344CB8AC3E}">
        <p14:creationId xmlns:p14="http://schemas.microsoft.com/office/powerpoint/2010/main" val="323463190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8649" y="764704"/>
            <a:ext cx="8119815" cy="756084"/>
          </a:xfrm>
        </p:spPr>
        <p:txBody>
          <a:bodyPr/>
          <a:lstStyle/>
          <a:p>
            <a:r>
              <a:rPr lang="da-DK" dirty="0"/>
              <a:t>Louise Egelunds bud på nye grundholdninger om seksualitet og familieliv</a:t>
            </a:r>
          </a:p>
        </p:txBody>
      </p:sp>
      <p:sp>
        <p:nvSpPr>
          <p:cNvPr id="3" name="Pladsholder til indhold 2"/>
          <p:cNvSpPr>
            <a:spLocks noGrp="1"/>
          </p:cNvSpPr>
          <p:nvPr>
            <p:ph idx="1"/>
          </p:nvPr>
        </p:nvSpPr>
        <p:spPr/>
        <p:txBody>
          <a:bodyPr>
            <a:normAutofit lnSpcReduction="10000"/>
          </a:bodyPr>
          <a:lstStyle/>
          <a:p>
            <a:r>
              <a:rPr lang="da-DK" dirty="0"/>
              <a:t>At der ikke er noget galt med at være jomfru som 25 årig / 30 årig / 50 årig</a:t>
            </a:r>
          </a:p>
          <a:p>
            <a:r>
              <a:rPr lang="da-DK" dirty="0"/>
              <a:t>At man kun skal have sex, når man har lyst til det, og ikke fordi man føler, at man burde have prøvet det</a:t>
            </a:r>
          </a:p>
          <a:p>
            <a:r>
              <a:rPr lang="da-DK" dirty="0"/>
              <a:t>At sex med sig selv er lige så </a:t>
            </a:r>
            <a:r>
              <a:rPr lang="da-DK"/>
              <a:t>i orden, </a:t>
            </a:r>
            <a:r>
              <a:rPr lang="da-DK" dirty="0"/>
              <a:t>som sex med en partner </a:t>
            </a:r>
          </a:p>
          <a:p>
            <a:r>
              <a:rPr lang="da-DK" dirty="0"/>
              <a:t>At far, mor og børn scenariet ikke er det rigtige for alle</a:t>
            </a:r>
          </a:p>
          <a:p>
            <a:r>
              <a:rPr lang="da-DK" dirty="0"/>
              <a:t>At sex ikke behøver at være imellem to mennesker, der elsker hinanden, men kan være mellem to mennesker, der elsker sex</a:t>
            </a:r>
          </a:p>
          <a:p>
            <a:r>
              <a:rPr lang="da-DK" dirty="0"/>
              <a:t>At det er i orden at bo alene eller sammen med et kæledyr, hvis det er det, man i virkeligheden har det bedst med</a:t>
            </a:r>
          </a:p>
          <a:p>
            <a:r>
              <a:rPr lang="da-DK" dirty="0"/>
              <a:t>At det ikke er forkert at have lyst til sex, men heller ikke er forkert ikke at have lyst til sex</a:t>
            </a:r>
          </a:p>
          <a:p>
            <a:r>
              <a:rPr lang="da-DK" dirty="0"/>
              <a:t>Og vigtigst af alt: At de unge skal finde ud af, hvad der er rigtigt for dem og udleve dette, uden at gå på kompromis med, hvem de er. </a:t>
            </a:r>
          </a:p>
          <a:p>
            <a:endParaRPr lang="da-DK" dirty="0"/>
          </a:p>
        </p:txBody>
      </p:sp>
      <p:sp>
        <p:nvSpPr>
          <p:cNvPr id="8" name="Pladsholder til sidefod 4">
            <a:extLst>
              <a:ext uri="{FF2B5EF4-FFF2-40B4-BE49-F238E27FC236}">
                <a16:creationId xmlns:a16="http://schemas.microsoft.com/office/drawing/2014/main" id="{555A1B2C-0D8D-47A5-A98D-056DD03B918E}"/>
              </a:ext>
            </a:extLst>
          </p:cNvPr>
          <p:cNvSpPr txBox="1">
            <a:spLocks/>
          </p:cNvSpPr>
          <p:nvPr/>
        </p:nvSpPr>
        <p:spPr>
          <a:xfrm>
            <a:off x="755576" y="5913276"/>
            <a:ext cx="4759559" cy="180020"/>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900" i="1" dirty="0">
                <a:solidFill>
                  <a:schemeClr val="tx1"/>
                </a:solidFill>
              </a:rPr>
              <a:t>https://www.autismeforening.dk/videnscenter/artikler/temaartikler/seksualitet-indefra/</a:t>
            </a:r>
            <a:endParaRPr lang="da-DK" sz="900" dirty="0">
              <a:solidFill>
                <a:schemeClr val="accent6"/>
              </a:solidFill>
            </a:endParaRPr>
          </a:p>
        </p:txBody>
      </p:sp>
    </p:spTree>
    <p:extLst>
      <p:ext uri="{BB962C8B-B14F-4D97-AF65-F5344CB8AC3E}">
        <p14:creationId xmlns:p14="http://schemas.microsoft.com/office/powerpoint/2010/main" val="158250020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E4E3199-3429-47D6-A9F6-B449769020E2}"/>
              </a:ext>
            </a:extLst>
          </p:cNvPr>
          <p:cNvGraphicFramePr>
            <a:graphicFrameLocks noChangeAspect="1"/>
          </p:cNvGraphicFramePr>
          <p:nvPr>
            <p:custDataLst>
              <p:tags r:id="rId2"/>
            </p:custDataLst>
            <p:extLst>
              <p:ext uri="{D42A27DB-BD31-4B8C-83A1-F6EECF244321}">
                <p14:modId xmlns:p14="http://schemas.microsoft.com/office/powerpoint/2010/main" val="33986044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6802"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a:xfrm>
            <a:off x="628649" y="603033"/>
            <a:ext cx="7904163" cy="756084"/>
          </a:xfrm>
        </p:spPr>
        <p:txBody>
          <a:bodyPr vert="horz"/>
          <a:lstStyle/>
          <a:p>
            <a:r>
              <a:rPr lang="da-DK" dirty="0"/>
              <a:t>Grænsesætning og kommunikation</a:t>
            </a:r>
          </a:p>
        </p:txBody>
      </p:sp>
      <p:sp>
        <p:nvSpPr>
          <p:cNvPr id="3" name="Pladsholder til indhold 2"/>
          <p:cNvSpPr>
            <a:spLocks noGrp="1"/>
          </p:cNvSpPr>
          <p:nvPr>
            <p:ph idx="1"/>
          </p:nvPr>
        </p:nvSpPr>
        <p:spPr/>
        <p:txBody>
          <a:bodyPr>
            <a:normAutofit/>
          </a:bodyPr>
          <a:lstStyle/>
          <a:p>
            <a:r>
              <a:rPr lang="da-DK" dirty="0"/>
              <a:t>Der er mange sociale spilleregler indblandet i seksuel adfærd, og kommunikationen bliver altafgørende i seksuelle situationer eller ved tilnærmelser fra den anden, hvor det er vigtigt, at begge parter siger til og fra. </a:t>
            </a:r>
          </a:p>
          <a:p>
            <a:r>
              <a:rPr lang="da-DK"/>
              <a:t>Netop her, </a:t>
            </a:r>
            <a:r>
              <a:rPr lang="da-DK" dirty="0"/>
              <a:t>kan mange med autisme have udfordringer, fordi man har svært ved at forstå de sociale regler, og fordi man har brug for en konkret og direkte kommunikation. </a:t>
            </a:r>
          </a:p>
          <a:p>
            <a:r>
              <a:rPr lang="da-DK" dirty="0"/>
              <a:t>Nogle har brug for et tydeligt ja eller nej, da det er svært at aflæse, om den anden person stadig har lyst til at fortsætte den seksuelle adfærd. </a:t>
            </a:r>
          </a:p>
          <a:p>
            <a:r>
              <a:rPr lang="da-DK" dirty="0"/>
              <a:t>Mange med autisme har også svært ved at sige fra</a:t>
            </a:r>
            <a:r>
              <a:rPr lang="da-DK"/>
              <a:t>, og mærke, </a:t>
            </a:r>
            <a:r>
              <a:rPr lang="da-DK" dirty="0"/>
              <a:t>hvad de har lyst til (i tide) og sætte grænser. </a:t>
            </a:r>
          </a:p>
          <a:p>
            <a:r>
              <a:rPr lang="da-DK" dirty="0"/>
              <a:t>Man kan derfor opleve at stå i ubehagelige situationer, hvor ens grænser er blevet brudt. Hvilket man nogle gange først opdager bagefter.</a:t>
            </a:r>
          </a:p>
        </p:txBody>
      </p:sp>
      <p:sp>
        <p:nvSpPr>
          <p:cNvPr id="10" name="Pladsholder til sidefod 4">
            <a:extLst>
              <a:ext uri="{FF2B5EF4-FFF2-40B4-BE49-F238E27FC236}">
                <a16:creationId xmlns:a16="http://schemas.microsoft.com/office/drawing/2014/main" id="{F9ABC7FF-86E5-4060-9E3D-1BEA335E470A}"/>
              </a:ext>
            </a:extLst>
          </p:cNvPr>
          <p:cNvSpPr txBox="1">
            <a:spLocks/>
          </p:cNvSpPr>
          <p:nvPr/>
        </p:nvSpPr>
        <p:spPr>
          <a:xfrm>
            <a:off x="827584" y="5841268"/>
            <a:ext cx="3123576" cy="180020"/>
          </a:xfrm>
          <a:prstGeom prst="rect">
            <a:avLst/>
          </a:prstGeom>
        </p:spPr>
        <p:txBody>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a-DK" sz="900" dirty="0">
                <a:solidFill>
                  <a:schemeClr val="accent6"/>
                </a:solidFill>
              </a:rPr>
              <a:t>https://www.molis.dk/seksualitet</a:t>
            </a:r>
          </a:p>
        </p:txBody>
      </p:sp>
    </p:spTree>
    <p:extLst>
      <p:ext uri="{BB962C8B-B14F-4D97-AF65-F5344CB8AC3E}">
        <p14:creationId xmlns:p14="http://schemas.microsoft.com/office/powerpoint/2010/main" val="339765731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Sanser, seksualitet og grænser</a:t>
            </a:r>
          </a:p>
        </p:txBody>
      </p:sp>
      <p:sp>
        <p:nvSpPr>
          <p:cNvPr id="3" name="Pladsholder til indhold 2"/>
          <p:cNvSpPr>
            <a:spLocks noGrp="1"/>
          </p:cNvSpPr>
          <p:nvPr>
            <p:ph idx="1"/>
          </p:nvPr>
        </p:nvSpPr>
        <p:spPr/>
        <p:txBody>
          <a:bodyPr>
            <a:normAutofit/>
          </a:bodyPr>
          <a:lstStyle/>
          <a:p>
            <a:r>
              <a:rPr lang="da-DK" dirty="0"/>
              <a:t>Mange mennesker med AFS har sansemæssige udfordringer. </a:t>
            </a:r>
          </a:p>
          <a:p>
            <a:r>
              <a:rPr lang="da-DK" dirty="0"/>
              <a:t>Det kan betyde, at almindelige måder at vise, at man kan lide hinanden på fx ved berøringer og kropskontakt (kys, holde i hånd, putte sammen, ligge i ske mm.) kan føles ubehageligt og/eller grænseoverskridende. </a:t>
            </a:r>
          </a:p>
          <a:p>
            <a:r>
              <a:rPr lang="da-DK" dirty="0"/>
              <a:t>I nogle tilfælde aftager følelsen af ubehag i takt med, at relationen forstærkes. I andre tilfælde ikke. </a:t>
            </a:r>
          </a:p>
          <a:p>
            <a:r>
              <a:rPr lang="da-DK" dirty="0"/>
              <a:t>Det er derfor vigtigt at italesætte sine grænser og sige højt, hvad der føles rart/ubehageligt.</a:t>
            </a:r>
          </a:p>
          <a:p>
            <a:r>
              <a:rPr lang="da-DK" dirty="0"/>
              <a:t>Der er mange måder at vise, at man er glad for hinanden. Tal åbent om det med din partner. </a:t>
            </a:r>
          </a:p>
          <a:p>
            <a:r>
              <a:rPr lang="da-DK" dirty="0"/>
              <a:t>Ved at tale åbent om det undgår man, at den anden føler sig afvist.   </a:t>
            </a:r>
          </a:p>
          <a:p>
            <a:r>
              <a:rPr lang="da-DK" dirty="0"/>
              <a:t>Vær tydelig omkring behovet for pauser, når du har en kæreste/dater</a:t>
            </a:r>
          </a:p>
        </p:txBody>
      </p:sp>
    </p:spTree>
    <p:extLst>
      <p:ext uri="{BB962C8B-B14F-4D97-AF65-F5344CB8AC3E}">
        <p14:creationId xmlns:p14="http://schemas.microsoft.com/office/powerpoint/2010/main" val="1663222856"/>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FDEB7-25CA-40FC-B11B-6ADBFED447CB}"/>
              </a:ext>
            </a:extLst>
          </p:cNvPr>
          <p:cNvSpPr>
            <a:spLocks noGrp="1"/>
          </p:cNvSpPr>
          <p:nvPr>
            <p:ph type="title"/>
          </p:nvPr>
        </p:nvSpPr>
        <p:spPr/>
        <p:txBody>
          <a:bodyPr/>
          <a:lstStyle/>
          <a:p>
            <a:r>
              <a:rPr lang="da-DK" dirty="0"/>
              <a:t>Kærlighed på spektret</a:t>
            </a:r>
          </a:p>
        </p:txBody>
      </p:sp>
      <p:pic>
        <p:nvPicPr>
          <p:cNvPr id="6" name="Picture 5">
            <a:extLst>
              <a:ext uri="{FF2B5EF4-FFF2-40B4-BE49-F238E27FC236}">
                <a16:creationId xmlns:a16="http://schemas.microsoft.com/office/drawing/2014/main" id="{9E1403FD-CF14-43BD-B1B6-1404BBD7213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069" y="2204865"/>
            <a:ext cx="8025529" cy="2938808"/>
          </a:xfrm>
          <a:prstGeom prst="rect">
            <a:avLst/>
          </a:prstGeom>
        </p:spPr>
      </p:pic>
      <p:sp>
        <p:nvSpPr>
          <p:cNvPr id="7" name="Content Placeholder 2">
            <a:extLst>
              <a:ext uri="{FF2B5EF4-FFF2-40B4-BE49-F238E27FC236}">
                <a16:creationId xmlns:a16="http://schemas.microsoft.com/office/drawing/2014/main" id="{2657A3B6-07EF-4CB4-A29A-4DF92877176D}"/>
              </a:ext>
            </a:extLst>
          </p:cNvPr>
          <p:cNvSpPr>
            <a:spLocks noGrp="1"/>
          </p:cNvSpPr>
          <p:nvPr>
            <p:ph idx="1"/>
          </p:nvPr>
        </p:nvSpPr>
        <p:spPr>
          <a:xfrm>
            <a:off x="628649" y="1628775"/>
            <a:ext cx="7904163" cy="4248150"/>
          </a:xfrm>
        </p:spPr>
        <p:txBody>
          <a:bodyPr/>
          <a:lstStyle/>
          <a:p>
            <a:r>
              <a:rPr lang="da-DK" dirty="0"/>
              <a:t>Video om at navigere i datingverdenen</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pPr marL="0" indent="0">
              <a:buNone/>
            </a:pPr>
            <a:r>
              <a:rPr lang="da-DK" dirty="0"/>
              <a:t>https://www.netflix.com/dk/title/81265493</a:t>
            </a:r>
          </a:p>
        </p:txBody>
      </p:sp>
    </p:spTree>
    <p:extLst>
      <p:ext uri="{BB962C8B-B14F-4D97-AF65-F5344CB8AC3E}">
        <p14:creationId xmlns:p14="http://schemas.microsoft.com/office/powerpoint/2010/main" val="136901478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A668086-5B62-41B7-A8F5-4950211A359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826"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6A668086-5B62-41B7-A8F5-4950211A359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3A8598A-F2A8-4EC2-A755-9FCE51A35217}"/>
              </a:ext>
            </a:extLst>
          </p:cNvPr>
          <p:cNvSpPr>
            <a:spLocks noGrp="1"/>
          </p:cNvSpPr>
          <p:nvPr>
            <p:ph type="title"/>
          </p:nvPr>
        </p:nvSpPr>
        <p:spPr/>
        <p:txBody>
          <a:bodyPr vert="horz"/>
          <a:lstStyle/>
          <a:p>
            <a:r>
              <a:rPr lang="en-US" dirty="0">
                <a:cs typeface="Arial"/>
              </a:rPr>
              <a:t>8 </a:t>
            </a:r>
            <a:r>
              <a:rPr lang="en-US" dirty="0" err="1">
                <a:cs typeface="Arial"/>
              </a:rPr>
              <a:t>gode</a:t>
            </a:r>
            <a:r>
              <a:rPr lang="en-US" dirty="0">
                <a:cs typeface="Arial"/>
              </a:rPr>
              <a:t> </a:t>
            </a:r>
            <a:r>
              <a:rPr lang="en-US" dirty="0" err="1">
                <a:cs typeface="Arial"/>
              </a:rPr>
              <a:t>råd</a:t>
            </a:r>
            <a:r>
              <a:rPr lang="en-US" dirty="0">
                <a:cs typeface="Arial"/>
              </a:rPr>
              <a:t> </a:t>
            </a:r>
            <a:r>
              <a:rPr lang="en-US" dirty="0" err="1">
                <a:cs typeface="Arial"/>
              </a:rPr>
              <a:t>når</a:t>
            </a:r>
            <a:r>
              <a:rPr lang="en-US" dirty="0">
                <a:cs typeface="Arial"/>
              </a:rPr>
              <a:t> du </a:t>
            </a:r>
            <a:r>
              <a:rPr lang="en-US" dirty="0" err="1">
                <a:cs typeface="Arial"/>
              </a:rPr>
              <a:t>skal</a:t>
            </a:r>
            <a:r>
              <a:rPr lang="en-US" dirty="0">
                <a:cs typeface="Arial"/>
              </a:rPr>
              <a:t> </a:t>
            </a:r>
            <a:r>
              <a:rPr lang="en-US" dirty="0" err="1">
                <a:cs typeface="Arial"/>
              </a:rPr>
              <a:t>på</a:t>
            </a:r>
            <a:r>
              <a:rPr lang="en-US" dirty="0">
                <a:cs typeface="Arial"/>
              </a:rPr>
              <a:t> date</a:t>
            </a:r>
            <a:r>
              <a:rPr lang="en-US" b="0" dirty="0">
                <a:cs typeface="Arial"/>
              </a:rPr>
              <a:t> </a:t>
            </a:r>
            <a:endParaRPr lang="en-US" dirty="0"/>
          </a:p>
        </p:txBody>
      </p:sp>
      <p:sp>
        <p:nvSpPr>
          <p:cNvPr id="3" name="Content Placeholder 2">
            <a:extLst>
              <a:ext uri="{FF2B5EF4-FFF2-40B4-BE49-F238E27FC236}">
                <a16:creationId xmlns:a16="http://schemas.microsoft.com/office/drawing/2014/main" id="{46EC3C8C-C516-4660-8F81-BF6EC820CEB3}"/>
              </a:ext>
            </a:extLst>
          </p:cNvPr>
          <p:cNvSpPr>
            <a:spLocks noGrp="1"/>
          </p:cNvSpPr>
          <p:nvPr>
            <p:ph idx="1"/>
          </p:nvPr>
        </p:nvSpPr>
        <p:spPr/>
        <p:txBody>
          <a:bodyPr vert="horz" lIns="91440" tIns="45720" rIns="91440" bIns="45720" rtlCol="0" anchor="t">
            <a:normAutofit/>
          </a:bodyPr>
          <a:lstStyle/>
          <a:p>
            <a:pPr marL="0" indent="0">
              <a:buNone/>
            </a:pPr>
            <a:r>
              <a:rPr lang="da-DK" b="1" dirty="0">
                <a:ea typeface="+mn-lt"/>
                <a:cs typeface="+mn-lt"/>
              </a:rPr>
              <a:t>Glem enhver tanke om, at nu skal du være helt igennem perfekt</a:t>
            </a:r>
            <a:endParaRPr lang="da-DK" dirty="0">
              <a:ea typeface="+mn-lt"/>
              <a:cs typeface="+mn-lt"/>
            </a:endParaRPr>
          </a:p>
          <a:p>
            <a:pPr marL="0" indent="0">
              <a:buNone/>
            </a:pPr>
            <a:endParaRPr lang="da-DK" dirty="0">
              <a:ea typeface="+mn-lt"/>
              <a:cs typeface="+mn-lt"/>
            </a:endParaRPr>
          </a:p>
          <a:p>
            <a:r>
              <a:rPr lang="da-DK" dirty="0">
                <a:ea typeface="+mn-lt"/>
                <a:cs typeface="+mn-lt"/>
              </a:rPr>
              <a:t>Det er der ingen, der er. Hverken på daten eller i resten af livet.</a:t>
            </a:r>
          </a:p>
          <a:p>
            <a:r>
              <a:rPr lang="da-DK" dirty="0">
                <a:ea typeface="+mn-lt"/>
                <a:cs typeface="+mn-lt"/>
              </a:rPr>
              <a:t>Det perfekte er en forestilling – endda en lidt kedelig forestilling. Vi er alle fulde af fejl og svipsere. Gode og mindre gode ting. Langt mere interessant er det – både for din date og dig selv – at være et menneske, der står ved sig selv.</a:t>
            </a:r>
          </a:p>
        </p:txBody>
      </p:sp>
      <p:sp>
        <p:nvSpPr>
          <p:cNvPr id="5" name="TextBox 4">
            <a:extLst>
              <a:ext uri="{FF2B5EF4-FFF2-40B4-BE49-F238E27FC236}">
                <a16:creationId xmlns:a16="http://schemas.microsoft.com/office/drawing/2014/main" id="{F57A9B70-CEEC-4B8D-BEA9-60F9EB957922}"/>
              </a:ext>
            </a:extLst>
          </p:cNvPr>
          <p:cNvSpPr txBox="1"/>
          <p:nvPr/>
        </p:nvSpPr>
        <p:spPr>
          <a:xfrm>
            <a:off x="6588224" y="4509120"/>
            <a:ext cx="1584176" cy="169277"/>
          </a:xfrm>
          <a:prstGeom prst="rect">
            <a:avLst/>
          </a:prstGeom>
          <a:noFill/>
        </p:spPr>
        <p:txBody>
          <a:bodyPr wrap="square" lIns="0" tIns="0" rIns="0" bIns="0" rtlCol="0">
            <a:spAutoFit/>
          </a:bodyPr>
          <a:lstStyle/>
          <a:p>
            <a:r>
              <a:rPr lang="da-DK" sz="1100" dirty="0"/>
              <a:t>Kilde: Mindhelper.dk</a:t>
            </a:r>
          </a:p>
        </p:txBody>
      </p:sp>
    </p:spTree>
    <p:extLst>
      <p:ext uri="{BB962C8B-B14F-4D97-AF65-F5344CB8AC3E}">
        <p14:creationId xmlns:p14="http://schemas.microsoft.com/office/powerpoint/2010/main" val="1973644709"/>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B38A32A-A282-48FB-974D-96C70993BE4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8850"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3B38A32A-A282-48FB-974D-96C70993BE4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3A8598A-F2A8-4EC2-A755-9FCE51A35217}"/>
              </a:ext>
            </a:extLst>
          </p:cNvPr>
          <p:cNvSpPr>
            <a:spLocks noGrp="1"/>
          </p:cNvSpPr>
          <p:nvPr>
            <p:ph type="title"/>
          </p:nvPr>
        </p:nvSpPr>
        <p:spPr/>
        <p:txBody>
          <a:bodyPr vert="horz"/>
          <a:lstStyle/>
          <a:p>
            <a:r>
              <a:rPr lang="en-US" dirty="0">
                <a:cs typeface="Arial"/>
              </a:rPr>
              <a:t>8 </a:t>
            </a:r>
            <a:r>
              <a:rPr lang="en-US" dirty="0" err="1">
                <a:cs typeface="Arial"/>
              </a:rPr>
              <a:t>gode</a:t>
            </a:r>
            <a:r>
              <a:rPr lang="en-US" dirty="0">
                <a:cs typeface="Arial"/>
              </a:rPr>
              <a:t> </a:t>
            </a:r>
            <a:r>
              <a:rPr lang="en-US" dirty="0" err="1">
                <a:cs typeface="Arial"/>
              </a:rPr>
              <a:t>råd</a:t>
            </a:r>
            <a:r>
              <a:rPr lang="en-US" dirty="0">
                <a:cs typeface="Arial"/>
              </a:rPr>
              <a:t> </a:t>
            </a:r>
            <a:r>
              <a:rPr lang="en-US" dirty="0" err="1">
                <a:cs typeface="Arial"/>
              </a:rPr>
              <a:t>når</a:t>
            </a:r>
            <a:r>
              <a:rPr lang="en-US" dirty="0">
                <a:cs typeface="Arial"/>
              </a:rPr>
              <a:t> du </a:t>
            </a:r>
            <a:r>
              <a:rPr lang="en-US" dirty="0" err="1">
                <a:cs typeface="Arial"/>
              </a:rPr>
              <a:t>skal</a:t>
            </a:r>
            <a:r>
              <a:rPr lang="en-US" dirty="0">
                <a:cs typeface="Arial"/>
              </a:rPr>
              <a:t> </a:t>
            </a:r>
            <a:r>
              <a:rPr lang="en-US" dirty="0" err="1">
                <a:cs typeface="Arial"/>
              </a:rPr>
              <a:t>på</a:t>
            </a:r>
            <a:r>
              <a:rPr lang="en-US" dirty="0">
                <a:cs typeface="Arial"/>
              </a:rPr>
              <a:t> date</a:t>
            </a:r>
            <a:endParaRPr lang="en-US" dirty="0"/>
          </a:p>
        </p:txBody>
      </p:sp>
      <p:sp>
        <p:nvSpPr>
          <p:cNvPr id="3" name="Content Placeholder 2">
            <a:extLst>
              <a:ext uri="{FF2B5EF4-FFF2-40B4-BE49-F238E27FC236}">
                <a16:creationId xmlns:a16="http://schemas.microsoft.com/office/drawing/2014/main" id="{46EC3C8C-C516-4660-8F81-BF6EC820CEB3}"/>
              </a:ext>
            </a:extLst>
          </p:cNvPr>
          <p:cNvSpPr>
            <a:spLocks noGrp="1"/>
          </p:cNvSpPr>
          <p:nvPr>
            <p:ph idx="1"/>
          </p:nvPr>
        </p:nvSpPr>
        <p:spPr/>
        <p:txBody>
          <a:bodyPr vert="horz" lIns="91440" tIns="45720" rIns="91440" bIns="45720" rtlCol="0" anchor="t">
            <a:normAutofit fontScale="92500"/>
          </a:bodyPr>
          <a:lstStyle/>
          <a:p>
            <a:pPr marL="0" indent="0">
              <a:spcBef>
                <a:spcPts val="0"/>
              </a:spcBef>
              <a:spcAft>
                <a:spcPts val="600"/>
              </a:spcAft>
              <a:buNone/>
            </a:pPr>
            <a:r>
              <a:rPr lang="da-DK" b="1" dirty="0">
                <a:cs typeface="Arial"/>
              </a:rPr>
              <a:t>Øv dig </a:t>
            </a:r>
            <a:r>
              <a:rPr lang="da-DK" b="1">
                <a:cs typeface="Arial"/>
              </a:rPr>
              <a:t>i smalltalk</a:t>
            </a:r>
            <a:endParaRPr lang="da-DK" dirty="0">
              <a:ea typeface="+mn-lt"/>
              <a:cs typeface="+mn-lt"/>
            </a:endParaRPr>
          </a:p>
          <a:p>
            <a:pPr marL="0" indent="0">
              <a:spcBef>
                <a:spcPts val="0"/>
              </a:spcBef>
              <a:spcAft>
                <a:spcPts val="600"/>
              </a:spcAft>
              <a:buNone/>
            </a:pPr>
            <a:endParaRPr lang="da-DK" b="1" dirty="0">
              <a:cs typeface="Arial"/>
            </a:endParaRPr>
          </a:p>
          <a:p>
            <a:pPr>
              <a:spcBef>
                <a:spcPts val="0"/>
              </a:spcBef>
              <a:spcAft>
                <a:spcPts val="600"/>
              </a:spcAft>
            </a:pPr>
            <a:r>
              <a:rPr lang="da-DK" dirty="0">
                <a:cs typeface="Arial"/>
              </a:rPr>
              <a:t>Husk, at det hele ikke afhænger af denne ene date. Du og din date er i gang med at lære hinanden bedre at kende.</a:t>
            </a:r>
          </a:p>
          <a:p>
            <a:pPr>
              <a:spcBef>
                <a:spcPts val="0"/>
              </a:spcBef>
              <a:spcAft>
                <a:spcPts val="600"/>
              </a:spcAft>
            </a:pPr>
            <a:r>
              <a:rPr lang="da-DK" dirty="0">
                <a:cs typeface="Arial"/>
              </a:rPr>
              <a:t>For at gøre det, er I nødt til at tale sammen. Her er det en god idé, at du forsøger at finde en balance: Prøv hverken at buse ud med hele din livshistorie – eller at være helt tilbageholdende.</a:t>
            </a:r>
          </a:p>
          <a:p>
            <a:pPr>
              <a:spcBef>
                <a:spcPts val="0"/>
              </a:spcBef>
              <a:spcAft>
                <a:spcPts val="600"/>
              </a:spcAft>
            </a:pPr>
            <a:r>
              <a:rPr lang="da-DK" dirty="0">
                <a:cs typeface="Arial"/>
              </a:rPr>
              <a:t>Husk både at spørge ind, lytte og give lidt af dig selv. Et godt værktøj er smalltalk.</a:t>
            </a:r>
          </a:p>
          <a:p>
            <a:pPr>
              <a:spcBef>
                <a:spcPts val="0"/>
              </a:spcBef>
              <a:spcAft>
                <a:spcPts val="600"/>
              </a:spcAft>
            </a:pPr>
            <a:r>
              <a:rPr lang="da-DK" dirty="0">
                <a:cs typeface="Arial"/>
              </a:rPr>
              <a:t>Derudover virker det også tit fint at forberede nogle samtaleemner hjemmefra: </a:t>
            </a:r>
          </a:p>
          <a:p>
            <a:pPr lvl="1">
              <a:spcBef>
                <a:spcPts val="0"/>
              </a:spcBef>
              <a:spcAft>
                <a:spcPts val="600"/>
              </a:spcAft>
            </a:pPr>
            <a:r>
              <a:rPr lang="da-DK" i="0">
                <a:cs typeface="Arial"/>
              </a:rPr>
              <a:t>Tjek, </a:t>
            </a:r>
            <a:r>
              <a:rPr lang="da-DK" i="0" dirty="0">
                <a:cs typeface="Arial"/>
              </a:rPr>
              <a:t>fx hvad din date interesserer sig for, hvis du kan. Find din personlige vinkel på emnet. Så har du et par gode emner i baghånden, der kan løsne samtalen lidt op. Og så du kan tale med om din dates interesser, uden at det virker kunstigt. </a:t>
            </a:r>
          </a:p>
        </p:txBody>
      </p:sp>
    </p:spTree>
    <p:extLst>
      <p:ext uri="{BB962C8B-B14F-4D97-AF65-F5344CB8AC3E}">
        <p14:creationId xmlns:p14="http://schemas.microsoft.com/office/powerpoint/2010/main" val="23510871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2CF5FFC-D8A6-441F-8845-7CB532DCCE4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9874"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52CF5FFC-D8A6-441F-8845-7CB532DCCE4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E2C5097-8688-4615-B45D-E03ED9733B67}"/>
              </a:ext>
            </a:extLst>
          </p:cNvPr>
          <p:cNvSpPr>
            <a:spLocks noGrp="1"/>
          </p:cNvSpPr>
          <p:nvPr>
            <p:ph type="title"/>
          </p:nvPr>
        </p:nvSpPr>
        <p:spPr/>
        <p:txBody>
          <a:bodyPr vert="horz"/>
          <a:lstStyle/>
          <a:p>
            <a:r>
              <a:rPr lang="en-US" dirty="0">
                <a:ea typeface="+mj-lt"/>
                <a:cs typeface="+mj-lt"/>
              </a:rPr>
              <a:t>8 </a:t>
            </a:r>
            <a:r>
              <a:rPr lang="en-US" dirty="0" err="1">
                <a:ea typeface="+mj-lt"/>
                <a:cs typeface="+mj-lt"/>
              </a:rPr>
              <a:t>gode</a:t>
            </a:r>
            <a:r>
              <a:rPr lang="en-US" dirty="0">
                <a:ea typeface="+mj-lt"/>
                <a:cs typeface="+mj-lt"/>
              </a:rPr>
              <a:t> </a:t>
            </a:r>
            <a:r>
              <a:rPr lang="en-US" dirty="0" err="1">
                <a:ea typeface="+mj-lt"/>
                <a:cs typeface="+mj-lt"/>
              </a:rPr>
              <a:t>råd</a:t>
            </a:r>
            <a:r>
              <a:rPr lang="en-US" dirty="0">
                <a:ea typeface="+mj-lt"/>
                <a:cs typeface="+mj-lt"/>
              </a:rPr>
              <a:t> </a:t>
            </a:r>
            <a:r>
              <a:rPr lang="en-US" dirty="0" err="1">
                <a:ea typeface="+mj-lt"/>
                <a:cs typeface="+mj-lt"/>
              </a:rPr>
              <a:t>når</a:t>
            </a:r>
            <a:r>
              <a:rPr lang="en-US" dirty="0">
                <a:ea typeface="+mj-lt"/>
                <a:cs typeface="+mj-lt"/>
              </a:rPr>
              <a:t> du </a:t>
            </a:r>
            <a:r>
              <a:rPr lang="en-US" dirty="0" err="1">
                <a:ea typeface="+mj-lt"/>
                <a:cs typeface="+mj-lt"/>
              </a:rPr>
              <a:t>skal</a:t>
            </a:r>
            <a:r>
              <a:rPr lang="en-US" dirty="0">
                <a:ea typeface="+mj-lt"/>
                <a:cs typeface="+mj-lt"/>
              </a:rPr>
              <a:t> </a:t>
            </a:r>
            <a:r>
              <a:rPr lang="en-US" dirty="0" err="1">
                <a:ea typeface="+mj-lt"/>
                <a:cs typeface="+mj-lt"/>
              </a:rPr>
              <a:t>på</a:t>
            </a:r>
            <a:r>
              <a:rPr lang="en-US" dirty="0">
                <a:ea typeface="+mj-lt"/>
                <a:cs typeface="+mj-lt"/>
              </a:rPr>
              <a:t> date</a:t>
            </a:r>
            <a:endParaRPr lang="en-US" dirty="0"/>
          </a:p>
        </p:txBody>
      </p:sp>
      <p:sp>
        <p:nvSpPr>
          <p:cNvPr id="3" name="Content Placeholder 2">
            <a:extLst>
              <a:ext uri="{FF2B5EF4-FFF2-40B4-BE49-F238E27FC236}">
                <a16:creationId xmlns:a16="http://schemas.microsoft.com/office/drawing/2014/main" id="{21BD3612-C867-4D0A-B518-5719ADD44794}"/>
              </a:ext>
            </a:extLst>
          </p:cNvPr>
          <p:cNvSpPr>
            <a:spLocks noGrp="1"/>
          </p:cNvSpPr>
          <p:nvPr>
            <p:ph idx="1"/>
          </p:nvPr>
        </p:nvSpPr>
        <p:spPr/>
        <p:txBody>
          <a:bodyPr vert="horz" lIns="91440" tIns="45720" rIns="91440" bIns="45720" rtlCol="0" anchor="t">
            <a:normAutofit/>
          </a:bodyPr>
          <a:lstStyle/>
          <a:p>
            <a:pPr marL="0" indent="0">
              <a:buNone/>
            </a:pPr>
            <a:r>
              <a:rPr lang="da-DK" dirty="0">
                <a:cs typeface="Arial"/>
              </a:rPr>
              <a:t> </a:t>
            </a:r>
            <a:r>
              <a:rPr lang="da-DK" b="1" dirty="0">
                <a:cs typeface="Arial"/>
              </a:rPr>
              <a:t>Går en tur</a:t>
            </a:r>
            <a:br>
              <a:rPr lang="da-DK" b="1" dirty="0">
                <a:cs typeface="Arial"/>
              </a:rPr>
            </a:br>
            <a:endParaRPr lang="da-DK" dirty="0">
              <a:cs typeface="Arial"/>
            </a:endParaRPr>
          </a:p>
          <a:p>
            <a:r>
              <a:rPr lang="da-DK">
                <a:cs typeface="Arial"/>
              </a:rPr>
              <a:t>I kan, </a:t>
            </a:r>
            <a:r>
              <a:rPr lang="da-DK" dirty="0">
                <a:cs typeface="Arial"/>
              </a:rPr>
              <a:t>fx mødes i en park og spise en is. Det gør det hele lidt mindre formelt og mere afslappet.</a:t>
            </a:r>
          </a:p>
          <a:p>
            <a:r>
              <a:rPr lang="da-DK" dirty="0">
                <a:cs typeface="Arial"/>
              </a:rPr>
              <a:t>Som en bonus får I endda en masse samtaleemner, mens I slentrer rundt – fordi I jo hele tiden ser og oplever de ting, der sker omkring jer. </a:t>
            </a:r>
            <a:endParaRPr lang="da-DK" dirty="0">
              <a:ea typeface="+mn-lt"/>
              <a:cs typeface="+mn-lt"/>
            </a:endParaRPr>
          </a:p>
          <a:p>
            <a:pPr marL="179705" indent="-179705"/>
            <a:endParaRPr lang="da-DK" dirty="0">
              <a:ea typeface="+mn-lt"/>
              <a:cs typeface="+mn-lt"/>
            </a:endParaRPr>
          </a:p>
          <a:p>
            <a:pPr marL="0" indent="0">
              <a:buNone/>
            </a:pPr>
            <a:endParaRPr lang="da-DK" b="1" dirty="0">
              <a:ea typeface="+mn-lt"/>
              <a:cs typeface="+mn-lt"/>
            </a:endParaRPr>
          </a:p>
          <a:p>
            <a:pPr marL="179705" indent="-179705"/>
            <a:endParaRPr lang="da-DK" dirty="0">
              <a:ea typeface="+mn-lt"/>
              <a:cs typeface="+mn-lt"/>
            </a:endParaRPr>
          </a:p>
        </p:txBody>
      </p:sp>
      <p:sp>
        <p:nvSpPr>
          <p:cNvPr id="8" name="TextBox 7">
            <a:extLst>
              <a:ext uri="{FF2B5EF4-FFF2-40B4-BE49-F238E27FC236}">
                <a16:creationId xmlns:a16="http://schemas.microsoft.com/office/drawing/2014/main" id="{0F6CD107-B29E-4EA8-9EB4-3F79FA8BCC08}"/>
              </a:ext>
            </a:extLst>
          </p:cNvPr>
          <p:cNvSpPr txBox="1"/>
          <p:nvPr/>
        </p:nvSpPr>
        <p:spPr>
          <a:xfrm>
            <a:off x="6931175" y="4077072"/>
            <a:ext cx="1584176" cy="169277"/>
          </a:xfrm>
          <a:prstGeom prst="rect">
            <a:avLst/>
          </a:prstGeom>
          <a:noFill/>
        </p:spPr>
        <p:txBody>
          <a:bodyPr wrap="square" lIns="0" tIns="0" rIns="0" bIns="0" rtlCol="0">
            <a:spAutoFit/>
          </a:bodyPr>
          <a:lstStyle/>
          <a:p>
            <a:r>
              <a:rPr lang="da-DK" sz="1100" dirty="0"/>
              <a:t>Kilde: Mindhelper.dk</a:t>
            </a:r>
          </a:p>
        </p:txBody>
      </p:sp>
    </p:spTree>
    <p:extLst>
      <p:ext uri="{BB962C8B-B14F-4D97-AF65-F5344CB8AC3E}">
        <p14:creationId xmlns:p14="http://schemas.microsoft.com/office/powerpoint/2010/main" val="165559942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0A9129C-BCCC-4C50-892D-7F1D55DB3BE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898"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70A9129C-BCCC-4C50-892D-7F1D55DB3BE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903FB82-CCDF-4564-8A26-41E994FD689D}"/>
              </a:ext>
            </a:extLst>
          </p:cNvPr>
          <p:cNvSpPr>
            <a:spLocks noGrp="1"/>
          </p:cNvSpPr>
          <p:nvPr>
            <p:ph type="title"/>
          </p:nvPr>
        </p:nvSpPr>
        <p:spPr/>
        <p:txBody>
          <a:bodyPr vert="horz"/>
          <a:lstStyle/>
          <a:p>
            <a:r>
              <a:rPr lang="en-US" dirty="0">
                <a:ea typeface="+mj-lt"/>
                <a:cs typeface="+mj-lt"/>
              </a:rPr>
              <a:t>8 </a:t>
            </a:r>
            <a:r>
              <a:rPr lang="en-US" dirty="0" err="1">
                <a:ea typeface="+mj-lt"/>
                <a:cs typeface="+mj-lt"/>
              </a:rPr>
              <a:t>gode</a:t>
            </a:r>
            <a:r>
              <a:rPr lang="en-US" dirty="0">
                <a:ea typeface="+mj-lt"/>
                <a:cs typeface="+mj-lt"/>
              </a:rPr>
              <a:t> </a:t>
            </a:r>
            <a:r>
              <a:rPr lang="en-US" dirty="0" err="1">
                <a:ea typeface="+mj-lt"/>
                <a:cs typeface="+mj-lt"/>
              </a:rPr>
              <a:t>råd</a:t>
            </a:r>
            <a:r>
              <a:rPr lang="en-US" dirty="0">
                <a:ea typeface="+mj-lt"/>
                <a:cs typeface="+mj-lt"/>
              </a:rPr>
              <a:t> </a:t>
            </a:r>
            <a:r>
              <a:rPr lang="en-US" dirty="0" err="1">
                <a:ea typeface="+mj-lt"/>
                <a:cs typeface="+mj-lt"/>
              </a:rPr>
              <a:t>når</a:t>
            </a:r>
            <a:r>
              <a:rPr lang="en-US" dirty="0">
                <a:ea typeface="+mj-lt"/>
                <a:cs typeface="+mj-lt"/>
              </a:rPr>
              <a:t> du </a:t>
            </a:r>
            <a:r>
              <a:rPr lang="en-US" dirty="0" err="1">
                <a:ea typeface="+mj-lt"/>
                <a:cs typeface="+mj-lt"/>
              </a:rPr>
              <a:t>skal</a:t>
            </a:r>
            <a:r>
              <a:rPr lang="en-US" dirty="0">
                <a:ea typeface="+mj-lt"/>
                <a:cs typeface="+mj-lt"/>
              </a:rPr>
              <a:t> </a:t>
            </a:r>
            <a:r>
              <a:rPr lang="en-US" dirty="0" err="1">
                <a:ea typeface="+mj-lt"/>
                <a:cs typeface="+mj-lt"/>
              </a:rPr>
              <a:t>på</a:t>
            </a:r>
            <a:r>
              <a:rPr lang="en-US" dirty="0">
                <a:ea typeface="+mj-lt"/>
                <a:cs typeface="+mj-lt"/>
              </a:rPr>
              <a:t> date</a:t>
            </a:r>
            <a:endParaRPr lang="en-US" dirty="0"/>
          </a:p>
        </p:txBody>
      </p:sp>
      <p:sp>
        <p:nvSpPr>
          <p:cNvPr id="3" name="Content Placeholder 2">
            <a:extLst>
              <a:ext uri="{FF2B5EF4-FFF2-40B4-BE49-F238E27FC236}">
                <a16:creationId xmlns:a16="http://schemas.microsoft.com/office/drawing/2014/main" id="{E8CD742F-CBCA-400F-B8CE-EF3603E3AD9B}"/>
              </a:ext>
            </a:extLst>
          </p:cNvPr>
          <p:cNvSpPr>
            <a:spLocks noGrp="1"/>
          </p:cNvSpPr>
          <p:nvPr>
            <p:ph idx="1"/>
          </p:nvPr>
        </p:nvSpPr>
        <p:spPr/>
        <p:txBody>
          <a:bodyPr vert="horz" lIns="91440" tIns="45720" rIns="91440" bIns="45720" rtlCol="0" anchor="t">
            <a:normAutofit/>
          </a:bodyPr>
          <a:lstStyle/>
          <a:p>
            <a:pPr marL="0" indent="0">
              <a:buNone/>
            </a:pPr>
            <a:r>
              <a:rPr lang="da-DK" b="1" dirty="0">
                <a:ea typeface="+mn-lt"/>
                <a:cs typeface="+mn-lt"/>
              </a:rPr>
              <a:t>Træk vejret dybt og find ro</a:t>
            </a:r>
            <a:endParaRPr lang="da-DK" dirty="0">
              <a:ea typeface="+mn-lt"/>
              <a:cs typeface="+mn-lt"/>
            </a:endParaRPr>
          </a:p>
          <a:p>
            <a:r>
              <a:rPr lang="da-DK" dirty="0">
                <a:ea typeface="+mn-lt"/>
                <a:cs typeface="+mn-lt"/>
              </a:rPr>
              <a:t>Her får du et enkelt trick. Start med at trække vejret dybt. Et roligt åndedræt giver dig overskud og gør det også en hel del lettere at være dig selv i situationen</a:t>
            </a:r>
            <a:r>
              <a:rPr lang="da-DK">
                <a:ea typeface="+mn-lt"/>
                <a:cs typeface="+mn-lt"/>
              </a:rPr>
              <a:t>. Prøv, </a:t>
            </a:r>
            <a:r>
              <a:rPr lang="da-DK" dirty="0">
                <a:ea typeface="+mn-lt"/>
                <a:cs typeface="+mn-lt"/>
              </a:rPr>
              <a:t>fx at anvende simple vejrtrækningsøvelser.</a:t>
            </a:r>
            <a:endParaRPr lang="da-DK" dirty="0">
              <a:cs typeface="Arial" panose="020B0604020202020204"/>
            </a:endParaRPr>
          </a:p>
          <a:p>
            <a:pPr marL="179705" indent="-179705"/>
            <a:endParaRPr lang="da-DK" b="1" dirty="0">
              <a:ea typeface="+mn-lt"/>
              <a:cs typeface="+mn-lt"/>
            </a:endParaRPr>
          </a:p>
          <a:p>
            <a:pPr marL="0" indent="0">
              <a:buNone/>
            </a:pPr>
            <a:r>
              <a:rPr lang="da-DK" b="1" dirty="0">
                <a:ea typeface="+mn-lt"/>
                <a:cs typeface="+mn-lt"/>
              </a:rPr>
              <a:t>Kom i god tid</a:t>
            </a:r>
            <a:endParaRPr lang="da-DK" dirty="0">
              <a:ea typeface="+mn-lt"/>
              <a:cs typeface="+mn-lt"/>
            </a:endParaRPr>
          </a:p>
          <a:p>
            <a:r>
              <a:rPr lang="da-DK" dirty="0">
                <a:ea typeface="+mn-lt"/>
                <a:cs typeface="+mn-lt"/>
              </a:rPr>
              <a:t>Når du stormer ud af døren </a:t>
            </a:r>
            <a:r>
              <a:rPr lang="da-DK">
                <a:ea typeface="+mn-lt"/>
                <a:cs typeface="+mn-lt"/>
              </a:rPr>
              <a:t>og først, </a:t>
            </a:r>
            <a:r>
              <a:rPr lang="da-DK" dirty="0">
                <a:ea typeface="+mn-lt"/>
                <a:cs typeface="+mn-lt"/>
              </a:rPr>
              <a:t>når cafeen i sidste øjeblik, bliver det sværere at styre både din vejrtrækning og din nervøsitet.</a:t>
            </a:r>
          </a:p>
          <a:p>
            <a:r>
              <a:rPr lang="da-DK" dirty="0">
                <a:ea typeface="+mn-lt"/>
                <a:cs typeface="+mn-lt"/>
              </a:rPr>
              <a:t>Så kom i god tid. Vær med til at skabe ro i situationen, så både du og din date kan slappe af.</a:t>
            </a:r>
            <a:endParaRPr lang="da-DK" dirty="0">
              <a:cs typeface="Arial" panose="020B0604020202020204"/>
            </a:endParaRPr>
          </a:p>
        </p:txBody>
      </p:sp>
      <p:sp>
        <p:nvSpPr>
          <p:cNvPr id="8" name="TextBox 7">
            <a:extLst>
              <a:ext uri="{FF2B5EF4-FFF2-40B4-BE49-F238E27FC236}">
                <a16:creationId xmlns:a16="http://schemas.microsoft.com/office/drawing/2014/main" id="{8B51BF1D-8A18-485B-BE17-8B5C6EBAB08A}"/>
              </a:ext>
            </a:extLst>
          </p:cNvPr>
          <p:cNvSpPr txBox="1"/>
          <p:nvPr/>
        </p:nvSpPr>
        <p:spPr>
          <a:xfrm>
            <a:off x="6926765" y="5059948"/>
            <a:ext cx="1584176" cy="169277"/>
          </a:xfrm>
          <a:prstGeom prst="rect">
            <a:avLst/>
          </a:prstGeom>
          <a:noFill/>
        </p:spPr>
        <p:txBody>
          <a:bodyPr wrap="square" lIns="0" tIns="0" rIns="0" bIns="0" rtlCol="0">
            <a:spAutoFit/>
          </a:bodyPr>
          <a:lstStyle/>
          <a:p>
            <a:r>
              <a:rPr lang="da-DK" sz="1100" dirty="0"/>
              <a:t>Kilde: Mindhelper.dk</a:t>
            </a:r>
          </a:p>
        </p:txBody>
      </p:sp>
    </p:spTree>
    <p:extLst>
      <p:ext uri="{BB962C8B-B14F-4D97-AF65-F5344CB8AC3E}">
        <p14:creationId xmlns:p14="http://schemas.microsoft.com/office/powerpoint/2010/main" val="30700735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A45FBAA-5921-4776-ABA1-6420B6289FC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22"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2A45FBAA-5921-4776-ABA1-6420B6289FC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223C7-60CA-45F9-89CC-82DCEDFD4E14}"/>
              </a:ext>
            </a:extLst>
          </p:cNvPr>
          <p:cNvSpPr>
            <a:spLocks noGrp="1"/>
          </p:cNvSpPr>
          <p:nvPr>
            <p:ph type="title"/>
          </p:nvPr>
        </p:nvSpPr>
        <p:spPr/>
        <p:txBody>
          <a:bodyPr vert="horz"/>
          <a:lstStyle/>
          <a:p>
            <a:r>
              <a:rPr lang="en-US" dirty="0">
                <a:ea typeface="+mj-lt"/>
                <a:cs typeface="+mj-lt"/>
              </a:rPr>
              <a:t>8 </a:t>
            </a:r>
            <a:r>
              <a:rPr lang="en-US" dirty="0" err="1">
                <a:ea typeface="+mj-lt"/>
                <a:cs typeface="+mj-lt"/>
              </a:rPr>
              <a:t>gode</a:t>
            </a:r>
            <a:r>
              <a:rPr lang="en-US" dirty="0">
                <a:ea typeface="+mj-lt"/>
                <a:cs typeface="+mj-lt"/>
              </a:rPr>
              <a:t> </a:t>
            </a:r>
            <a:r>
              <a:rPr lang="en-US" dirty="0" err="1">
                <a:ea typeface="+mj-lt"/>
                <a:cs typeface="+mj-lt"/>
              </a:rPr>
              <a:t>råd</a:t>
            </a:r>
            <a:r>
              <a:rPr lang="en-US" dirty="0">
                <a:ea typeface="+mj-lt"/>
                <a:cs typeface="+mj-lt"/>
              </a:rPr>
              <a:t> </a:t>
            </a:r>
            <a:r>
              <a:rPr lang="en-US" dirty="0" err="1">
                <a:ea typeface="+mj-lt"/>
                <a:cs typeface="+mj-lt"/>
              </a:rPr>
              <a:t>når</a:t>
            </a:r>
            <a:r>
              <a:rPr lang="en-US" dirty="0">
                <a:ea typeface="+mj-lt"/>
                <a:cs typeface="+mj-lt"/>
              </a:rPr>
              <a:t> du </a:t>
            </a:r>
            <a:r>
              <a:rPr lang="en-US" dirty="0" err="1">
                <a:ea typeface="+mj-lt"/>
                <a:cs typeface="+mj-lt"/>
              </a:rPr>
              <a:t>skal</a:t>
            </a:r>
            <a:r>
              <a:rPr lang="en-US" dirty="0">
                <a:ea typeface="+mj-lt"/>
                <a:cs typeface="+mj-lt"/>
              </a:rPr>
              <a:t> </a:t>
            </a:r>
            <a:r>
              <a:rPr lang="en-US" dirty="0" err="1">
                <a:ea typeface="+mj-lt"/>
                <a:cs typeface="+mj-lt"/>
              </a:rPr>
              <a:t>på</a:t>
            </a:r>
            <a:r>
              <a:rPr lang="en-US" dirty="0">
                <a:ea typeface="+mj-lt"/>
                <a:cs typeface="+mj-lt"/>
              </a:rPr>
              <a:t> date</a:t>
            </a:r>
            <a:endParaRPr lang="en-US" dirty="0"/>
          </a:p>
        </p:txBody>
      </p:sp>
      <p:sp>
        <p:nvSpPr>
          <p:cNvPr id="3" name="Content Placeholder 2">
            <a:extLst>
              <a:ext uri="{FF2B5EF4-FFF2-40B4-BE49-F238E27FC236}">
                <a16:creationId xmlns:a16="http://schemas.microsoft.com/office/drawing/2014/main" id="{F8352CE7-FC98-4DEB-B13D-5FA22CB3CEEF}"/>
              </a:ext>
            </a:extLst>
          </p:cNvPr>
          <p:cNvSpPr>
            <a:spLocks noGrp="1"/>
          </p:cNvSpPr>
          <p:nvPr>
            <p:ph idx="1"/>
          </p:nvPr>
        </p:nvSpPr>
        <p:spPr/>
        <p:txBody>
          <a:bodyPr vert="horz" lIns="91440" tIns="45720" rIns="91440" bIns="45720" rtlCol="0" anchor="t">
            <a:normAutofit/>
          </a:bodyPr>
          <a:lstStyle/>
          <a:p>
            <a:pPr marL="0" indent="0">
              <a:buNone/>
            </a:pPr>
            <a:r>
              <a:rPr lang="da-DK" b="1" dirty="0">
                <a:cs typeface="Arial"/>
              </a:rPr>
              <a:t>Send en besked efter daten</a:t>
            </a:r>
            <a:endParaRPr lang="da-DK" dirty="0">
              <a:ea typeface="+mn-lt"/>
              <a:cs typeface="+mn-lt"/>
            </a:endParaRPr>
          </a:p>
          <a:p>
            <a:r>
              <a:rPr lang="da-DK" dirty="0">
                <a:cs typeface="Arial"/>
              </a:rPr>
              <a:t>Når du er hjemme igen efter daten, kan det være fint lige at sende en besked. Skriv tak for sidst. Måske ved du endnu ikke, om I skal ses igen, eller er i tvivl om, hvad din date synes. Men det er fint at sige tak for sidst.</a:t>
            </a:r>
          </a:p>
          <a:p>
            <a:r>
              <a:rPr lang="da-DK" dirty="0">
                <a:cs typeface="Arial"/>
              </a:rPr>
              <a:t>Derudover giver svaret dig måske et praj om, hvad din date tænker. Så behøver du ikke at bruge en masse energi på at gå og gætte på det. </a:t>
            </a:r>
            <a:endParaRPr lang="da-DK" dirty="0">
              <a:ea typeface="+mn-lt"/>
              <a:cs typeface="+mn-lt"/>
            </a:endParaRPr>
          </a:p>
          <a:p>
            <a:pPr marL="0" indent="0">
              <a:buNone/>
            </a:pPr>
            <a:r>
              <a:rPr lang="da-DK" dirty="0">
                <a:cs typeface="Arial"/>
              </a:rPr>
              <a:t>  </a:t>
            </a:r>
            <a:endParaRPr lang="da-DK" dirty="0">
              <a:ea typeface="+mn-lt"/>
              <a:cs typeface="+mn-lt"/>
            </a:endParaRPr>
          </a:p>
          <a:p>
            <a:pPr marL="0" indent="0">
              <a:buNone/>
            </a:pPr>
            <a:r>
              <a:rPr lang="da-DK" b="1" dirty="0">
                <a:cs typeface="Arial"/>
              </a:rPr>
              <a:t>Gik det godt? Nyd det!</a:t>
            </a:r>
            <a:endParaRPr lang="da-DK" dirty="0">
              <a:cs typeface="Arial"/>
            </a:endParaRPr>
          </a:p>
          <a:p>
            <a:r>
              <a:rPr lang="da-DK" dirty="0">
                <a:cs typeface="Arial"/>
              </a:rPr>
              <a:t>Gik det godt? Så nyd det i fulde drag. Prøv at se, om du kan lade være med at bekymre dig om, hvordan det måske vil gå næste gang, I ses. Fortæl gerne dine venner om daten. Gør oplevelsen stærk og levende for dig selv.</a:t>
            </a:r>
          </a:p>
        </p:txBody>
      </p:sp>
      <p:sp>
        <p:nvSpPr>
          <p:cNvPr id="8" name="TextBox 7">
            <a:extLst>
              <a:ext uri="{FF2B5EF4-FFF2-40B4-BE49-F238E27FC236}">
                <a16:creationId xmlns:a16="http://schemas.microsoft.com/office/drawing/2014/main" id="{2DC93A3B-0E73-468E-81E8-B9C3B3904E87}"/>
              </a:ext>
            </a:extLst>
          </p:cNvPr>
          <p:cNvSpPr txBox="1"/>
          <p:nvPr/>
        </p:nvSpPr>
        <p:spPr>
          <a:xfrm>
            <a:off x="6931175" y="5517232"/>
            <a:ext cx="1584176" cy="169277"/>
          </a:xfrm>
          <a:prstGeom prst="rect">
            <a:avLst/>
          </a:prstGeom>
          <a:noFill/>
        </p:spPr>
        <p:txBody>
          <a:bodyPr wrap="square" lIns="0" tIns="0" rIns="0" bIns="0" rtlCol="0">
            <a:spAutoFit/>
          </a:bodyPr>
          <a:lstStyle/>
          <a:p>
            <a:r>
              <a:rPr lang="da-DK" sz="1100" dirty="0"/>
              <a:t>Kilde: Mindhelper.dk</a:t>
            </a:r>
          </a:p>
        </p:txBody>
      </p:sp>
    </p:spTree>
    <p:extLst>
      <p:ext uri="{BB962C8B-B14F-4D97-AF65-F5344CB8AC3E}">
        <p14:creationId xmlns:p14="http://schemas.microsoft.com/office/powerpoint/2010/main" val="2878897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670846"/>
            <a:ext cx="7904163" cy="3702048"/>
          </a:xfrm>
        </p:spPr>
        <p:txBody>
          <a:bodyPr/>
          <a:lstStyle/>
          <a:p>
            <a:r>
              <a:rPr lang="da-DK" b="1"/>
              <a:t>Hvordan </a:t>
            </a:r>
            <a:r>
              <a:rPr lang="da-DK" b="1" dirty="0"/>
              <a:t>er det gået siden sidste gruppesession?</a:t>
            </a:r>
          </a:p>
          <a:p>
            <a:r>
              <a:rPr lang="da-DK" b="1"/>
              <a:t>Er </a:t>
            </a:r>
            <a:r>
              <a:rPr lang="da-DK" b="1" dirty="0"/>
              <a:t>der noget, du er særligt optaget af i forhold til læringsforløbet?</a:t>
            </a:r>
          </a:p>
          <a:p>
            <a:r>
              <a:rPr lang="da-DK" b="1" dirty="0"/>
              <a:t>Hvordan er det gået med hjemmeøvelserne fra sidste gang?</a:t>
            </a:r>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6F5DCB80-246A-0761-6F66-8E044871C243}"/>
              </a:ext>
            </a:extLst>
          </p:cNvPr>
          <p:cNvSpPr>
            <a:spLocks noGrp="1"/>
          </p:cNvSpPr>
          <p:nvPr>
            <p:ph type="title"/>
          </p:nvPr>
        </p:nvSpPr>
        <p:spPr>
          <a:xfrm>
            <a:off x="628649" y="764704"/>
            <a:ext cx="7904163" cy="756084"/>
          </a:xfrm>
        </p:spPr>
        <p:txBody>
          <a:bodyPr vert="horz"/>
          <a:lstStyle/>
          <a:p>
            <a:r>
              <a:rPr lang="da-DK" dirty="0"/>
              <a:t>Siden sidst – i små grupper</a:t>
            </a:r>
          </a:p>
        </p:txBody>
      </p:sp>
    </p:spTree>
    <p:extLst>
      <p:ext uri="{BB962C8B-B14F-4D97-AF65-F5344CB8AC3E}">
        <p14:creationId xmlns:p14="http://schemas.microsoft.com/office/powerpoint/2010/main" val="331422682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77691E5-CE21-4FE6-88EE-CB0A4BE7A2B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6"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A77691E5-CE21-4FE6-88EE-CB0A4BE7A2B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F1D362F-495A-4976-878A-289758531C26}"/>
              </a:ext>
            </a:extLst>
          </p:cNvPr>
          <p:cNvSpPr>
            <a:spLocks noGrp="1"/>
          </p:cNvSpPr>
          <p:nvPr>
            <p:ph type="title"/>
          </p:nvPr>
        </p:nvSpPr>
        <p:spPr/>
        <p:txBody>
          <a:bodyPr vert="horz"/>
          <a:lstStyle/>
          <a:p>
            <a:r>
              <a:rPr lang="en-US" dirty="0">
                <a:ea typeface="+mj-lt"/>
                <a:cs typeface="+mj-lt"/>
              </a:rPr>
              <a:t>8 </a:t>
            </a:r>
            <a:r>
              <a:rPr lang="en-US" dirty="0" err="1">
                <a:ea typeface="+mj-lt"/>
                <a:cs typeface="+mj-lt"/>
              </a:rPr>
              <a:t>gode</a:t>
            </a:r>
            <a:r>
              <a:rPr lang="en-US" dirty="0">
                <a:ea typeface="+mj-lt"/>
                <a:cs typeface="+mj-lt"/>
              </a:rPr>
              <a:t> </a:t>
            </a:r>
            <a:r>
              <a:rPr lang="en-US" dirty="0" err="1">
                <a:ea typeface="+mj-lt"/>
                <a:cs typeface="+mj-lt"/>
              </a:rPr>
              <a:t>råd</a:t>
            </a:r>
            <a:r>
              <a:rPr lang="en-US" dirty="0">
                <a:ea typeface="+mj-lt"/>
                <a:cs typeface="+mj-lt"/>
              </a:rPr>
              <a:t> </a:t>
            </a:r>
            <a:r>
              <a:rPr lang="en-US" dirty="0" err="1">
                <a:ea typeface="+mj-lt"/>
                <a:cs typeface="+mj-lt"/>
              </a:rPr>
              <a:t>når</a:t>
            </a:r>
            <a:r>
              <a:rPr lang="en-US" dirty="0">
                <a:ea typeface="+mj-lt"/>
                <a:cs typeface="+mj-lt"/>
              </a:rPr>
              <a:t> du </a:t>
            </a:r>
            <a:r>
              <a:rPr lang="en-US" dirty="0" err="1">
                <a:ea typeface="+mj-lt"/>
                <a:cs typeface="+mj-lt"/>
              </a:rPr>
              <a:t>skal</a:t>
            </a:r>
            <a:r>
              <a:rPr lang="en-US" dirty="0">
                <a:ea typeface="+mj-lt"/>
                <a:cs typeface="+mj-lt"/>
              </a:rPr>
              <a:t> </a:t>
            </a:r>
            <a:r>
              <a:rPr lang="en-US" dirty="0" err="1">
                <a:ea typeface="+mj-lt"/>
                <a:cs typeface="+mj-lt"/>
              </a:rPr>
              <a:t>på</a:t>
            </a:r>
            <a:r>
              <a:rPr lang="en-US" dirty="0">
                <a:ea typeface="+mj-lt"/>
                <a:cs typeface="+mj-lt"/>
              </a:rPr>
              <a:t> date</a:t>
            </a:r>
            <a:endParaRPr lang="en-US" dirty="0"/>
          </a:p>
        </p:txBody>
      </p:sp>
      <p:sp>
        <p:nvSpPr>
          <p:cNvPr id="3" name="Content Placeholder 2">
            <a:extLst>
              <a:ext uri="{FF2B5EF4-FFF2-40B4-BE49-F238E27FC236}">
                <a16:creationId xmlns:a16="http://schemas.microsoft.com/office/drawing/2014/main" id="{36276F0B-529C-43FB-B023-831B136F9697}"/>
              </a:ext>
            </a:extLst>
          </p:cNvPr>
          <p:cNvSpPr>
            <a:spLocks noGrp="1"/>
          </p:cNvSpPr>
          <p:nvPr>
            <p:ph idx="1"/>
          </p:nvPr>
        </p:nvSpPr>
        <p:spPr/>
        <p:txBody>
          <a:bodyPr vert="horz" lIns="91440" tIns="45720" rIns="91440" bIns="45720" rtlCol="0" anchor="t">
            <a:normAutofit/>
          </a:bodyPr>
          <a:lstStyle/>
          <a:p>
            <a:pPr marL="0" indent="0">
              <a:buNone/>
            </a:pPr>
            <a:r>
              <a:rPr lang="da-DK" b="1" dirty="0">
                <a:cs typeface="Arial"/>
              </a:rPr>
              <a:t>Gik det ikke, som du havde håbet? Drop selvbebrejdelserne</a:t>
            </a:r>
            <a:endParaRPr lang="da-DK" dirty="0">
              <a:cs typeface="Arial"/>
            </a:endParaRPr>
          </a:p>
          <a:p>
            <a:r>
              <a:rPr lang="da-DK" dirty="0">
                <a:cs typeface="Arial"/>
              </a:rPr>
              <a:t>Måske gik det ikke så godt, som du havde håbet. Måske skal I ikke ses igen. Man kan nemt komme til at tænke en masse negative tanker om sig selv:</a:t>
            </a:r>
            <a:r>
              <a:rPr lang="da-DK" b="1" dirty="0">
                <a:cs typeface="Arial"/>
              </a:rPr>
              <a:t> </a:t>
            </a:r>
            <a:r>
              <a:rPr lang="da-DK" i="1" dirty="0">
                <a:cs typeface="Arial"/>
              </a:rPr>
              <a:t>‘Det er sikkert, fordi jeg ikke er god nok, sjov nok …’</a:t>
            </a:r>
            <a:r>
              <a:rPr lang="da-DK" dirty="0">
                <a:cs typeface="Arial"/>
              </a:rPr>
              <a:t> eller noget helt tredje.</a:t>
            </a:r>
          </a:p>
          <a:p>
            <a:r>
              <a:rPr lang="da-DK" dirty="0">
                <a:cs typeface="Arial"/>
              </a:rPr>
              <a:t>Prøv at stoppe dine negative tanker og grublerier. </a:t>
            </a:r>
            <a:r>
              <a:rPr lang="da-DK">
                <a:cs typeface="Arial"/>
              </a:rPr>
              <a:t>Ville du, </a:t>
            </a:r>
            <a:r>
              <a:rPr lang="da-DK" dirty="0">
                <a:cs typeface="Arial"/>
              </a:rPr>
              <a:t>fx nogensinde tale sådan til en ven? Nej, vel? Bær over med dig selv. Tal pænt til dig selv – husk eventuelt de gode råd til at stoppe negative tanker.</a:t>
            </a:r>
          </a:p>
        </p:txBody>
      </p:sp>
    </p:spTree>
    <p:extLst>
      <p:ext uri="{BB962C8B-B14F-4D97-AF65-F5344CB8AC3E}">
        <p14:creationId xmlns:p14="http://schemas.microsoft.com/office/powerpoint/2010/main" val="3663850158"/>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CEF5CF9-0D49-4A3E-A474-02FB83F3D27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70"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FCEF5CF9-0D49-4A3E-A474-02FB83F3D27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B26ABB-1ED5-40D1-AF14-346025117470}"/>
              </a:ext>
            </a:extLst>
          </p:cNvPr>
          <p:cNvSpPr>
            <a:spLocks noGrp="1"/>
          </p:cNvSpPr>
          <p:nvPr>
            <p:ph type="title"/>
          </p:nvPr>
        </p:nvSpPr>
        <p:spPr/>
        <p:txBody>
          <a:bodyPr vert="horz"/>
          <a:lstStyle/>
          <a:p>
            <a:r>
              <a:rPr lang="en-US" dirty="0">
                <a:ea typeface="+mj-lt"/>
                <a:cs typeface="+mj-lt"/>
              </a:rPr>
              <a:t>8 </a:t>
            </a:r>
            <a:r>
              <a:rPr lang="en-US" dirty="0" err="1">
                <a:ea typeface="+mj-lt"/>
                <a:cs typeface="+mj-lt"/>
              </a:rPr>
              <a:t>gode</a:t>
            </a:r>
            <a:r>
              <a:rPr lang="en-US" dirty="0">
                <a:ea typeface="+mj-lt"/>
                <a:cs typeface="+mj-lt"/>
              </a:rPr>
              <a:t> </a:t>
            </a:r>
            <a:r>
              <a:rPr lang="en-US" dirty="0" err="1">
                <a:ea typeface="+mj-lt"/>
                <a:cs typeface="+mj-lt"/>
              </a:rPr>
              <a:t>råd</a:t>
            </a:r>
            <a:r>
              <a:rPr lang="en-US" dirty="0">
                <a:ea typeface="+mj-lt"/>
                <a:cs typeface="+mj-lt"/>
              </a:rPr>
              <a:t> </a:t>
            </a:r>
            <a:r>
              <a:rPr lang="en-US" dirty="0" err="1">
                <a:ea typeface="+mj-lt"/>
                <a:cs typeface="+mj-lt"/>
              </a:rPr>
              <a:t>når</a:t>
            </a:r>
            <a:r>
              <a:rPr lang="en-US" dirty="0">
                <a:ea typeface="+mj-lt"/>
                <a:cs typeface="+mj-lt"/>
              </a:rPr>
              <a:t> du </a:t>
            </a:r>
            <a:r>
              <a:rPr lang="en-US" dirty="0" err="1">
                <a:ea typeface="+mj-lt"/>
                <a:cs typeface="+mj-lt"/>
              </a:rPr>
              <a:t>skal</a:t>
            </a:r>
            <a:r>
              <a:rPr lang="en-US" dirty="0">
                <a:ea typeface="+mj-lt"/>
                <a:cs typeface="+mj-lt"/>
              </a:rPr>
              <a:t> </a:t>
            </a:r>
            <a:r>
              <a:rPr lang="en-US" dirty="0" err="1">
                <a:ea typeface="+mj-lt"/>
                <a:cs typeface="+mj-lt"/>
              </a:rPr>
              <a:t>på</a:t>
            </a:r>
            <a:r>
              <a:rPr lang="en-US" dirty="0">
                <a:ea typeface="+mj-lt"/>
                <a:cs typeface="+mj-lt"/>
              </a:rPr>
              <a:t> date</a:t>
            </a:r>
            <a:endParaRPr lang="en-US" dirty="0"/>
          </a:p>
        </p:txBody>
      </p:sp>
      <p:sp>
        <p:nvSpPr>
          <p:cNvPr id="3" name="Content Placeholder 2">
            <a:extLst>
              <a:ext uri="{FF2B5EF4-FFF2-40B4-BE49-F238E27FC236}">
                <a16:creationId xmlns:a16="http://schemas.microsoft.com/office/drawing/2014/main" id="{B8BE888C-B2D0-44CE-A18F-AA9CA41F0BFB}"/>
              </a:ext>
            </a:extLst>
          </p:cNvPr>
          <p:cNvSpPr>
            <a:spLocks noGrp="1"/>
          </p:cNvSpPr>
          <p:nvPr>
            <p:ph idx="1"/>
          </p:nvPr>
        </p:nvSpPr>
        <p:spPr/>
        <p:txBody>
          <a:bodyPr vert="horz" lIns="91440" tIns="45720" rIns="91440" bIns="45720" rtlCol="0" anchor="t">
            <a:normAutofit/>
          </a:bodyPr>
          <a:lstStyle/>
          <a:p>
            <a:pPr marL="0" indent="0">
              <a:buNone/>
            </a:pPr>
            <a:endParaRPr lang="da-DK" b="1" dirty="0">
              <a:cs typeface="Arial"/>
            </a:endParaRPr>
          </a:p>
          <a:p>
            <a:pPr marL="0" indent="0">
              <a:buNone/>
            </a:pPr>
            <a:r>
              <a:rPr lang="da-DK" b="1" dirty="0">
                <a:cs typeface="Arial"/>
              </a:rPr>
              <a:t>Forkæl dig selv</a:t>
            </a:r>
            <a:endParaRPr lang="da-DK" dirty="0"/>
          </a:p>
          <a:p>
            <a:r>
              <a:rPr lang="da-DK" dirty="0">
                <a:cs typeface="Arial"/>
              </a:rPr>
              <a:t>Derudover er tiden måske inde til, at du forkæler dig selv: Vær sammen med dem, der gør dig glad, spil dit yndlingsspil eller gør noget tredje, der gør dig glad.</a:t>
            </a:r>
          </a:p>
          <a:p>
            <a:r>
              <a:rPr lang="da-DK" dirty="0">
                <a:cs typeface="Arial"/>
              </a:rPr>
              <a:t>Kort sagt handler det om, at du får samlet energi og nyt mod, så du tør prøve igen en anden gang.</a:t>
            </a:r>
          </a:p>
        </p:txBody>
      </p:sp>
      <p:sp>
        <p:nvSpPr>
          <p:cNvPr id="7" name="TextBox 6">
            <a:extLst>
              <a:ext uri="{FF2B5EF4-FFF2-40B4-BE49-F238E27FC236}">
                <a16:creationId xmlns:a16="http://schemas.microsoft.com/office/drawing/2014/main" id="{170B09F7-5421-40E0-8167-D1316ED1F064}"/>
              </a:ext>
            </a:extLst>
          </p:cNvPr>
          <p:cNvSpPr txBox="1"/>
          <p:nvPr/>
        </p:nvSpPr>
        <p:spPr>
          <a:xfrm>
            <a:off x="6948636" y="5059948"/>
            <a:ext cx="1584176" cy="169277"/>
          </a:xfrm>
          <a:prstGeom prst="rect">
            <a:avLst/>
          </a:prstGeom>
          <a:noFill/>
        </p:spPr>
        <p:txBody>
          <a:bodyPr wrap="square" lIns="0" tIns="0" rIns="0" bIns="0" rtlCol="0">
            <a:spAutoFit/>
          </a:bodyPr>
          <a:lstStyle/>
          <a:p>
            <a:r>
              <a:rPr lang="da-DK" sz="1100" dirty="0"/>
              <a:t>Kilde: Mindhelper.dk</a:t>
            </a:r>
          </a:p>
        </p:txBody>
      </p:sp>
    </p:spTree>
    <p:extLst>
      <p:ext uri="{BB962C8B-B14F-4D97-AF65-F5344CB8AC3E}">
        <p14:creationId xmlns:p14="http://schemas.microsoft.com/office/powerpoint/2010/main" val="2709998554"/>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6FFDA1F-C3CD-603C-A8B5-3B411F6F53F1}"/>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56CA4E78-FAB8-70E6-C1A9-EE9AD2CAB5DA}"/>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043916A7-7550-7169-DBBE-FAA02DFAFCAD}"/>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D7E96DE9-FFEE-852B-6FFF-C81710ED908A}"/>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23B71C51-8C92-4D4A-3A7D-865381A982F5}"/>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A107A112-05AC-87B3-FD00-9E153C0AB4E1}"/>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140FB050-B87A-FCD4-B2AA-FC3AB4386E16}"/>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EE400171-6310-0EAB-A10B-E78D6CF2EF9E}"/>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D85BFC22-2320-FD39-BB53-8315D1662A9B}"/>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1F53D958-7B63-176F-4855-45BA3059DFB6}"/>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C7F7940E-EAC5-45B4-E058-298913168826}"/>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563AE0FA-28A7-7A2F-9FE6-2DA1C46D9F0D}"/>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617868B8-4E05-B4EF-F8AD-A9728D42CA0F}"/>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131618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E2D3F-3752-4238-8CEE-2E9CAF0AA6B2}"/>
              </a:ext>
            </a:extLst>
          </p:cNvPr>
          <p:cNvSpPr>
            <a:spLocks noGrp="1"/>
          </p:cNvSpPr>
          <p:nvPr>
            <p:ph type="title"/>
          </p:nvPr>
        </p:nvSpPr>
        <p:spPr/>
        <p:txBody>
          <a:bodyPr/>
          <a:lstStyle/>
          <a:p>
            <a:r>
              <a:rPr lang="da-DK" dirty="0"/>
              <a:t>Øvelse 1</a:t>
            </a:r>
          </a:p>
        </p:txBody>
      </p:sp>
      <p:sp>
        <p:nvSpPr>
          <p:cNvPr id="3" name="Pladsholder til indhold 2">
            <a:extLst>
              <a:ext uri="{FF2B5EF4-FFF2-40B4-BE49-F238E27FC236}">
                <a16:creationId xmlns:a16="http://schemas.microsoft.com/office/drawing/2014/main" id="{43CB8743-0188-4448-BE92-1D8E8C4071D6}"/>
              </a:ext>
            </a:extLst>
          </p:cNvPr>
          <p:cNvSpPr>
            <a:spLocks noGrp="1"/>
          </p:cNvSpPr>
          <p:nvPr>
            <p:ph idx="1"/>
          </p:nvPr>
        </p:nvSpPr>
        <p:spPr/>
        <p:txBody>
          <a:bodyPr>
            <a:normAutofit/>
          </a:bodyPr>
          <a:lstStyle/>
          <a:p>
            <a:pPr marL="0" indent="0">
              <a:buNone/>
            </a:pPr>
            <a:r>
              <a:rPr lang="da-DK" dirty="0"/>
              <a:t>Dating</a:t>
            </a:r>
          </a:p>
          <a:p>
            <a:r>
              <a:rPr lang="da-DK" dirty="0"/>
              <a:t>Hvordan dater man?</a:t>
            </a:r>
          </a:p>
          <a:p>
            <a:r>
              <a:rPr lang="da-DK" dirty="0"/>
              <a:t>Hvad er netdating?</a:t>
            </a:r>
          </a:p>
          <a:p>
            <a:r>
              <a:rPr lang="da-DK" dirty="0"/>
              <a:t>Hvilke gode og mindre gode erfaringer har jeg med dating?</a:t>
            </a:r>
          </a:p>
          <a:p>
            <a:r>
              <a:rPr lang="da-DK" dirty="0"/>
              <a:t>Hvordan ved man, om den anden er interesseret? </a:t>
            </a:r>
          </a:p>
          <a:p>
            <a:pPr marL="0" indent="0">
              <a:buNone/>
            </a:pPr>
            <a:r>
              <a:rPr lang="da-DK" dirty="0"/>
              <a:t> </a:t>
            </a:r>
          </a:p>
          <a:p>
            <a:pPr marL="0" indent="0">
              <a:buNone/>
            </a:pPr>
            <a:endParaRPr lang="da-DK" dirty="0"/>
          </a:p>
          <a:p>
            <a:pPr marL="0" indent="0">
              <a:buNone/>
            </a:pPr>
            <a:endParaRPr lang="da-DK" dirty="0"/>
          </a:p>
          <a:p>
            <a:pPr marL="0" indent="0">
              <a:buNone/>
            </a:pPr>
            <a:endParaRPr lang="da-DK" dirty="0"/>
          </a:p>
        </p:txBody>
      </p:sp>
      <p:grpSp>
        <p:nvGrpSpPr>
          <p:cNvPr id="5" name="Group 6319">
            <a:extLst>
              <a:ext uri="{FF2B5EF4-FFF2-40B4-BE49-F238E27FC236}">
                <a16:creationId xmlns:a16="http://schemas.microsoft.com/office/drawing/2014/main" id="{C5891326-78BE-4060-9886-7DBCCC93CA9F}"/>
              </a:ext>
            </a:extLst>
          </p:cNvPr>
          <p:cNvGrpSpPr/>
          <p:nvPr/>
        </p:nvGrpSpPr>
        <p:grpSpPr>
          <a:xfrm>
            <a:off x="7812812" y="763381"/>
            <a:ext cx="720000" cy="720000"/>
            <a:chOff x="0" y="0"/>
            <a:chExt cx="612000" cy="612000"/>
          </a:xfrm>
        </p:grpSpPr>
        <p:sp>
          <p:nvSpPr>
            <p:cNvPr id="6" name="Oval 285">
              <a:extLst>
                <a:ext uri="{FF2B5EF4-FFF2-40B4-BE49-F238E27FC236}">
                  <a16:creationId xmlns:a16="http://schemas.microsoft.com/office/drawing/2014/main" id="{1291DCDA-FB71-47AF-BC08-0B06EA8C5AB7}"/>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F2A12F1C-2C25-4F54-927E-1BF8ACCAB4C1}"/>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8684501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E2D3F-3752-4238-8CEE-2E9CAF0AA6B2}"/>
              </a:ext>
            </a:extLst>
          </p:cNvPr>
          <p:cNvSpPr>
            <a:spLocks noGrp="1"/>
          </p:cNvSpPr>
          <p:nvPr>
            <p:ph type="title"/>
          </p:nvPr>
        </p:nvSpPr>
        <p:spPr/>
        <p:txBody>
          <a:bodyPr/>
          <a:lstStyle/>
          <a:p>
            <a:r>
              <a:rPr lang="da-DK" dirty="0"/>
              <a:t>Øvelse 2</a:t>
            </a:r>
          </a:p>
        </p:txBody>
      </p:sp>
      <p:sp>
        <p:nvSpPr>
          <p:cNvPr id="3" name="Pladsholder til indhold 2">
            <a:extLst>
              <a:ext uri="{FF2B5EF4-FFF2-40B4-BE49-F238E27FC236}">
                <a16:creationId xmlns:a16="http://schemas.microsoft.com/office/drawing/2014/main" id="{43CB8743-0188-4448-BE92-1D8E8C4071D6}"/>
              </a:ext>
            </a:extLst>
          </p:cNvPr>
          <p:cNvSpPr>
            <a:spLocks noGrp="1"/>
          </p:cNvSpPr>
          <p:nvPr>
            <p:ph idx="1"/>
          </p:nvPr>
        </p:nvSpPr>
        <p:spPr/>
        <p:txBody>
          <a:bodyPr>
            <a:normAutofit/>
          </a:bodyPr>
          <a:lstStyle/>
          <a:p>
            <a:pPr marL="0" indent="0">
              <a:buNone/>
            </a:pPr>
            <a:r>
              <a:rPr lang="da-DK" dirty="0"/>
              <a:t>Kærester</a:t>
            </a:r>
          </a:p>
          <a:p>
            <a:r>
              <a:rPr lang="da-DK" dirty="0"/>
              <a:t>Hvordan ved man om den anden er interesseret? (hvordan afkoder man interessen fra en man godt kan lide – er han/hun også interesseret?)</a:t>
            </a:r>
          </a:p>
          <a:p>
            <a:r>
              <a:rPr lang="da-DK" dirty="0"/>
              <a:t>Hvordan kan man forstå og tolke andres grænser?</a:t>
            </a:r>
          </a:p>
          <a:p>
            <a:r>
              <a:rPr lang="da-DK" dirty="0"/>
              <a:t>Hvordan får man en kæreste?</a:t>
            </a:r>
          </a:p>
          <a:p>
            <a:endParaRPr lang="da-DK" dirty="0"/>
          </a:p>
        </p:txBody>
      </p:sp>
      <p:grpSp>
        <p:nvGrpSpPr>
          <p:cNvPr id="5" name="Group 6319">
            <a:extLst>
              <a:ext uri="{FF2B5EF4-FFF2-40B4-BE49-F238E27FC236}">
                <a16:creationId xmlns:a16="http://schemas.microsoft.com/office/drawing/2014/main" id="{C5891326-78BE-4060-9886-7DBCCC93CA9F}"/>
              </a:ext>
            </a:extLst>
          </p:cNvPr>
          <p:cNvGrpSpPr/>
          <p:nvPr/>
        </p:nvGrpSpPr>
        <p:grpSpPr>
          <a:xfrm>
            <a:off x="7812812" y="763381"/>
            <a:ext cx="720000" cy="720000"/>
            <a:chOff x="0" y="0"/>
            <a:chExt cx="612000" cy="612000"/>
          </a:xfrm>
        </p:grpSpPr>
        <p:sp>
          <p:nvSpPr>
            <p:cNvPr id="6" name="Oval 285">
              <a:extLst>
                <a:ext uri="{FF2B5EF4-FFF2-40B4-BE49-F238E27FC236}">
                  <a16:creationId xmlns:a16="http://schemas.microsoft.com/office/drawing/2014/main" id="{1291DCDA-FB71-47AF-BC08-0B06EA8C5AB7}"/>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F2A12F1C-2C25-4F54-927E-1BF8ACCAB4C1}"/>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11258865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988DCDC-AA57-DE99-D845-6A2D1D4D5F9D}"/>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F295CFD8-7830-581F-075B-528035F9C539}"/>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C86151DD-9533-4026-1F73-00F4FE3305D3}"/>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F252B28F-934A-01CC-FA9E-4F472C3F9C06}"/>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CA0BB36E-BEF0-D030-75AC-71A1CA16122A}"/>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10045E7C-2C4E-90E8-493B-4F3852860410}"/>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02DA0A77-BD3E-A990-DB4F-B57D4F114225}"/>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9000929A-59B8-7C66-4BBF-A8FB8B478EB0}"/>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7581180F-1B0C-426C-D48D-F76A50DB1B2F}"/>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97DB015E-B5CC-F95B-3BBA-7CF68B8752E4}"/>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9B78E87B-933A-60A1-91B7-6DB9CF3AB98F}"/>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56E11C8A-F215-08C2-FD92-90DD09030209}"/>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D260B637-8D37-5289-E160-ACBA3FE2195A}"/>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234778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F63BCDE-FACD-4191-BF4F-990482572F8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4994"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DF63BCDE-FACD-4191-BF4F-990482572F8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br>
              <a:rPr lang="da-DK" dirty="0"/>
            </a:br>
            <a:endParaRPr lang="da-DK" dirty="0"/>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r>
              <a:rPr lang="da-DK" sz="1600" b="1" dirty="0"/>
              <a:t>[Udvælg evt. den/de relevante hjemmeøvelser og slet resten]</a:t>
            </a:r>
            <a:endParaRPr lang="da-DK" sz="1600" dirty="0"/>
          </a:p>
          <a:p>
            <a:r>
              <a:rPr lang="da-DK" sz="1600" dirty="0"/>
              <a:t>Tænk over situationer, som har været svære på din uddannelse eller i din skole? Drøft det og måder at håndtere det på med støttepersonen.</a:t>
            </a:r>
          </a:p>
          <a:p>
            <a:r>
              <a:rPr lang="da-DK" sz="1600" dirty="0"/>
              <a:t>Tænk over, hvad der kan være svært ved at være til eksamen eller til prøve. Drøft det og mulige måder at håndtere det på med støttepersonen. </a:t>
            </a:r>
          </a:p>
          <a:p>
            <a:r>
              <a:rPr lang="da-DK" sz="1600" dirty="0"/>
              <a:t>Hvad kan være svært ved prøver og eksamen? Hvordan kan man løse det?</a:t>
            </a:r>
          </a:p>
          <a:p>
            <a:r>
              <a:rPr lang="da-DK" sz="1600" dirty="0"/>
              <a:t>Find en samarbejdssituation fra skole, uddannelse/job eller andre situationer, som du kan bruge som eksempel på noget, der har fungeret godt eller knapt så godt for dig. </a:t>
            </a:r>
          </a:p>
          <a:p>
            <a:r>
              <a:rPr lang="da-DK" sz="1600" dirty="0"/>
              <a:t>Hvad kan være svært ved at gå på arbejde og samarbejde med kolleger?</a:t>
            </a:r>
          </a:p>
          <a:p>
            <a:r>
              <a:rPr lang="da-DK" sz="1600" dirty="0"/>
              <a:t>Hvad kan være svært ved at samarbejde med andre og indgå i et fællesskab?</a:t>
            </a:r>
          </a:p>
          <a:p>
            <a:r>
              <a:rPr lang="da-DK" sz="1600" dirty="0"/>
              <a:t>Eller noget helt andet, der giver mere mening for dig.</a:t>
            </a:r>
          </a:p>
          <a:p>
            <a:endParaRPr lang="da-DK" dirty="0"/>
          </a:p>
        </p:txBody>
      </p:sp>
    </p:spTree>
    <p:extLst>
      <p:ext uri="{BB962C8B-B14F-4D97-AF65-F5344CB8AC3E}">
        <p14:creationId xmlns:p14="http://schemas.microsoft.com/office/powerpoint/2010/main" val="146157501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844824"/>
            <a:ext cx="7904163" cy="3600078"/>
          </a:xfrm>
        </p:spPr>
        <p:txBody>
          <a:bodyPr/>
          <a:lstStyle/>
          <a:p>
            <a:r>
              <a:rPr lang="da-DK" b="1" dirty="0"/>
              <a:t>Hvad har været særligt godt i dag?</a:t>
            </a:r>
          </a:p>
          <a:p>
            <a:r>
              <a:rPr lang="da-DK" b="1" dirty="0"/>
              <a:t>Hvad 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el 1">
            <a:extLst>
              <a:ext uri="{FF2B5EF4-FFF2-40B4-BE49-F238E27FC236}">
                <a16:creationId xmlns:a16="http://schemas.microsoft.com/office/drawing/2014/main" id="{E466985D-2897-E8DB-6FC3-A8310BE7F90B}"/>
              </a:ext>
            </a:extLst>
          </p:cNvPr>
          <p:cNvSpPr>
            <a:spLocks noGrp="1"/>
          </p:cNvSpPr>
          <p:nvPr>
            <p:ph type="title"/>
          </p:nvPr>
        </p:nvSpPr>
        <p:spPr>
          <a:xfrm>
            <a:off x="628649" y="764704"/>
            <a:ext cx="7904163" cy="756084"/>
          </a:xfrm>
        </p:spPr>
        <p:txBody>
          <a:bodyPr vert="horz"/>
          <a:lstStyle/>
          <a:p>
            <a:r>
              <a:rPr lang="da-DK" dirty="0"/>
              <a:t>Hvad tager du med dig hjem?</a:t>
            </a:r>
            <a:br>
              <a:rPr lang="da-DK" dirty="0"/>
            </a:br>
            <a:endParaRPr lang="da-DK" dirty="0"/>
          </a:p>
        </p:txBody>
      </p:sp>
    </p:spTree>
    <p:extLst>
      <p:ext uri="{BB962C8B-B14F-4D97-AF65-F5344CB8AC3E}">
        <p14:creationId xmlns:p14="http://schemas.microsoft.com/office/powerpoint/2010/main" val="262277630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dirty="0"/>
          </a:p>
          <a:p>
            <a:r>
              <a:rPr lang="da-DK" dirty="0"/>
              <a:t>Hvordan 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6490A095-E9F2-40AF-A594-E6440B8EC8D5}"/>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235584350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4021349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a:p>
          <a:p>
            <a:r>
              <a:rPr lang="da-DK" b="1"/>
              <a:t>Hvordan </a:t>
            </a:r>
            <a:r>
              <a:rPr lang="da-DK" b="1" dirty="0"/>
              <a:t>er det gået med hjemmeøvelserne fra sidste gang?</a:t>
            </a:r>
          </a:p>
          <a:p>
            <a:r>
              <a:rPr lang="da-DK" b="1" dirty="0"/>
              <a:t>Er der noget du er særligt optaget af, som har betydning for dagen? </a:t>
            </a:r>
          </a:p>
          <a:p>
            <a:pPr marL="0" indent="0">
              <a:buNone/>
            </a:pPr>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78239283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1652089-D3B8-E693-4632-2E4D83C9907A}"/>
              </a:ext>
            </a:extLst>
          </p:cNvPr>
          <p:cNvSpPr txBox="1">
            <a:spLocks/>
          </p:cNvSpPr>
          <p:nvPr/>
        </p:nvSpPr>
        <p:spPr>
          <a:xfrm>
            <a:off x="1237327" y="1700808"/>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a:t>Tak for i dag </a:t>
            </a:r>
            <a:endParaRPr lang="da-DK" dirty="0"/>
          </a:p>
        </p:txBody>
      </p:sp>
    </p:spTree>
    <p:extLst>
      <p:ext uri="{BB962C8B-B14F-4D97-AF65-F5344CB8AC3E}">
        <p14:creationId xmlns:p14="http://schemas.microsoft.com/office/powerpoint/2010/main" val="163057124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3076364"/>
            <a:ext cx="4329473" cy="1288740"/>
          </a:xfrm>
        </p:spPr>
        <p:txBody>
          <a:bodyPr>
            <a:normAutofit/>
          </a:bodyPr>
          <a:lstStyle/>
          <a:p>
            <a:r>
              <a:rPr lang="da-DK" sz="2000" dirty="0"/>
              <a:t>Modul 7.1: Uddannelse og job</a:t>
            </a:r>
          </a:p>
          <a:p>
            <a:r>
              <a:rPr lang="da-DK" sz="1600"/>
              <a:t>(session 12</a:t>
            </a:r>
            <a:r>
              <a:rPr lang="da-DK" sz="1600" dirty="0"/>
              <a:t>)</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83968" y="3045881"/>
            <a:ext cx="719390" cy="30483"/>
          </a:xfrm>
          <a:prstGeom prst="rect">
            <a:avLst/>
          </a:prstGeom>
        </p:spPr>
      </p:pic>
    </p:spTree>
    <p:extLst>
      <p:ext uri="{BB962C8B-B14F-4D97-AF65-F5344CB8AC3E}">
        <p14:creationId xmlns:p14="http://schemas.microsoft.com/office/powerpoint/2010/main" val="163263416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F73814F-A64D-46D3-18B3-417BF32CF7EE}"/>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8" name="Object 7" hidden="1">
            <a:extLst>
              <a:ext uri="{FF2B5EF4-FFF2-40B4-BE49-F238E27FC236}">
                <a16:creationId xmlns:a16="http://schemas.microsoft.com/office/drawing/2014/main" id="{231C58B4-42B8-475E-B31B-E91AAF9CE54D}"/>
              </a:ext>
            </a:extLst>
          </p:cNvPr>
          <p:cNvGraphicFramePr>
            <a:graphicFrameLocks noChangeAspect="1"/>
          </p:cNvGraphicFramePr>
          <p:nvPr>
            <p:custDataLst>
              <p:tags r:id="rId2"/>
            </p:custDataLst>
            <p:extLst>
              <p:ext uri="{D42A27DB-BD31-4B8C-83A1-F6EECF244321}">
                <p14:modId xmlns:p14="http://schemas.microsoft.com/office/powerpoint/2010/main" val="3349210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18" name="think-cell Slide" r:id="rId5" imgW="342" imgH="337" progId="TCLayout.ActiveDocument.1">
                  <p:embed/>
                </p:oleObj>
              </mc:Choice>
              <mc:Fallback>
                <p:oleObj name="think-cell Slide" r:id="rId5" imgW="342" imgH="337"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7.1: Uddannelse og job</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12)</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endParaRPr lang="da-DK" b="1" dirty="0"/>
          </a:p>
          <a:p>
            <a:pPr marL="0" indent="0">
              <a:buNone/>
            </a:pPr>
            <a:r>
              <a:rPr lang="da-DK" b="1" dirty="0"/>
              <a:t>Formålet</a:t>
            </a:r>
            <a:r>
              <a:rPr lang="da-DK" dirty="0"/>
              <a:t> med dagen i dag er at:</a:t>
            </a:r>
          </a:p>
          <a:p>
            <a:r>
              <a:rPr lang="da-DK" dirty="0"/>
              <a:t>Blive klogere på, hvad der er vigtigt for dig i forhold til skole, uddannelse </a:t>
            </a:r>
            <a:r>
              <a:rPr lang="da-DK"/>
              <a:t>og job </a:t>
            </a:r>
            <a:endParaRPr lang="da-DK" dirty="0"/>
          </a:p>
          <a:p>
            <a:r>
              <a:rPr lang="da-DK" dirty="0"/>
              <a:t>Blive klogere på, hvad det vil sige at tage </a:t>
            </a:r>
            <a:r>
              <a:rPr lang="da-DK"/>
              <a:t>en uddannelse </a:t>
            </a:r>
            <a:endParaRPr lang="da-DK" dirty="0"/>
          </a:p>
          <a:p>
            <a:r>
              <a:rPr lang="da-DK" dirty="0"/>
              <a:t>Blive klogere på, hvad det vil sige at have et arbejde. </a:t>
            </a:r>
          </a:p>
        </p:txBody>
      </p:sp>
    </p:spTree>
    <p:extLst>
      <p:ext uri="{BB962C8B-B14F-4D97-AF65-F5344CB8AC3E}">
        <p14:creationId xmlns:p14="http://schemas.microsoft.com/office/powerpoint/2010/main" val="394744082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4"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4109006706"/>
              </p:ext>
            </p:extLst>
          </p:nvPr>
        </p:nvGraphicFramePr>
        <p:xfrm>
          <a:off x="629046" y="1584775"/>
          <a:ext cx="7467526" cy="417830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r>
                        <a:rPr lang="da-DK" dirty="0"/>
                        <a:t> </a:t>
                      </a:r>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Hvordan er det gået siden sidste gruppesession</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Hvad kræver det at gå på en uddannelse – struktur, socialt, fagligt</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137262309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2347535426"/>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a:t>
                      </a:r>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 Vi udfylder et evalueringsskema. </a:t>
                      </a:r>
                      <a:endParaRPr lang="da-DK" dirty="0"/>
                    </a:p>
                  </a:txBody>
                  <a:tcPr/>
                </a:tc>
                <a:extLst>
                  <a:ext uri="{0D108BD9-81ED-4DB2-BD59-A6C34878D82A}">
                    <a16:rowId xmlns:a16="http://schemas.microsoft.com/office/drawing/2014/main" val="3100555660"/>
                  </a:ext>
                </a:extLst>
              </a:tr>
            </a:tbl>
          </a:graphicData>
        </a:graphic>
      </p:graphicFrame>
    </p:spTree>
    <p:extLst>
      <p:ext uri="{BB962C8B-B14F-4D97-AF65-F5344CB8AC3E}">
        <p14:creationId xmlns:p14="http://schemas.microsoft.com/office/powerpoint/2010/main" val="106867499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CBDDA97A-1B94-490D-A6F9-A4993CA4DCCD}"/>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336308107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normAutofit/>
          </a:bodyPr>
          <a:lstStyle/>
          <a:p>
            <a:r>
              <a:rPr lang="da-DK" b="1"/>
              <a:t>Hvordan </a:t>
            </a:r>
            <a:r>
              <a:rPr lang="da-DK" b="1" dirty="0"/>
              <a:t>er det gået siden sidste gruppesession? </a:t>
            </a:r>
          </a:p>
          <a:p>
            <a:r>
              <a:rPr lang="da-DK" b="1"/>
              <a:t>Hvordan </a:t>
            </a:r>
            <a:r>
              <a:rPr lang="da-DK" b="1" dirty="0"/>
              <a:t>er det gået med hjemmeøvelserne fra sidste gang?</a:t>
            </a:r>
          </a:p>
          <a:p>
            <a:r>
              <a:rPr lang="da-DK" b="1" dirty="0"/>
              <a:t>Er der noget, jeg særligt gerne vil snakke om i dag?</a:t>
            </a:r>
          </a:p>
          <a:p>
            <a:r>
              <a:rPr lang="da-DK" b="1" dirty="0"/>
              <a:t>Er der noget fra sidste gang, der bøvler, eller som jeg har brug for at vende igen? </a:t>
            </a:r>
          </a:p>
          <a:p>
            <a:r>
              <a:rPr lang="da-DK" b="1" dirty="0"/>
              <a:t>Er der noget jeg er særligt optaget af i forhold til læringsforløbet? </a:t>
            </a:r>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C95439D8-1F4A-686A-EB35-90DD33063CC0}"/>
              </a:ext>
            </a:extLst>
          </p:cNvPr>
          <p:cNvSpPr>
            <a:spLocks noGrp="1"/>
          </p:cNvSpPr>
          <p:nvPr>
            <p:ph type="title"/>
          </p:nvPr>
        </p:nvSpPr>
        <p:spPr>
          <a:xfrm>
            <a:off x="628649" y="764704"/>
            <a:ext cx="7904163" cy="756084"/>
          </a:xfrm>
        </p:spPr>
        <p:txBody>
          <a:bodyPr vert="horz"/>
          <a:lstStyle/>
          <a:p>
            <a:r>
              <a:rPr lang="da-DK" dirty="0"/>
              <a:t>Siden sidst – i små grupper</a:t>
            </a:r>
          </a:p>
        </p:txBody>
      </p:sp>
    </p:spTree>
    <p:extLst>
      <p:ext uri="{BB962C8B-B14F-4D97-AF65-F5344CB8AC3E}">
        <p14:creationId xmlns:p14="http://schemas.microsoft.com/office/powerpoint/2010/main" val="60528357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dirty="0"/>
          </a:p>
          <a:p>
            <a:r>
              <a:rPr lang="da-DK" b="1" dirty="0"/>
              <a:t>Hvordan 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00820495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1C8E4-105D-4F6B-8C02-F5184EFD1778}"/>
              </a:ext>
            </a:extLst>
          </p:cNvPr>
          <p:cNvSpPr>
            <a:spLocks noGrp="1"/>
          </p:cNvSpPr>
          <p:nvPr>
            <p:ph type="title"/>
          </p:nvPr>
        </p:nvSpPr>
        <p:spPr/>
        <p:txBody>
          <a:bodyPr/>
          <a:lstStyle/>
          <a:p>
            <a:r>
              <a:rPr lang="da-DK" dirty="0"/>
              <a:t>Hvad betyder det at få en uddannelse? </a:t>
            </a:r>
          </a:p>
        </p:txBody>
      </p:sp>
      <p:sp>
        <p:nvSpPr>
          <p:cNvPr id="6" name="Speech Bubble: Rectangle with Corners Rounded 5">
            <a:extLst>
              <a:ext uri="{FF2B5EF4-FFF2-40B4-BE49-F238E27FC236}">
                <a16:creationId xmlns:a16="http://schemas.microsoft.com/office/drawing/2014/main" id="{FE241783-2C6F-4C3D-A1F4-E813D02810C4}"/>
              </a:ext>
            </a:extLst>
          </p:cNvPr>
          <p:cNvSpPr/>
          <p:nvPr/>
        </p:nvSpPr>
        <p:spPr>
          <a:xfrm>
            <a:off x="1547664" y="2155509"/>
            <a:ext cx="5544616" cy="2569635"/>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600" i="1" dirty="0">
                <a:solidFill>
                  <a:schemeClr val="tx1"/>
                </a:solidFill>
              </a:rPr>
              <a:t>Hvorfor er det vigtigt at få en uddannelse? </a:t>
            </a:r>
          </a:p>
          <a:p>
            <a:pPr>
              <a:spcAft>
                <a:spcPts val="600"/>
              </a:spcAft>
            </a:pPr>
            <a:endParaRPr lang="da-DK" sz="1600" i="1" dirty="0">
              <a:solidFill>
                <a:schemeClr val="tx1"/>
              </a:solidFill>
            </a:endParaRPr>
          </a:p>
          <a:p>
            <a:pPr>
              <a:spcAft>
                <a:spcPts val="600"/>
              </a:spcAft>
            </a:pPr>
            <a:r>
              <a:rPr lang="da-DK" sz="1600" i="1" dirty="0">
                <a:solidFill>
                  <a:schemeClr val="tx1"/>
                </a:solidFill>
              </a:rPr>
              <a:t>Hvad kan det give dig at få en uddannelse?</a:t>
            </a:r>
          </a:p>
          <a:p>
            <a:pPr>
              <a:spcAft>
                <a:spcPts val="600"/>
              </a:spcAft>
            </a:pPr>
            <a:endParaRPr lang="da-DK" sz="1600" i="1" dirty="0">
              <a:solidFill>
                <a:schemeClr val="tx1"/>
              </a:solidFill>
            </a:endParaRPr>
          </a:p>
          <a:p>
            <a:pPr>
              <a:spcAft>
                <a:spcPts val="600"/>
              </a:spcAft>
            </a:pPr>
            <a:r>
              <a:rPr lang="da-DK" sz="1600" i="1" dirty="0">
                <a:solidFill>
                  <a:schemeClr val="tx1"/>
                </a:solidFill>
              </a:rPr>
              <a:t>Hvad er dine planer for at anvende den?</a:t>
            </a:r>
          </a:p>
        </p:txBody>
      </p:sp>
    </p:spTree>
    <p:extLst>
      <p:ext uri="{BB962C8B-B14F-4D97-AF65-F5344CB8AC3E}">
        <p14:creationId xmlns:p14="http://schemas.microsoft.com/office/powerpoint/2010/main" val="208022932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88803B8A-F1CE-4CAA-ABF0-7EB57ADD5F4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2"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88803B8A-F1CE-4CAA-ABF0-7EB57ADD5F4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545E9B8-2472-427F-9257-612F012608C4}"/>
              </a:ext>
            </a:extLst>
          </p:cNvPr>
          <p:cNvSpPr>
            <a:spLocks noGrp="1"/>
          </p:cNvSpPr>
          <p:nvPr>
            <p:ph type="title"/>
          </p:nvPr>
        </p:nvSpPr>
        <p:spPr/>
        <p:txBody>
          <a:bodyPr vert="horz"/>
          <a:lstStyle/>
          <a:p>
            <a:r>
              <a:rPr lang="da-DK" dirty="0"/>
              <a:t>Hvad vil det sige at gå på en uddannelse?</a:t>
            </a:r>
          </a:p>
        </p:txBody>
      </p:sp>
      <p:sp>
        <p:nvSpPr>
          <p:cNvPr id="3" name="Content Placeholder 2">
            <a:extLst>
              <a:ext uri="{FF2B5EF4-FFF2-40B4-BE49-F238E27FC236}">
                <a16:creationId xmlns:a16="http://schemas.microsoft.com/office/drawing/2014/main" id="{8AC107E5-598C-4EA8-A523-4B1E6511DD20}"/>
              </a:ext>
            </a:extLst>
          </p:cNvPr>
          <p:cNvSpPr>
            <a:spLocks noGrp="1"/>
          </p:cNvSpPr>
          <p:nvPr>
            <p:ph idx="1"/>
          </p:nvPr>
        </p:nvSpPr>
        <p:spPr/>
        <p:txBody>
          <a:bodyPr>
            <a:normAutofit/>
          </a:bodyPr>
          <a:lstStyle/>
          <a:p>
            <a:endParaRPr lang="da-DK" dirty="0"/>
          </a:p>
          <a:p>
            <a:r>
              <a:rPr lang="da-DK" dirty="0"/>
              <a:t>En uddannelse kan være mange ting – en ungdomsuddannelse, FGU eller universitetet.</a:t>
            </a:r>
          </a:p>
          <a:p>
            <a:r>
              <a:rPr lang="da-DK" dirty="0"/>
              <a:t>Det kan for </a:t>
            </a:r>
            <a:r>
              <a:rPr lang="da-DK"/>
              <a:t>nogle opleves, </a:t>
            </a:r>
            <a:r>
              <a:rPr lang="da-DK" dirty="0"/>
              <a:t>som en stor stigning i den faglige belastning fra grundskole til ungdomsuddannelse (gymnasiet, HHX, HTX o.l.). </a:t>
            </a:r>
          </a:p>
          <a:p>
            <a:r>
              <a:rPr lang="da-DK" dirty="0"/>
              <a:t>Det samme kan gælde fra ungdomsuddannelse til videregående uddannelse. </a:t>
            </a:r>
          </a:p>
          <a:p>
            <a:r>
              <a:rPr lang="da-DK" dirty="0"/>
              <a:t>Nogen kan også opleve, at de skal lære andre ting, end dét de synes er spændende – selvom de er startet på drømmeuddannelsen. </a:t>
            </a:r>
          </a:p>
          <a:p>
            <a:r>
              <a:rPr lang="da-DK" dirty="0"/>
              <a:t>Det kan være en god idé at søge om støtte eller hjælp til at fastholde og gennemføre uddannelsen. </a:t>
            </a:r>
          </a:p>
        </p:txBody>
      </p:sp>
    </p:spTree>
    <p:extLst>
      <p:ext uri="{BB962C8B-B14F-4D97-AF65-F5344CB8AC3E}">
        <p14:creationId xmlns:p14="http://schemas.microsoft.com/office/powerpoint/2010/main" val="380232568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E9B8-2472-427F-9257-612F012608C4}"/>
              </a:ext>
            </a:extLst>
          </p:cNvPr>
          <p:cNvSpPr>
            <a:spLocks noGrp="1"/>
          </p:cNvSpPr>
          <p:nvPr>
            <p:ph type="title"/>
          </p:nvPr>
        </p:nvSpPr>
        <p:spPr/>
        <p:txBody>
          <a:bodyPr/>
          <a:lstStyle/>
          <a:p>
            <a:r>
              <a:rPr lang="da-DK" dirty="0"/>
              <a:t>Hvad kræver det at gå på en uddannelse?</a:t>
            </a:r>
          </a:p>
        </p:txBody>
      </p:sp>
      <p:sp>
        <p:nvSpPr>
          <p:cNvPr id="3" name="Content Placeholder 2">
            <a:extLst>
              <a:ext uri="{FF2B5EF4-FFF2-40B4-BE49-F238E27FC236}">
                <a16:creationId xmlns:a16="http://schemas.microsoft.com/office/drawing/2014/main" id="{8AC107E5-598C-4EA8-A523-4B1E6511DD20}"/>
              </a:ext>
            </a:extLst>
          </p:cNvPr>
          <p:cNvSpPr>
            <a:spLocks noGrp="1"/>
          </p:cNvSpPr>
          <p:nvPr>
            <p:ph idx="1"/>
          </p:nvPr>
        </p:nvSpPr>
        <p:spPr>
          <a:xfrm>
            <a:off x="628649" y="1988839"/>
            <a:ext cx="7904163" cy="3888085"/>
          </a:xfrm>
        </p:spPr>
        <p:txBody>
          <a:bodyPr>
            <a:normAutofit/>
          </a:bodyPr>
          <a:lstStyle/>
          <a:p>
            <a:pPr marL="0" indent="0">
              <a:buNone/>
            </a:pPr>
            <a:r>
              <a:rPr lang="da-DK" b="1" dirty="0"/>
              <a:t>Struktur</a:t>
            </a:r>
            <a:r>
              <a:rPr lang="da-DK" dirty="0"/>
              <a:t>: Krav om fremmøde, læse, aflevering af opgaver, eksamen.</a:t>
            </a:r>
          </a:p>
          <a:p>
            <a:endParaRPr lang="da-DK" dirty="0"/>
          </a:p>
          <a:p>
            <a:endParaRPr lang="da-DK" dirty="0"/>
          </a:p>
          <a:p>
            <a:pPr marL="0" indent="0">
              <a:buNone/>
            </a:pPr>
            <a:r>
              <a:rPr lang="da-DK" b="1" dirty="0"/>
              <a:t>Socialt</a:t>
            </a:r>
            <a:r>
              <a:rPr lang="da-DK" dirty="0"/>
              <a:t>: Gruppearbejde, frokost i kantinen, fester.</a:t>
            </a:r>
          </a:p>
          <a:p>
            <a:endParaRPr lang="da-DK" dirty="0"/>
          </a:p>
          <a:p>
            <a:endParaRPr lang="da-DK" dirty="0"/>
          </a:p>
          <a:p>
            <a:pPr marL="0" indent="0">
              <a:buNone/>
            </a:pPr>
            <a:r>
              <a:rPr lang="da-DK" b="1" dirty="0"/>
              <a:t>Fagligt</a:t>
            </a:r>
            <a:r>
              <a:rPr lang="da-DK" dirty="0"/>
              <a:t>: Læse pensum, krav til opgaver, karakterkrav.</a:t>
            </a:r>
          </a:p>
        </p:txBody>
      </p:sp>
    </p:spTree>
    <p:extLst>
      <p:ext uri="{BB962C8B-B14F-4D97-AF65-F5344CB8AC3E}">
        <p14:creationId xmlns:p14="http://schemas.microsoft.com/office/powerpoint/2010/main" val="2423599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23FE-F637-4CD2-9415-66E6064CCBCA}"/>
              </a:ext>
            </a:extLst>
          </p:cNvPr>
          <p:cNvSpPr>
            <a:spLocks noGrp="1"/>
          </p:cNvSpPr>
          <p:nvPr>
            <p:ph type="title"/>
          </p:nvPr>
        </p:nvSpPr>
        <p:spPr/>
        <p:txBody>
          <a:bodyPr/>
          <a:lstStyle/>
          <a:p>
            <a:r>
              <a:rPr lang="da-DK" dirty="0"/>
              <a:t>Forstå egne tanker, følelser og handlinger</a:t>
            </a:r>
          </a:p>
        </p:txBody>
      </p:sp>
      <p:sp>
        <p:nvSpPr>
          <p:cNvPr id="9" name="Content Placeholder 5">
            <a:extLst>
              <a:ext uri="{FF2B5EF4-FFF2-40B4-BE49-F238E27FC236}">
                <a16:creationId xmlns:a16="http://schemas.microsoft.com/office/drawing/2014/main" id="{BD1E417A-09F4-4C62-9FF6-0335566B6C81}"/>
              </a:ext>
            </a:extLst>
          </p:cNvPr>
          <p:cNvSpPr>
            <a:spLocks noGrp="1"/>
          </p:cNvSpPr>
          <p:nvPr>
            <p:ph idx="1"/>
          </p:nvPr>
        </p:nvSpPr>
        <p:spPr>
          <a:xfrm>
            <a:off x="601767" y="1520788"/>
            <a:ext cx="7904163" cy="4248150"/>
          </a:xfrm>
        </p:spPr>
        <p:txBody>
          <a:bodyPr>
            <a:normAutofit/>
          </a:bodyPr>
          <a:lstStyle/>
          <a:p>
            <a:pPr marL="0" indent="0">
              <a:buNone/>
            </a:pPr>
            <a:r>
              <a:rPr lang="da-DK" dirty="0"/>
              <a:t>Autisme er en </a:t>
            </a:r>
            <a:r>
              <a:rPr lang="da-DK" dirty="0" err="1"/>
              <a:t>anderledeshed</a:t>
            </a:r>
            <a:r>
              <a:rPr lang="da-DK" dirty="0"/>
              <a:t> i hjernens udvikling, der giver en anden måde at sanse, forstå og navigere i verden på. Autisme kan ofte blive en barriere i mødet med andre mennesker. </a:t>
            </a:r>
          </a:p>
          <a:p>
            <a:pPr marL="0" indent="0">
              <a:buNone/>
            </a:pPr>
            <a:r>
              <a:rPr lang="da-DK" dirty="0"/>
              <a:t>Mennesker med </a:t>
            </a:r>
            <a:r>
              <a:rPr lang="da-DK" dirty="0" err="1"/>
              <a:t>autismespektrumforstyrrelse</a:t>
            </a:r>
            <a:r>
              <a:rPr lang="da-DK" dirty="0"/>
              <a:t> kan fx opleve, at: </a:t>
            </a:r>
          </a:p>
          <a:p>
            <a:r>
              <a:rPr lang="da-DK" dirty="0"/>
              <a:t>Det er svært at leve sig ind i eller forstå, hvad andre tænker og føler. </a:t>
            </a:r>
          </a:p>
          <a:p>
            <a:r>
              <a:rPr lang="da-DK" dirty="0"/>
              <a:t>Man forstår det, der bliver sagt helt konkret, og ikke fx antydninger, ironi, morsomheder eller ord med dobbeltbetydning. </a:t>
            </a:r>
          </a:p>
          <a:p>
            <a:r>
              <a:rPr lang="da-DK" dirty="0"/>
              <a:t>Man sanser verden anderledes end andre. Det man ser, hører, og lugter kan opleves meget stærkt og være svært at abstrahere fra. </a:t>
            </a:r>
          </a:p>
          <a:p>
            <a:r>
              <a:rPr lang="da-DK" dirty="0"/>
              <a:t>Der stilles mange krav fra omverden, som det er svært at leve op til. </a:t>
            </a:r>
          </a:p>
          <a:p>
            <a:r>
              <a:rPr lang="da-DK" dirty="0"/>
              <a:t>Have særinteresser, som man ved meget om og bliver rigtig god til. </a:t>
            </a:r>
          </a:p>
          <a:p>
            <a:endParaRPr lang="da-DK" dirty="0"/>
          </a:p>
          <a:p>
            <a:pPr marL="0" indent="0">
              <a:buNone/>
            </a:pPr>
            <a:endParaRPr lang="da-DK" dirty="0"/>
          </a:p>
        </p:txBody>
      </p:sp>
      <p:sp>
        <p:nvSpPr>
          <p:cNvPr id="10" name="Speech Bubble: Rectangle with Corners Rounded 9">
            <a:extLst>
              <a:ext uri="{FF2B5EF4-FFF2-40B4-BE49-F238E27FC236}">
                <a16:creationId xmlns:a16="http://schemas.microsoft.com/office/drawing/2014/main" id="{9E3B6A4D-5822-4CC4-AD5C-26CACC94EAAD}"/>
              </a:ext>
            </a:extLst>
          </p:cNvPr>
          <p:cNvSpPr/>
          <p:nvPr/>
        </p:nvSpPr>
        <p:spPr>
          <a:xfrm>
            <a:off x="3280221" y="5229200"/>
            <a:ext cx="2583558" cy="777738"/>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Hvad kan I genkende fra jeres eget liv?</a:t>
            </a:r>
          </a:p>
        </p:txBody>
      </p:sp>
    </p:spTree>
    <p:extLst>
      <p:ext uri="{BB962C8B-B14F-4D97-AF65-F5344CB8AC3E}">
        <p14:creationId xmlns:p14="http://schemas.microsoft.com/office/powerpoint/2010/main" val="5591044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76B7F-A74E-4AF4-981F-B8D61FFA3107}"/>
              </a:ext>
            </a:extLst>
          </p:cNvPr>
          <p:cNvSpPr>
            <a:spLocks noGrp="1"/>
          </p:cNvSpPr>
          <p:nvPr>
            <p:ph type="title"/>
          </p:nvPr>
        </p:nvSpPr>
        <p:spPr/>
        <p:txBody>
          <a:bodyPr/>
          <a:lstStyle/>
          <a:p>
            <a:r>
              <a:rPr lang="da-DK" dirty="0"/>
              <a:t>Samarbejde med andre på uddannelsen</a:t>
            </a:r>
          </a:p>
        </p:txBody>
      </p:sp>
      <p:sp>
        <p:nvSpPr>
          <p:cNvPr id="3" name="Content Placeholder 2">
            <a:extLst>
              <a:ext uri="{FF2B5EF4-FFF2-40B4-BE49-F238E27FC236}">
                <a16:creationId xmlns:a16="http://schemas.microsoft.com/office/drawing/2014/main" id="{D07BE2C2-ACFE-449E-88A7-B80C17F9FE42}"/>
              </a:ext>
            </a:extLst>
          </p:cNvPr>
          <p:cNvSpPr>
            <a:spLocks noGrp="1"/>
          </p:cNvSpPr>
          <p:nvPr>
            <p:ph idx="1"/>
          </p:nvPr>
        </p:nvSpPr>
        <p:spPr/>
        <p:txBody>
          <a:bodyPr>
            <a:normAutofit/>
          </a:bodyPr>
          <a:lstStyle/>
          <a:p>
            <a:r>
              <a:rPr lang="da-DK" dirty="0"/>
              <a:t>Samarbejde og gruppearbejde findes på de fleste uddannelser.</a:t>
            </a:r>
          </a:p>
          <a:p>
            <a:r>
              <a:rPr lang="da-DK" dirty="0"/>
              <a:t>Det kan kræve, at man får fx lærere, kollegaer og klassekammerater til at forstå ens adfærd og særlige behov. </a:t>
            </a:r>
          </a:p>
          <a:p>
            <a:r>
              <a:rPr lang="da-DK" dirty="0"/>
              <a:t>Det kan også kræve, at man øver sig i, hvordan man bliver en del af en gruppe, og hvordan man kan samarbejde med andre. </a:t>
            </a:r>
          </a:p>
          <a:p>
            <a:pPr marL="0" indent="0">
              <a:buNone/>
            </a:pPr>
            <a:endParaRPr lang="da-DK" dirty="0"/>
          </a:p>
          <a:p>
            <a:endParaRPr lang="da-DK" dirty="0"/>
          </a:p>
        </p:txBody>
      </p:sp>
      <p:sp>
        <p:nvSpPr>
          <p:cNvPr id="6" name="Speech Bubble: Rectangle with Corners Rounded 5">
            <a:extLst>
              <a:ext uri="{FF2B5EF4-FFF2-40B4-BE49-F238E27FC236}">
                <a16:creationId xmlns:a16="http://schemas.microsoft.com/office/drawing/2014/main" id="{CE75A323-7A3A-4879-9817-6E6D8B42B3A4}"/>
              </a:ext>
            </a:extLst>
          </p:cNvPr>
          <p:cNvSpPr/>
          <p:nvPr/>
        </p:nvSpPr>
        <p:spPr>
          <a:xfrm>
            <a:off x="4068316" y="3794125"/>
            <a:ext cx="4464496" cy="1944216"/>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Hvad kan være svært ved at samarbejde med andre?</a:t>
            </a:r>
          </a:p>
          <a:p>
            <a:pPr>
              <a:spcAft>
                <a:spcPts val="600"/>
              </a:spcAft>
            </a:pPr>
            <a:r>
              <a:rPr lang="da-DK" sz="1400" i="1" dirty="0">
                <a:solidFill>
                  <a:schemeClr val="tx1"/>
                </a:solidFill>
              </a:rPr>
              <a:t>Hvilke teknikker er gode at bruge, når du skal arbejde sammen som gruppe? </a:t>
            </a:r>
          </a:p>
          <a:p>
            <a:pPr>
              <a:spcAft>
                <a:spcPts val="600"/>
              </a:spcAft>
            </a:pPr>
            <a:r>
              <a:rPr lang="da-DK" sz="1400" i="1" dirty="0">
                <a:solidFill>
                  <a:schemeClr val="tx1"/>
                </a:solidFill>
              </a:rPr>
              <a:t>Hvordan kan du fortælle en gruppe, eller andre, om dine behov og de hensyn, der skal tages? </a:t>
            </a:r>
          </a:p>
        </p:txBody>
      </p:sp>
    </p:spTree>
    <p:extLst>
      <p:ext uri="{BB962C8B-B14F-4D97-AF65-F5344CB8AC3E}">
        <p14:creationId xmlns:p14="http://schemas.microsoft.com/office/powerpoint/2010/main" val="75724201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887F-44C3-436F-B106-86DFD8937582}"/>
              </a:ext>
            </a:extLst>
          </p:cNvPr>
          <p:cNvSpPr>
            <a:spLocks noGrp="1"/>
          </p:cNvSpPr>
          <p:nvPr>
            <p:ph type="title"/>
          </p:nvPr>
        </p:nvSpPr>
        <p:spPr>
          <a:xfrm>
            <a:off x="628649" y="553883"/>
            <a:ext cx="7904163" cy="756084"/>
          </a:xfrm>
        </p:spPr>
        <p:txBody>
          <a:bodyPr/>
          <a:lstStyle/>
          <a:p>
            <a:r>
              <a:rPr lang="da-DK" dirty="0"/>
              <a:t>Åben- eller lukkethed om diagnose? </a:t>
            </a:r>
            <a:br>
              <a:rPr lang="da-DK" dirty="0"/>
            </a:br>
            <a:r>
              <a:rPr lang="da-DK" sz="2000" dirty="0"/>
              <a:t>Skal jeg fortælle om min diagnose på min uddannelse?</a:t>
            </a:r>
            <a:br>
              <a:rPr lang="da-DK" sz="2000" dirty="0"/>
            </a:br>
            <a:endParaRPr lang="da-DK" dirty="0"/>
          </a:p>
        </p:txBody>
      </p:sp>
      <p:graphicFrame>
        <p:nvGraphicFramePr>
          <p:cNvPr id="6" name="Table 6">
            <a:extLst>
              <a:ext uri="{FF2B5EF4-FFF2-40B4-BE49-F238E27FC236}">
                <a16:creationId xmlns:a16="http://schemas.microsoft.com/office/drawing/2014/main" id="{352E4822-9108-42CF-9BB9-DACF1AF49BAE}"/>
              </a:ext>
            </a:extLst>
          </p:cNvPr>
          <p:cNvGraphicFramePr>
            <a:graphicFrameLocks noGrp="1"/>
          </p:cNvGraphicFramePr>
          <p:nvPr>
            <p:ph idx="1"/>
          </p:nvPr>
        </p:nvGraphicFramePr>
        <p:xfrm>
          <a:off x="628650" y="1628775"/>
          <a:ext cx="7904163" cy="4495328"/>
        </p:xfrm>
        <a:graphic>
          <a:graphicData uri="http://schemas.openxmlformats.org/drawingml/2006/table">
            <a:tbl>
              <a:tblPr firstRow="1" bandRow="1">
                <a:tableStyleId>{912C8C85-51F0-491E-9774-3900AFEF0FD7}</a:tableStyleId>
              </a:tblPr>
              <a:tblGrid>
                <a:gridCol w="2634721">
                  <a:extLst>
                    <a:ext uri="{9D8B030D-6E8A-4147-A177-3AD203B41FA5}">
                      <a16:colId xmlns:a16="http://schemas.microsoft.com/office/drawing/2014/main" val="1870397594"/>
                    </a:ext>
                  </a:extLst>
                </a:gridCol>
                <a:gridCol w="2634721">
                  <a:extLst>
                    <a:ext uri="{9D8B030D-6E8A-4147-A177-3AD203B41FA5}">
                      <a16:colId xmlns:a16="http://schemas.microsoft.com/office/drawing/2014/main" val="4049278920"/>
                    </a:ext>
                  </a:extLst>
                </a:gridCol>
                <a:gridCol w="2634721">
                  <a:extLst>
                    <a:ext uri="{9D8B030D-6E8A-4147-A177-3AD203B41FA5}">
                      <a16:colId xmlns:a16="http://schemas.microsoft.com/office/drawing/2014/main" val="813235231"/>
                    </a:ext>
                  </a:extLst>
                </a:gridCol>
              </a:tblGrid>
              <a:tr h="334954">
                <a:tc>
                  <a:txBody>
                    <a:bodyPr/>
                    <a:lstStyle/>
                    <a:p>
                      <a:endParaRPr lang="da-DK" sz="1800"/>
                    </a:p>
                  </a:txBody>
                  <a:tcPr/>
                </a:tc>
                <a:tc>
                  <a:txBody>
                    <a:bodyPr/>
                    <a:lstStyle/>
                    <a:p>
                      <a:r>
                        <a:rPr lang="da-DK" sz="1800" dirty="0"/>
                        <a:t>Fordele</a:t>
                      </a:r>
                    </a:p>
                  </a:txBody>
                  <a:tcPr/>
                </a:tc>
                <a:tc>
                  <a:txBody>
                    <a:bodyPr/>
                    <a:lstStyle/>
                    <a:p>
                      <a:r>
                        <a:rPr lang="da-DK" sz="1800" dirty="0"/>
                        <a:t>Ulemper</a:t>
                      </a:r>
                    </a:p>
                  </a:txBody>
                  <a:tcPr/>
                </a:tc>
                <a:extLst>
                  <a:ext uri="{0D108BD9-81ED-4DB2-BD59-A6C34878D82A}">
                    <a16:rowId xmlns:a16="http://schemas.microsoft.com/office/drawing/2014/main" val="1459264200"/>
                  </a:ext>
                </a:extLst>
              </a:tr>
              <a:tr h="1817010">
                <a:tc>
                  <a:txBody>
                    <a:bodyPr/>
                    <a:lstStyle/>
                    <a:p>
                      <a:r>
                        <a:rPr lang="da-DK" sz="1800" dirty="0"/>
                        <a:t>Forandring: </a:t>
                      </a:r>
                    </a:p>
                    <a:p>
                      <a:r>
                        <a:rPr lang="da-DK" sz="1800" i="1" dirty="0"/>
                        <a:t>Åbenhed omkring diagnose</a:t>
                      </a:r>
                    </a:p>
                  </a:txBody>
                  <a:tcPr/>
                </a:tc>
                <a:tc>
                  <a:txBody>
                    <a:bodyPr/>
                    <a:lstStyle/>
                    <a:p>
                      <a:r>
                        <a:rPr lang="da-DK" sz="1800" i="1" dirty="0"/>
                        <a:t>Fordele ved at fortælle om sin diagnose</a:t>
                      </a:r>
                    </a:p>
                    <a:p>
                      <a:endParaRPr lang="da-DK" sz="1800" dirty="0"/>
                    </a:p>
                    <a:p>
                      <a:endParaRPr lang="da-DK" sz="1800" dirty="0"/>
                    </a:p>
                  </a:txBody>
                  <a:tcPr/>
                </a:tc>
                <a:tc>
                  <a:txBody>
                    <a:bodyPr/>
                    <a:lstStyle/>
                    <a:p>
                      <a:r>
                        <a:rPr lang="da-DK" sz="1800" i="1" dirty="0"/>
                        <a:t>Ulemper ved at fortælle om sin diagnose</a:t>
                      </a:r>
                    </a:p>
                  </a:txBody>
                  <a:tcPr/>
                </a:tc>
                <a:extLst>
                  <a:ext uri="{0D108BD9-81ED-4DB2-BD59-A6C34878D82A}">
                    <a16:rowId xmlns:a16="http://schemas.microsoft.com/office/drawing/2014/main" val="203484290"/>
                  </a:ext>
                </a:extLst>
              </a:tr>
              <a:tr h="2312558">
                <a:tc>
                  <a:txBody>
                    <a:bodyPr/>
                    <a:lstStyle/>
                    <a:p>
                      <a:r>
                        <a:rPr lang="da-DK" sz="1800" dirty="0"/>
                        <a:t>Situationen nu:</a:t>
                      </a:r>
                    </a:p>
                    <a:p>
                      <a:r>
                        <a:rPr lang="da-DK" sz="1800" i="1" dirty="0"/>
                        <a:t>Lukkethed omkring diagnose</a:t>
                      </a:r>
                    </a:p>
                  </a:txBody>
                  <a:tcPr/>
                </a:tc>
                <a:tc>
                  <a:txBody>
                    <a:bodyPr/>
                    <a:lstStyle/>
                    <a:p>
                      <a:r>
                        <a:rPr lang="da-DK" sz="1800" i="1" dirty="0"/>
                        <a:t>Fordele ved IKKE at fortælle om sin diagnose</a:t>
                      </a:r>
                    </a:p>
                    <a:p>
                      <a:endParaRPr lang="da-DK" sz="1800" dirty="0"/>
                    </a:p>
                  </a:txBody>
                  <a:tcPr/>
                </a:tc>
                <a:tc>
                  <a:txBody>
                    <a:bodyPr/>
                    <a:lstStyle/>
                    <a:p>
                      <a:r>
                        <a:rPr lang="da-DK" sz="1800" i="1" dirty="0"/>
                        <a:t>Ulemper ved IKKE at fortælle om sin diagnose</a:t>
                      </a:r>
                    </a:p>
                  </a:txBody>
                  <a:tcPr/>
                </a:tc>
                <a:extLst>
                  <a:ext uri="{0D108BD9-81ED-4DB2-BD59-A6C34878D82A}">
                    <a16:rowId xmlns:a16="http://schemas.microsoft.com/office/drawing/2014/main" val="1377819855"/>
                  </a:ext>
                </a:extLst>
              </a:tr>
            </a:tbl>
          </a:graphicData>
        </a:graphic>
      </p:graphicFrame>
    </p:spTree>
    <p:extLst>
      <p:ext uri="{BB962C8B-B14F-4D97-AF65-F5344CB8AC3E}">
        <p14:creationId xmlns:p14="http://schemas.microsoft.com/office/powerpoint/2010/main" val="368848607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F4C077-7D49-4415-8526-A51BD93147B3}"/>
              </a:ext>
            </a:extLst>
          </p:cNvPr>
          <p:cNvSpPr txBox="1">
            <a:spLocks/>
          </p:cNvSpPr>
          <p:nvPr/>
        </p:nvSpPr>
        <p:spPr>
          <a:xfrm>
            <a:off x="628649" y="553883"/>
            <a:ext cx="7904163" cy="756084"/>
          </a:xfrm>
          <a:prstGeom prst="rect">
            <a:avLst/>
          </a:prstGeom>
        </p:spPr>
        <p:txBody>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Åben- eller lukkethed om diagnose? </a:t>
            </a:r>
            <a:br>
              <a:rPr lang="da-DK" dirty="0"/>
            </a:br>
            <a:r>
              <a:rPr lang="da-DK" sz="1800" i="1" dirty="0"/>
              <a:t>Eksempel</a:t>
            </a:r>
            <a:r>
              <a:rPr lang="da-DK" sz="2000" dirty="0"/>
              <a:t/>
            </a:r>
            <a:br>
              <a:rPr lang="da-DK" sz="2000" dirty="0"/>
            </a:br>
            <a:endParaRPr lang="da-DK" dirty="0"/>
          </a:p>
        </p:txBody>
      </p:sp>
      <p:graphicFrame>
        <p:nvGraphicFramePr>
          <p:cNvPr id="4" name="Table 4">
            <a:extLst>
              <a:ext uri="{FF2B5EF4-FFF2-40B4-BE49-F238E27FC236}">
                <a16:creationId xmlns:a16="http://schemas.microsoft.com/office/drawing/2014/main" id="{8E23FB48-92C3-4823-BA92-FFE3A5EC2CB8}"/>
              </a:ext>
            </a:extLst>
          </p:cNvPr>
          <p:cNvGraphicFramePr>
            <a:graphicFrameLocks noGrp="1"/>
          </p:cNvGraphicFramePr>
          <p:nvPr>
            <p:extLst>
              <p:ext uri="{D42A27DB-BD31-4B8C-83A1-F6EECF244321}">
                <p14:modId xmlns:p14="http://schemas.microsoft.com/office/powerpoint/2010/main" val="296880188"/>
              </p:ext>
            </p:extLst>
          </p:nvPr>
        </p:nvGraphicFramePr>
        <p:xfrm>
          <a:off x="628649" y="1556792"/>
          <a:ext cx="7777237" cy="4394200"/>
        </p:xfrm>
        <a:graphic>
          <a:graphicData uri="http://schemas.openxmlformats.org/drawingml/2006/table">
            <a:tbl>
              <a:tblPr firstRow="1" bandRow="1">
                <a:tableStyleId>{912C8C85-51F0-491E-9774-3900AFEF0FD7}</a:tableStyleId>
              </a:tblPr>
              <a:tblGrid>
                <a:gridCol w="1639095">
                  <a:extLst>
                    <a:ext uri="{9D8B030D-6E8A-4147-A177-3AD203B41FA5}">
                      <a16:colId xmlns:a16="http://schemas.microsoft.com/office/drawing/2014/main" val="1844916387"/>
                    </a:ext>
                  </a:extLst>
                </a:gridCol>
                <a:gridCol w="3069071">
                  <a:extLst>
                    <a:ext uri="{9D8B030D-6E8A-4147-A177-3AD203B41FA5}">
                      <a16:colId xmlns:a16="http://schemas.microsoft.com/office/drawing/2014/main" val="1193387602"/>
                    </a:ext>
                  </a:extLst>
                </a:gridCol>
                <a:gridCol w="3069071">
                  <a:extLst>
                    <a:ext uri="{9D8B030D-6E8A-4147-A177-3AD203B41FA5}">
                      <a16:colId xmlns:a16="http://schemas.microsoft.com/office/drawing/2014/main" val="2432295654"/>
                    </a:ext>
                  </a:extLst>
                </a:gridCol>
              </a:tblGrid>
              <a:tr h="370840">
                <a:tc>
                  <a:txBody>
                    <a:bodyPr/>
                    <a:lstStyle/>
                    <a:p>
                      <a:pPr rtl="0"/>
                      <a:endParaRPr lang="da-DK" sz="1400" noProof="0" dirty="0"/>
                    </a:p>
                  </a:txBody>
                  <a:tcPr/>
                </a:tc>
                <a:tc>
                  <a:txBody>
                    <a:bodyPr/>
                    <a:lstStyle/>
                    <a:p>
                      <a:pPr rtl="0"/>
                      <a:r>
                        <a:rPr lang="da-DK" sz="1400" noProof="0" dirty="0"/>
                        <a:t>Fordele</a:t>
                      </a:r>
                    </a:p>
                  </a:txBody>
                  <a:tcPr/>
                </a:tc>
                <a:tc>
                  <a:txBody>
                    <a:bodyPr/>
                    <a:lstStyle/>
                    <a:p>
                      <a:pPr rtl="0"/>
                      <a:r>
                        <a:rPr lang="da-DK" sz="1400" noProof="0" dirty="0"/>
                        <a:t>Ulemper</a:t>
                      </a:r>
                    </a:p>
                  </a:txBody>
                  <a:tcPr/>
                </a:tc>
                <a:extLst>
                  <a:ext uri="{0D108BD9-81ED-4DB2-BD59-A6C34878D82A}">
                    <a16:rowId xmlns:a16="http://schemas.microsoft.com/office/drawing/2014/main" val="3032813089"/>
                  </a:ext>
                </a:extLst>
              </a:tr>
              <a:tr h="370840">
                <a:tc>
                  <a:txBody>
                    <a:bodyPr/>
                    <a:lstStyle/>
                    <a:p>
                      <a:pPr rtl="0"/>
                      <a:r>
                        <a:rPr lang="da-DK" sz="1400" b="1" noProof="0" dirty="0"/>
                        <a:t>Åbenhed om diagnose</a:t>
                      </a:r>
                    </a:p>
                  </a:txBody>
                  <a:tcPr/>
                </a:tc>
                <a:tc>
                  <a:txBody>
                    <a:bodyPr/>
                    <a:lstStyle/>
                    <a:p>
                      <a:pPr marL="171450" indent="-171450" rtl="0">
                        <a:buFont typeface="Arial" panose="020B0604020202020204" pitchFamily="34" charset="0"/>
                        <a:buChar char="•"/>
                      </a:pPr>
                      <a:r>
                        <a:rPr lang="da-DK" sz="1400" noProof="0" dirty="0"/>
                        <a:t>De andre ved, at noget kan være svært</a:t>
                      </a:r>
                    </a:p>
                    <a:p>
                      <a:pPr marL="171450" indent="-171450" rtl="0">
                        <a:buFont typeface="Arial" panose="020B0604020202020204" pitchFamily="34" charset="0"/>
                        <a:buChar char="•"/>
                      </a:pPr>
                      <a:r>
                        <a:rPr lang="da-DK" sz="1400" noProof="0" dirty="0"/>
                        <a:t>De andre kan være forstående/udvise forståelse. </a:t>
                      </a:r>
                    </a:p>
                    <a:p>
                      <a:pPr marL="171450" indent="-171450" rtl="0">
                        <a:buFont typeface="Arial" panose="020B0604020202020204" pitchFamily="34" charset="0"/>
                        <a:buChar char="•"/>
                      </a:pPr>
                      <a:r>
                        <a:rPr lang="da-DK" sz="1400" noProof="0" dirty="0"/>
                        <a:t>Man får den hjælp, der er nødvendig.</a:t>
                      </a:r>
                    </a:p>
                    <a:p>
                      <a:pPr marL="171450" indent="-171450" rtl="0">
                        <a:buFont typeface="Arial" panose="020B0604020202020204" pitchFamily="34" charset="0"/>
                        <a:buChar char="•"/>
                      </a:pPr>
                      <a:r>
                        <a:rPr lang="da-DK" sz="1400" noProof="0" dirty="0"/>
                        <a:t>Får lov at få forklaret noget flere gange</a:t>
                      </a:r>
                    </a:p>
                    <a:p>
                      <a:pPr marL="171450" indent="-171450" rtl="0">
                        <a:buFont typeface="Arial" panose="020B0604020202020204" pitchFamily="34" charset="0"/>
                        <a:buChar char="•"/>
                      </a:pPr>
                      <a:r>
                        <a:rPr lang="da-DK" sz="1400" noProof="0" dirty="0"/>
                        <a:t>Man skal ikke prøve at opføre sig ”normalt.”</a:t>
                      </a:r>
                    </a:p>
                  </a:txBody>
                  <a:tcPr/>
                </a:tc>
                <a:tc>
                  <a:txBody>
                    <a:bodyPr/>
                    <a:lstStyle/>
                    <a:p>
                      <a:pPr marL="171450" indent="-171450" rtl="0">
                        <a:buFont typeface="Arial" panose="020B0604020202020204" pitchFamily="34" charset="0"/>
                        <a:buChar char="•"/>
                      </a:pPr>
                      <a:r>
                        <a:rPr lang="da-DK" sz="1400" noProof="0" dirty="0"/>
                        <a:t>Man kan blive set i et andet lys</a:t>
                      </a:r>
                    </a:p>
                    <a:p>
                      <a:pPr marL="171450" indent="-171450" rtl="0">
                        <a:buFont typeface="Arial" panose="020B0604020202020204" pitchFamily="34" charset="0"/>
                        <a:buChar char="•"/>
                      </a:pPr>
                      <a:r>
                        <a:rPr lang="da-DK" sz="1400" noProof="0" dirty="0"/>
                        <a:t>Man kan blive mødt af fordomme</a:t>
                      </a:r>
                    </a:p>
                    <a:p>
                      <a:pPr marL="171450" indent="-171450" rtl="0">
                        <a:buFont typeface="Arial" panose="020B0604020202020204" pitchFamily="34" charset="0"/>
                        <a:buChar char="•"/>
                      </a:pPr>
                      <a:r>
                        <a:rPr lang="da-DK" sz="1400" noProof="0" dirty="0"/>
                        <a:t>Andre kan tro, man er dum/mærkelig </a:t>
                      </a:r>
                    </a:p>
                    <a:p>
                      <a:pPr marL="171450" indent="-171450" rtl="0">
                        <a:buFont typeface="Arial" panose="020B0604020202020204" pitchFamily="34" charset="0"/>
                        <a:buChar char="•"/>
                      </a:pPr>
                      <a:r>
                        <a:rPr lang="da-DK" sz="1400" noProof="0" dirty="0"/>
                        <a:t>Hvis man har en dårlig chef/kollega.</a:t>
                      </a:r>
                    </a:p>
                  </a:txBody>
                  <a:tcPr/>
                </a:tc>
                <a:extLst>
                  <a:ext uri="{0D108BD9-81ED-4DB2-BD59-A6C34878D82A}">
                    <a16:rowId xmlns:a16="http://schemas.microsoft.com/office/drawing/2014/main" val="2536385788"/>
                  </a:ext>
                </a:extLst>
              </a:tr>
              <a:tr h="557728">
                <a:tc>
                  <a:txBody>
                    <a:bodyPr/>
                    <a:lstStyle/>
                    <a:p>
                      <a:pPr rtl="0"/>
                      <a:r>
                        <a:rPr lang="da-DK" sz="1400" b="1" noProof="0" dirty="0"/>
                        <a:t>Lukkethed om diagnose</a:t>
                      </a:r>
                    </a:p>
                  </a:txBody>
                  <a:tcPr/>
                </a:tc>
                <a:tc>
                  <a:txBody>
                    <a:bodyPr/>
                    <a:lstStyle/>
                    <a:p>
                      <a:pPr marL="171450" indent="-171450" rtl="0">
                        <a:buFont typeface="Arial" panose="020B0604020202020204" pitchFamily="34" charset="0"/>
                        <a:buChar char="•"/>
                      </a:pPr>
                      <a:r>
                        <a:rPr lang="da-DK" sz="1400" noProof="0" dirty="0"/>
                        <a:t>Man undgår, at folk opfører sig underligt </a:t>
                      </a:r>
                    </a:p>
                    <a:p>
                      <a:pPr marL="171450" indent="-171450" rtl="0">
                        <a:buFont typeface="Arial" panose="020B0604020202020204" pitchFamily="34" charset="0"/>
                        <a:buChar char="•"/>
                      </a:pPr>
                      <a:r>
                        <a:rPr lang="da-DK" sz="1400" noProof="0" dirty="0"/>
                        <a:t>Man behøver ikke tænke på, hvad andre tænker om det</a:t>
                      </a:r>
                    </a:p>
                    <a:p>
                      <a:pPr marL="171450" indent="-171450" rtl="0">
                        <a:buFont typeface="Arial" panose="020B0604020202020204" pitchFamily="34" charset="0"/>
                        <a:buChar char="•"/>
                      </a:pPr>
                      <a:r>
                        <a:rPr lang="da-DK" sz="1400" noProof="0" dirty="0"/>
                        <a:t>Man behøver ikke bekymre sig om fordomme og misforståelser </a:t>
                      </a:r>
                    </a:p>
                    <a:p>
                      <a:pPr marL="171450" indent="-171450" rtl="0">
                        <a:buFont typeface="Arial" panose="020B0604020202020204" pitchFamily="34" charset="0"/>
                        <a:buChar char="•"/>
                      </a:pPr>
                      <a:r>
                        <a:rPr lang="da-DK" sz="1400" noProof="0" dirty="0"/>
                        <a:t>Man får lov at vise sin ”værdi”.</a:t>
                      </a:r>
                    </a:p>
                  </a:txBody>
                  <a:tcPr/>
                </a:tc>
                <a:tc>
                  <a:txBody>
                    <a:bodyPr/>
                    <a:lstStyle/>
                    <a:p>
                      <a:pPr marL="171450" indent="-171450" rtl="0">
                        <a:buFont typeface="Arial" panose="020B0604020202020204" pitchFamily="34" charset="0"/>
                        <a:buChar char="•"/>
                      </a:pPr>
                      <a:r>
                        <a:rPr lang="da-DK" sz="1400" noProof="0" dirty="0"/>
                        <a:t>Får ikke den rette hjælp/hensyn </a:t>
                      </a:r>
                      <a:r>
                        <a:rPr lang="da-DK" sz="1400" noProof="0" dirty="0">
                          <a:sym typeface="Wingdings" panose="05000000000000000000" pitchFamily="2" charset="2"/>
                        </a:rPr>
                        <a:t> man kan gå psykisk ned</a:t>
                      </a:r>
                    </a:p>
                    <a:p>
                      <a:pPr marL="171450" indent="-171450" rtl="0">
                        <a:buFont typeface="Arial" panose="020B0604020202020204" pitchFamily="34" charset="0"/>
                        <a:buChar char="•"/>
                      </a:pPr>
                      <a:r>
                        <a:rPr lang="da-DK" sz="1400" noProof="0" dirty="0">
                          <a:sym typeface="Wingdings" panose="05000000000000000000" pitchFamily="2" charset="2"/>
                        </a:rPr>
                        <a:t>Man kan blive sat til mere, end man kan overskue</a:t>
                      </a:r>
                    </a:p>
                    <a:p>
                      <a:pPr marL="171450" indent="-171450" rtl="0">
                        <a:buFont typeface="Arial" panose="020B0604020202020204" pitchFamily="34" charset="0"/>
                        <a:buChar char="•"/>
                      </a:pPr>
                      <a:r>
                        <a:rPr lang="da-DK" sz="1400" noProof="0" dirty="0">
                          <a:sym typeface="Wingdings" panose="05000000000000000000" pitchFamily="2" charset="2"/>
                        </a:rPr>
                        <a:t>Folk forstår ikke én, hvis man har det vanskeligt </a:t>
                      </a:r>
                    </a:p>
                    <a:p>
                      <a:pPr marL="171450" indent="-171450" rtl="0">
                        <a:buFont typeface="Arial" panose="020B0604020202020204" pitchFamily="34" charset="0"/>
                        <a:buChar char="•"/>
                      </a:pPr>
                      <a:r>
                        <a:rPr lang="da-DK" sz="1400" noProof="0" dirty="0">
                          <a:sym typeface="Wingdings" panose="05000000000000000000" pitchFamily="2" charset="2"/>
                        </a:rPr>
                        <a:t>Man giver ikke andre en chance for at forstå.</a:t>
                      </a:r>
                      <a:endParaRPr lang="da-DK" sz="1400" noProof="0" dirty="0"/>
                    </a:p>
                  </a:txBody>
                  <a:tcPr/>
                </a:tc>
                <a:extLst>
                  <a:ext uri="{0D108BD9-81ED-4DB2-BD59-A6C34878D82A}">
                    <a16:rowId xmlns:a16="http://schemas.microsoft.com/office/drawing/2014/main" val="912089038"/>
                  </a:ext>
                </a:extLst>
              </a:tr>
            </a:tbl>
          </a:graphicData>
        </a:graphic>
      </p:graphicFrame>
    </p:spTree>
    <p:extLst>
      <p:ext uri="{BB962C8B-B14F-4D97-AF65-F5344CB8AC3E}">
        <p14:creationId xmlns:p14="http://schemas.microsoft.com/office/powerpoint/2010/main" val="331484594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7C7F69-427A-4FDE-814D-637FAE9A068B}"/>
              </a:ext>
            </a:extLst>
          </p:cNvPr>
          <p:cNvGraphicFramePr>
            <a:graphicFrameLocks noChangeAspect="1"/>
          </p:cNvGraphicFramePr>
          <p:nvPr>
            <p:custDataLst>
              <p:tags r:id="rId2"/>
            </p:custDataLst>
            <p:extLst>
              <p:ext uri="{D42A27DB-BD31-4B8C-83A1-F6EECF244321}">
                <p14:modId xmlns:p14="http://schemas.microsoft.com/office/powerpoint/2010/main" val="34932690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66" name="think-cell Slide" r:id="rId4" imgW="347" imgH="348" progId="TCLayout.ActiveDocument.1">
                  <p:embed/>
                </p:oleObj>
              </mc:Choice>
              <mc:Fallback>
                <p:oleObj name="think-cell Slide" r:id="rId4" imgW="347" imgH="348" progId="TCLayout.ActiveDocument.1">
                  <p:embed/>
                  <p:pic>
                    <p:nvPicPr>
                      <p:cNvPr id="3" name="Object 2" hidden="1">
                        <a:extLst>
                          <a:ext uri="{FF2B5EF4-FFF2-40B4-BE49-F238E27FC236}">
                            <a16:creationId xmlns:a16="http://schemas.microsoft.com/office/drawing/2014/main" id="{ED7C7F69-427A-4FDE-814D-637FAE9A068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0658" name="Titel 1"/>
          <p:cNvSpPr>
            <a:spLocks noGrp="1"/>
          </p:cNvSpPr>
          <p:nvPr>
            <p:ph type="title"/>
          </p:nvPr>
        </p:nvSpPr>
        <p:spPr>
          <a:xfrm>
            <a:off x="612775" y="228600"/>
            <a:ext cx="8153400" cy="990600"/>
          </a:xfrm>
        </p:spPr>
        <p:txBody>
          <a:bodyPr vert="horz"/>
          <a:lstStyle/>
          <a:p>
            <a:r>
              <a:rPr lang="da-DK" altLang="da-DK" dirty="0"/>
              <a:t>Stressniveau for </a:t>
            </a:r>
            <a:r>
              <a:rPr lang="da-DK" altLang="da-DK" dirty="0" err="1"/>
              <a:t>neuro</a:t>
            </a:r>
            <a:r>
              <a:rPr lang="da-DK" altLang="da-DK" dirty="0"/>
              <a:t>-typiske</a:t>
            </a:r>
          </a:p>
        </p:txBody>
      </p:sp>
      <p:cxnSp>
        <p:nvCxnSpPr>
          <p:cNvPr id="5" name="Lige pilforbindelse 4"/>
          <p:cNvCxnSpPr>
            <a:cxnSpLocks noChangeShapeType="1"/>
          </p:cNvCxnSpPr>
          <p:nvPr/>
        </p:nvCxnSpPr>
        <p:spPr bwMode="auto">
          <a:xfrm flipV="1">
            <a:off x="1828800" y="2438400"/>
            <a:ext cx="0" cy="2514600"/>
          </a:xfrm>
          <a:prstGeom prst="straightConnector1">
            <a:avLst/>
          </a:prstGeom>
          <a:noFill/>
          <a:ln w="19050">
            <a:solidFill>
              <a:schemeClr val="tx1"/>
            </a:solidFill>
            <a:round/>
            <a:headEnd/>
            <a:tailEnd type="arrow" w="med" len="med"/>
          </a:ln>
          <a:effectLst>
            <a:outerShdw blurRad="63500" dist="30000" dir="5400000" rotWithShape="0">
              <a:srgbClr val="000000">
                <a:alpha val="45000"/>
              </a:srgbClr>
            </a:outerShdw>
          </a:effectLst>
          <a:extLst>
            <a:ext uri="{909E8E84-426E-40dd-AFC4-6F175D3DCCD1}"/>
          </a:extLst>
        </p:spPr>
      </p:cxnSp>
      <p:cxnSp>
        <p:nvCxnSpPr>
          <p:cNvPr id="7" name="Lige pilforbindelse 6"/>
          <p:cNvCxnSpPr>
            <a:cxnSpLocks noChangeShapeType="1"/>
          </p:cNvCxnSpPr>
          <p:nvPr/>
        </p:nvCxnSpPr>
        <p:spPr bwMode="auto">
          <a:xfrm>
            <a:off x="1828800" y="4953000"/>
            <a:ext cx="5410200" cy="0"/>
          </a:xfrm>
          <a:prstGeom prst="straightConnector1">
            <a:avLst/>
          </a:prstGeom>
          <a:noFill/>
          <a:ln w="19050">
            <a:solidFill>
              <a:schemeClr val="accent1"/>
            </a:solidFill>
            <a:round/>
            <a:headEnd/>
            <a:tailEnd type="arrow" w="med" len="med"/>
          </a:ln>
          <a:effectLst>
            <a:outerShdw blurRad="63500" dist="30000" dir="5400000" rotWithShape="0">
              <a:srgbClr val="000000">
                <a:alpha val="45000"/>
              </a:srgbClr>
            </a:outerShdw>
          </a:effectLst>
          <a:extLst>
            <a:ext uri="{909E8E84-426E-40dd-AFC4-6F175D3DCCD1}"/>
          </a:extLst>
        </p:spPr>
      </p:cxnSp>
      <p:sp>
        <p:nvSpPr>
          <p:cNvPr id="70661" name="Tekstboks 9"/>
          <p:cNvSpPr txBox="1">
            <a:spLocks noChangeArrowheads="1"/>
          </p:cNvSpPr>
          <p:nvPr/>
        </p:nvSpPr>
        <p:spPr bwMode="auto">
          <a:xfrm rot="-5400000">
            <a:off x="299244" y="3586956"/>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8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Stress-niveau</a:t>
            </a:r>
          </a:p>
        </p:txBody>
      </p:sp>
      <p:sp>
        <p:nvSpPr>
          <p:cNvPr id="70662" name="Tekstboks 10"/>
          <p:cNvSpPr txBox="1">
            <a:spLocks noChangeArrowheads="1"/>
          </p:cNvSpPr>
          <p:nvPr/>
        </p:nvSpPr>
        <p:spPr bwMode="auto">
          <a:xfrm>
            <a:off x="1828800" y="5181600"/>
            <a:ext cx="57675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07.00  	    09.00  	        11.00	           13.00             15.00</a:t>
            </a:r>
          </a:p>
        </p:txBody>
      </p:sp>
      <p:sp>
        <p:nvSpPr>
          <p:cNvPr id="70663" name="Tekstboks 11"/>
          <p:cNvSpPr txBox="1">
            <a:spLocks noChangeArrowheads="1"/>
          </p:cNvSpPr>
          <p:nvPr/>
        </p:nvSpPr>
        <p:spPr bwMode="auto">
          <a:xfrm>
            <a:off x="7162800" y="3048000"/>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Stress-tærskel</a:t>
            </a:r>
          </a:p>
        </p:txBody>
      </p:sp>
      <p:sp>
        <p:nvSpPr>
          <p:cNvPr id="70664" name="Tekstboks 44"/>
          <p:cNvSpPr txBox="1">
            <a:spLocks noChangeArrowheads="1"/>
          </p:cNvSpPr>
          <p:nvPr/>
        </p:nvSpPr>
        <p:spPr bwMode="auto">
          <a:xfrm>
            <a:off x="2133600" y="388620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Sover over</a:t>
            </a:r>
          </a:p>
        </p:txBody>
      </p:sp>
      <p:sp>
        <p:nvSpPr>
          <p:cNvPr id="70665" name="Tekstboks 45"/>
          <p:cNvSpPr txBox="1">
            <a:spLocks noChangeArrowheads="1"/>
          </p:cNvSpPr>
          <p:nvPr/>
        </p:nvSpPr>
        <p:spPr bwMode="auto">
          <a:xfrm>
            <a:off x="3848100" y="3264556"/>
            <a:ext cx="137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En underviser </a:t>
            </a:r>
            <a:br>
              <a:rPr kumimoji="0" lang="da-DK" altLang="da-DK" sz="14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br>
            <a:r>
              <a:rPr kumimoji="0" lang="da-DK" altLang="da-DK" sz="14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stiller krav</a:t>
            </a:r>
          </a:p>
        </p:txBody>
      </p:sp>
      <p:sp>
        <p:nvSpPr>
          <p:cNvPr id="51" name="Kombinationstegning 50"/>
          <p:cNvSpPr>
            <a:spLocks/>
          </p:cNvSpPr>
          <p:nvPr/>
        </p:nvSpPr>
        <p:spPr bwMode="auto">
          <a:xfrm>
            <a:off x="1752600" y="3810000"/>
            <a:ext cx="5405438" cy="1165225"/>
          </a:xfrm>
          <a:custGeom>
            <a:avLst/>
            <a:gdLst>
              <a:gd name="T0" fmla="*/ 62741 w 5405718"/>
              <a:gd name="T1" fmla="*/ 1155705 h 1165412"/>
              <a:gd name="T2" fmla="*/ 976951 w 5405718"/>
              <a:gd name="T3" fmla="*/ 474826 h 1165412"/>
              <a:gd name="T4" fmla="*/ 1693979 w 5405718"/>
              <a:gd name="T5" fmla="*/ 1039238 h 1165412"/>
              <a:gd name="T6" fmla="*/ 2590265 w 5405718"/>
              <a:gd name="T7" fmla="*/ 0 h 1165412"/>
              <a:gd name="T8" fmla="*/ 3638916 w 5405718"/>
              <a:gd name="T9" fmla="*/ 976525 h 1165412"/>
              <a:gd name="T10" fmla="*/ 4275284 w 5405718"/>
              <a:gd name="T11" fmla="*/ 1164664 h 1165412"/>
              <a:gd name="T12" fmla="*/ 5404598 w 5405718"/>
              <a:gd name="T13" fmla="*/ 161261 h 1165412"/>
              <a:gd name="T14" fmla="*/ 5395635 w 5405718"/>
              <a:gd name="T15" fmla="*/ 1155705 h 1165412"/>
              <a:gd name="T16" fmla="*/ 0 w 5405718"/>
              <a:gd name="T17" fmla="*/ 1164664 h 1165412"/>
              <a:gd name="T18" fmla="*/ 62741 w 5405718"/>
              <a:gd name="T19" fmla="*/ 1155705 h 11654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05718"/>
              <a:gd name="T31" fmla="*/ 0 h 1165412"/>
              <a:gd name="T32" fmla="*/ 5405718 w 5405718"/>
              <a:gd name="T33" fmla="*/ 1165412 h 11654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05718" h="1165412">
                <a:moveTo>
                  <a:pt x="62753" y="1156447"/>
                </a:moveTo>
                <a:lnTo>
                  <a:pt x="977153" y="475130"/>
                </a:lnTo>
                <a:lnTo>
                  <a:pt x="1694329" y="1039906"/>
                </a:lnTo>
                <a:lnTo>
                  <a:pt x="2590800" y="0"/>
                </a:lnTo>
                <a:lnTo>
                  <a:pt x="3639671" y="977153"/>
                </a:lnTo>
                <a:lnTo>
                  <a:pt x="4276165" y="1165412"/>
                </a:lnTo>
                <a:lnTo>
                  <a:pt x="5405718" y="161365"/>
                </a:lnTo>
                <a:cubicBezTo>
                  <a:pt x="5402730" y="493059"/>
                  <a:pt x="5399741" y="824753"/>
                  <a:pt x="5396753" y="1156447"/>
                </a:cubicBezTo>
                <a:lnTo>
                  <a:pt x="0" y="1165412"/>
                </a:lnTo>
                <a:lnTo>
                  <a:pt x="62753" y="1156447"/>
                </a:lnTo>
                <a:close/>
              </a:path>
            </a:pathLst>
          </a:custGeom>
          <a:solidFill>
            <a:srgbClr val="C00000"/>
          </a:solidFill>
          <a:ln w="10000" cap="flat" cmpd="sng">
            <a:solidFill>
              <a:srgbClr val="C00000"/>
            </a:solidFill>
            <a:prstDash val="solid"/>
            <a:round/>
            <a:headEnd/>
            <a:tailEnd/>
          </a:ln>
          <a:effectLst>
            <a:outerShdw blurRad="63500" dist="30000" dir="5400000" rotWithShape="0">
              <a:srgbClr val="000000">
                <a:alpha val="4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9" name="Lige forbindelse 8"/>
          <p:cNvCxnSpPr>
            <a:cxnSpLocks noChangeShapeType="1"/>
          </p:cNvCxnSpPr>
          <p:nvPr/>
        </p:nvCxnSpPr>
        <p:spPr bwMode="auto">
          <a:xfrm>
            <a:off x="1828800" y="3200400"/>
            <a:ext cx="5257800" cy="0"/>
          </a:xfrm>
          <a:prstGeom prst="line">
            <a:avLst/>
          </a:prstGeom>
          <a:noFill/>
          <a:ln w="19050">
            <a:solidFill>
              <a:schemeClr val="tx1"/>
            </a:solidFill>
            <a:prstDash val="lgDash"/>
            <a:round/>
            <a:headEnd/>
            <a:tailEnd/>
          </a:ln>
          <a:effectLst>
            <a:outerShdw blurRad="63500" dist="30000" dir="5400000" rotWithShape="0">
              <a:srgbClr val="000000">
                <a:alpha val="45000"/>
              </a:srgbClr>
            </a:outerShdw>
          </a:effectLst>
          <a:extLst>
            <a:ext uri="{909E8E84-426E-40dd-AFC4-6F175D3DCCD1}"/>
          </a:extLst>
        </p:spPr>
      </p:cxnSp>
      <p:sp>
        <p:nvSpPr>
          <p:cNvPr id="70668" name="Tekstfelt 1"/>
          <p:cNvSpPr txBox="1">
            <a:spLocks noChangeArrowheads="1"/>
          </p:cNvSpPr>
          <p:nvPr/>
        </p:nvSpPr>
        <p:spPr bwMode="auto">
          <a:xfrm>
            <a:off x="6286501" y="3581710"/>
            <a:ext cx="17525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Konflikt med en ven</a:t>
            </a:r>
          </a:p>
        </p:txBody>
      </p:sp>
      <p:sp>
        <p:nvSpPr>
          <p:cNvPr id="70669" name="Tekstboks 14"/>
          <p:cNvSpPr>
            <a:spLocks noGrp="1" noChangeArrowheads="1"/>
          </p:cNvSpPr>
          <p:nvPr>
            <p:ph sz="quarter" idx="1"/>
          </p:nvPr>
        </p:nvSpPr>
        <p:spPr>
          <a:xfrm rot="19936620">
            <a:off x="6307138" y="2071688"/>
            <a:ext cx="1789112" cy="368300"/>
          </a:xfrm>
        </p:spPr>
        <p:txBody>
          <a:bodyPr>
            <a:spAutoFit/>
          </a:bodyPr>
          <a:lstStyle/>
          <a:p>
            <a:pPr marL="0" indent="0" eaLnBrk="1" hangingPunct="1">
              <a:buFont typeface="Wingdings" panose="05000000000000000000" pitchFamily="2" charset="2"/>
              <a:buNone/>
            </a:pPr>
            <a:r>
              <a:rPr lang="da-DK" altLang="da-DK" sz="1800" dirty="0">
                <a:latin typeface="+mj-lt"/>
              </a:rPr>
              <a:t>Stress-reaktion</a:t>
            </a:r>
          </a:p>
        </p:txBody>
      </p:sp>
      <p:cxnSp>
        <p:nvCxnSpPr>
          <p:cNvPr id="6" name="Lige pilforbindelse 5"/>
          <p:cNvCxnSpPr>
            <a:cxnSpLocks noChangeShapeType="1"/>
            <a:stCxn id="70669" idx="1"/>
          </p:cNvCxnSpPr>
          <p:nvPr/>
        </p:nvCxnSpPr>
        <p:spPr bwMode="auto">
          <a:xfrm flipH="1">
            <a:off x="5715000" y="2671763"/>
            <a:ext cx="695325" cy="376237"/>
          </a:xfrm>
          <a:prstGeom prst="straightConnector1">
            <a:avLst/>
          </a:prstGeom>
          <a:noFill/>
          <a:ln w="19050">
            <a:solidFill>
              <a:schemeClr val="tx2"/>
            </a:solidFill>
            <a:round/>
            <a:headEnd/>
            <a:tailEnd type="arrow" w="med" len="med"/>
          </a:ln>
          <a:effectLst>
            <a:outerShdw blurRad="38100" dist="30000" dir="5400000" rotWithShape="0">
              <a:srgbClr val="808080">
                <a:alpha val="45000"/>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2724160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A7DAF10-D569-43D2-8210-4EDB67E9DF23}"/>
              </a:ext>
            </a:extLst>
          </p:cNvPr>
          <p:cNvGraphicFramePr>
            <a:graphicFrameLocks noChangeAspect="1"/>
          </p:cNvGraphicFramePr>
          <p:nvPr>
            <p:custDataLst>
              <p:tags r:id="rId2"/>
            </p:custDataLst>
            <p:extLst>
              <p:ext uri="{D42A27DB-BD31-4B8C-83A1-F6EECF244321}">
                <p14:modId xmlns:p14="http://schemas.microsoft.com/office/powerpoint/2010/main" val="7075310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9090" name="think-cell Slide" r:id="rId5" imgW="347" imgH="348" progId="TCLayout.ActiveDocument.1">
                  <p:embed/>
                </p:oleObj>
              </mc:Choice>
              <mc:Fallback>
                <p:oleObj name="think-cell Slide" r:id="rId5" imgW="347" imgH="348" progId="TCLayout.ActiveDocument.1">
                  <p:embed/>
                  <p:pic>
                    <p:nvPicPr>
                      <p:cNvPr id="3" name="Object 2" hidden="1">
                        <a:extLst>
                          <a:ext uri="{FF2B5EF4-FFF2-40B4-BE49-F238E27FC236}">
                            <a16:creationId xmlns:a16="http://schemas.microsoft.com/office/drawing/2014/main" id="{1A7DAF10-D569-43D2-8210-4EDB67E9DF2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4754" name="Titel 1"/>
          <p:cNvSpPr>
            <a:spLocks noGrp="1"/>
          </p:cNvSpPr>
          <p:nvPr>
            <p:ph type="title"/>
          </p:nvPr>
        </p:nvSpPr>
        <p:spPr>
          <a:xfrm>
            <a:off x="612775" y="228600"/>
            <a:ext cx="8153400" cy="990600"/>
          </a:xfrm>
        </p:spPr>
        <p:txBody>
          <a:bodyPr vert="horz"/>
          <a:lstStyle/>
          <a:p>
            <a:r>
              <a:rPr lang="da-DK" altLang="da-DK" dirty="0"/>
              <a:t>Stressniveau ved autisme</a:t>
            </a:r>
          </a:p>
        </p:txBody>
      </p:sp>
      <p:sp>
        <p:nvSpPr>
          <p:cNvPr id="74755" name="Pladsholder til indhold 2"/>
          <p:cNvSpPr>
            <a:spLocks noGrp="1"/>
          </p:cNvSpPr>
          <p:nvPr>
            <p:ph sz="quarter" idx="1"/>
          </p:nvPr>
        </p:nvSpPr>
        <p:spPr>
          <a:xfrm>
            <a:off x="612775" y="1600200"/>
            <a:ext cx="8153400" cy="4495800"/>
          </a:xfrm>
        </p:spPr>
        <p:txBody>
          <a:bodyPr/>
          <a:lstStyle/>
          <a:p>
            <a:pPr marL="0" indent="0">
              <a:buFont typeface="Wingdings" panose="05000000000000000000" pitchFamily="2" charset="2"/>
              <a:buNone/>
            </a:pPr>
            <a:endParaRPr lang="da-DK" altLang="da-DK" dirty="0"/>
          </a:p>
        </p:txBody>
      </p:sp>
      <p:cxnSp>
        <p:nvCxnSpPr>
          <p:cNvPr id="5" name="Lige pilforbindelse 4"/>
          <p:cNvCxnSpPr>
            <a:cxnSpLocks noChangeShapeType="1"/>
          </p:cNvCxnSpPr>
          <p:nvPr/>
        </p:nvCxnSpPr>
        <p:spPr bwMode="auto">
          <a:xfrm flipV="1">
            <a:off x="1812616" y="2446492"/>
            <a:ext cx="0" cy="2514600"/>
          </a:xfrm>
          <a:prstGeom prst="straightConnector1">
            <a:avLst/>
          </a:prstGeom>
          <a:noFill/>
          <a:ln w="19050">
            <a:solidFill>
              <a:schemeClr val="tx1"/>
            </a:solidFill>
            <a:round/>
            <a:headEnd/>
            <a:tailEnd type="arrow" w="med" len="med"/>
          </a:ln>
          <a:effectLst>
            <a:outerShdw blurRad="63500" dist="30000" dir="5400000" rotWithShape="0">
              <a:srgbClr val="000000">
                <a:alpha val="45000"/>
              </a:srgbClr>
            </a:outerShdw>
          </a:effectLst>
          <a:extLst>
            <a:ext uri="{909E8E84-426E-40dd-AFC4-6F175D3DCCD1}"/>
          </a:extLst>
        </p:spPr>
      </p:cxnSp>
      <p:cxnSp>
        <p:nvCxnSpPr>
          <p:cNvPr id="7" name="Lige pilforbindelse 6"/>
          <p:cNvCxnSpPr>
            <a:cxnSpLocks noChangeShapeType="1"/>
          </p:cNvCxnSpPr>
          <p:nvPr/>
        </p:nvCxnSpPr>
        <p:spPr bwMode="auto">
          <a:xfrm>
            <a:off x="1828800" y="4977276"/>
            <a:ext cx="5410200" cy="0"/>
          </a:xfrm>
          <a:prstGeom prst="straightConnector1">
            <a:avLst/>
          </a:prstGeom>
          <a:noFill/>
          <a:ln w="19050">
            <a:solidFill>
              <a:schemeClr val="tx1"/>
            </a:solidFill>
            <a:round/>
            <a:headEnd/>
            <a:tailEnd type="arrow" w="med" len="med"/>
          </a:ln>
          <a:effectLst>
            <a:outerShdw blurRad="63500" dist="30000" dir="5400000" rotWithShape="0">
              <a:srgbClr val="000000">
                <a:alpha val="45000"/>
              </a:srgbClr>
            </a:outerShdw>
          </a:effectLst>
          <a:extLst>
            <a:ext uri="{909E8E84-426E-40dd-AFC4-6F175D3DCCD1}"/>
          </a:extLst>
        </p:spPr>
      </p:cxnSp>
      <p:sp>
        <p:nvSpPr>
          <p:cNvPr id="74758" name="Tekstboks 9"/>
          <p:cNvSpPr txBox="1">
            <a:spLocks noChangeArrowheads="1"/>
          </p:cNvSpPr>
          <p:nvPr/>
        </p:nvSpPr>
        <p:spPr bwMode="auto">
          <a:xfrm rot="-5400000">
            <a:off x="299244" y="3586956"/>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800" b="0" i="0" u="none" strike="noStrike" kern="1200" cap="none" spc="0" normalizeH="0" baseline="0" noProof="0">
                <a:ln>
                  <a:noFill/>
                </a:ln>
                <a:solidFill>
                  <a:prstClr val="black"/>
                </a:solidFill>
                <a:effectLst/>
                <a:uLnTx/>
                <a:uFillTx/>
                <a:latin typeface="Tahoma" panose="020B0604030504040204" pitchFamily="34" charset="0"/>
                <a:ea typeface="MS PGothic" panose="020B0600070205080204" pitchFamily="34" charset="-128"/>
                <a:cs typeface="+mn-cs"/>
              </a:rPr>
              <a:t>Stress-niveau</a:t>
            </a:r>
          </a:p>
        </p:txBody>
      </p:sp>
      <p:sp>
        <p:nvSpPr>
          <p:cNvPr id="74759" name="Tekstboks 10"/>
          <p:cNvSpPr txBox="1">
            <a:spLocks noChangeArrowheads="1"/>
          </p:cNvSpPr>
          <p:nvPr/>
        </p:nvSpPr>
        <p:spPr bwMode="auto">
          <a:xfrm>
            <a:off x="1828800" y="5181600"/>
            <a:ext cx="548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07.00	    09.00	        11.00              13.00                15.00</a:t>
            </a:r>
          </a:p>
        </p:txBody>
      </p:sp>
      <p:sp>
        <p:nvSpPr>
          <p:cNvPr id="74760" name="Tekstboks 11"/>
          <p:cNvSpPr txBox="1">
            <a:spLocks noChangeArrowheads="1"/>
          </p:cNvSpPr>
          <p:nvPr/>
        </p:nvSpPr>
        <p:spPr bwMode="auto">
          <a:xfrm>
            <a:off x="7162800" y="3048000"/>
            <a:ext cx="1828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a:ln>
                  <a:noFill/>
                </a:ln>
                <a:solidFill>
                  <a:prstClr val="black"/>
                </a:solidFill>
                <a:effectLst/>
                <a:uLnTx/>
                <a:uFillTx/>
                <a:latin typeface="Tahoma" panose="020B0604030504040204" pitchFamily="34" charset="0"/>
                <a:ea typeface="MS PGothic" panose="020B0600070205080204" pitchFamily="34" charset="-128"/>
                <a:cs typeface="+mn-cs"/>
              </a:rPr>
              <a:t>Stress-tærskel</a:t>
            </a:r>
          </a:p>
        </p:txBody>
      </p:sp>
      <p:sp>
        <p:nvSpPr>
          <p:cNvPr id="13" name="Rektangel 12"/>
          <p:cNvSpPr>
            <a:spLocks noChangeArrowheads="1"/>
          </p:cNvSpPr>
          <p:nvPr/>
        </p:nvSpPr>
        <p:spPr bwMode="auto">
          <a:xfrm>
            <a:off x="1828800" y="4191000"/>
            <a:ext cx="5334000" cy="457200"/>
          </a:xfrm>
          <a:prstGeom prst="rect">
            <a:avLst/>
          </a:prstGeom>
          <a:solidFill>
            <a:schemeClr val="tx2">
              <a:lumMod val="40000"/>
              <a:lumOff val="60000"/>
            </a:schemeClr>
          </a:solidFill>
          <a:ln w="10000">
            <a:solidFill>
              <a:schemeClr val="accent1"/>
            </a:solidFill>
            <a:miter lim="800000"/>
            <a:headEnd/>
            <a:tailEnd/>
          </a:ln>
          <a:effectLst>
            <a:outerShdw blurRad="63500" dist="30000" dir="5400000" rotWithShape="0">
              <a:srgbClr val="000000">
                <a:alpha val="4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Generel opfattelse af kaos og uforudsigelighed – begrænset forestillingsevne </a:t>
            </a:r>
          </a:p>
        </p:txBody>
      </p:sp>
      <p:sp>
        <p:nvSpPr>
          <p:cNvPr id="14" name="Rektangel 13"/>
          <p:cNvSpPr>
            <a:spLocks noChangeArrowheads="1"/>
          </p:cNvSpPr>
          <p:nvPr/>
        </p:nvSpPr>
        <p:spPr bwMode="auto">
          <a:xfrm>
            <a:off x="1828800" y="3733800"/>
            <a:ext cx="5334000" cy="457200"/>
          </a:xfrm>
          <a:prstGeom prst="rect">
            <a:avLst/>
          </a:prstGeom>
          <a:solidFill>
            <a:schemeClr val="tx2">
              <a:lumMod val="60000"/>
              <a:lumOff val="40000"/>
            </a:schemeClr>
          </a:solidFill>
          <a:ln w="10000">
            <a:solidFill>
              <a:schemeClr val="accent1"/>
            </a:solidFill>
            <a:miter lim="800000"/>
            <a:headEnd/>
            <a:tailEnd/>
          </a:ln>
          <a:effectLst>
            <a:outerShdw blurRad="63500" dist="30000" dir="5400000" rotWithShape="0">
              <a:srgbClr val="000000">
                <a:alpha val="45000"/>
              </a:srgbClr>
            </a:outerShdw>
          </a:effectLst>
        </p:spPr>
        <p:txBody>
          <a:bodyPr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altLang="da-DK"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Stor mængde af sanseindtryk</a:t>
            </a:r>
          </a:p>
        </p:txBody>
      </p:sp>
      <p:sp>
        <p:nvSpPr>
          <p:cNvPr id="18" name="Rektangel 17"/>
          <p:cNvSpPr>
            <a:spLocks noChangeArrowheads="1"/>
          </p:cNvSpPr>
          <p:nvPr/>
        </p:nvSpPr>
        <p:spPr bwMode="auto">
          <a:xfrm>
            <a:off x="1828800" y="3429000"/>
            <a:ext cx="5334000" cy="304800"/>
          </a:xfrm>
          <a:prstGeom prst="rect">
            <a:avLst/>
          </a:prstGeom>
          <a:solidFill>
            <a:schemeClr val="tx2"/>
          </a:solidFill>
          <a:ln w="10000">
            <a:solidFill>
              <a:schemeClr val="tx2"/>
            </a:solidFill>
            <a:miter lim="800000"/>
            <a:headEnd/>
            <a:tailEnd/>
          </a:ln>
          <a:effectLst>
            <a:outerShdw blurRad="63500" dist="30000" dir="5400000" rotWithShape="0">
              <a:srgbClr val="000000">
                <a:alpha val="45000"/>
              </a:srgbClr>
            </a:outerShd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prstClr val="black"/>
                </a:solidFill>
                <a:effectLst/>
                <a:uLnTx/>
                <a:uFillTx/>
                <a:latin typeface="Arial" panose="020B0604020202020204"/>
                <a:ea typeface="+mn-ea"/>
                <a:cs typeface="+mn-cs"/>
              </a:rPr>
              <a:t>Lav fleksibilitet</a:t>
            </a:r>
          </a:p>
        </p:txBody>
      </p:sp>
      <p:sp>
        <p:nvSpPr>
          <p:cNvPr id="19" name="Rektangel 18"/>
          <p:cNvSpPr>
            <a:spLocks noChangeArrowheads="1"/>
          </p:cNvSpPr>
          <p:nvPr/>
        </p:nvSpPr>
        <p:spPr bwMode="auto">
          <a:xfrm>
            <a:off x="1828800" y="4648200"/>
            <a:ext cx="5334000" cy="304800"/>
          </a:xfrm>
          <a:prstGeom prst="rect">
            <a:avLst/>
          </a:prstGeom>
          <a:solidFill>
            <a:schemeClr val="tx2">
              <a:lumMod val="20000"/>
              <a:lumOff val="80000"/>
            </a:schemeClr>
          </a:solidFill>
          <a:ln w="10000">
            <a:solidFill>
              <a:schemeClr val="tx2">
                <a:lumMod val="20000"/>
                <a:lumOff val="80000"/>
              </a:schemeClr>
            </a:solidFill>
            <a:miter lim="800000"/>
            <a:headEnd/>
            <a:tailEnd/>
          </a:ln>
          <a:effectLst>
            <a:outerShdw blurRad="63500" dist="30000" dir="5400000" rotWithShape="0">
              <a:srgbClr val="000000">
                <a:alpha val="45000"/>
              </a:srgbClr>
            </a:outerShdw>
          </a:effectLst>
        </p:spPr>
        <p:txBody>
          <a:bodyPr anchor="ctr"/>
          <a:lstStyle>
            <a:lvl1pPr eaLnBrk="0" hangingPunct="0">
              <a:defRPr sz="2400">
                <a:solidFill>
                  <a:schemeClr val="tx1"/>
                </a:solidFill>
                <a:latin typeface="Tahoma" panose="020B0604030504040204" pitchFamily="34" charset="0"/>
                <a:ea typeface="MS PGothic" panose="020B0600070205080204" pitchFamily="34" charset="-128"/>
              </a:defRPr>
            </a:lvl1pPr>
            <a:lvl2pPr marL="742950" indent="-285750" eaLnBrk="0" hangingPunct="0">
              <a:defRPr sz="2400">
                <a:solidFill>
                  <a:schemeClr val="tx1"/>
                </a:solidFill>
                <a:latin typeface="Tahoma" panose="020B0604030504040204" pitchFamily="34" charset="0"/>
                <a:ea typeface="MS PGothic" panose="020B0600070205080204" pitchFamily="34" charset="-128"/>
              </a:defRPr>
            </a:lvl2pPr>
            <a:lvl3pPr marL="1143000" indent="-228600" eaLnBrk="0" hangingPunct="0">
              <a:defRPr sz="2400">
                <a:solidFill>
                  <a:schemeClr val="tx1"/>
                </a:solidFill>
                <a:latin typeface="Tahoma" panose="020B0604030504040204" pitchFamily="34" charset="0"/>
                <a:ea typeface="MS PGothic" panose="020B0600070205080204" pitchFamily="34" charset="-128"/>
              </a:defRPr>
            </a:lvl3pPr>
            <a:lvl4pPr marL="1600200" indent="-228600" eaLnBrk="0" hangingPunct="0">
              <a:defRPr sz="2400">
                <a:solidFill>
                  <a:schemeClr val="tx1"/>
                </a:solidFill>
                <a:latin typeface="Tahoma" panose="020B0604030504040204" pitchFamily="34" charset="0"/>
                <a:ea typeface="MS PGothic" panose="020B0600070205080204" pitchFamily="34" charset="-128"/>
              </a:defRPr>
            </a:lvl4pPr>
            <a:lvl5pPr marL="2057400" indent="-228600" eaLnBrk="0" hangingPunct="0">
              <a:defRPr sz="24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ahoma" panose="020B060403050404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altLang="da-DK" sz="16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Vanskeligheder med at falde i søvn</a:t>
            </a:r>
          </a:p>
        </p:txBody>
      </p:sp>
      <p:sp>
        <p:nvSpPr>
          <p:cNvPr id="74765" name="Tekstboks 44"/>
          <p:cNvSpPr txBox="1">
            <a:spLocks noChangeArrowheads="1"/>
          </p:cNvSpPr>
          <p:nvPr/>
        </p:nvSpPr>
        <p:spPr bwMode="auto">
          <a:xfrm>
            <a:off x="2133600" y="2286000"/>
            <a:ext cx="121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a:ln>
                  <a:noFill/>
                </a:ln>
                <a:solidFill>
                  <a:prstClr val="black"/>
                </a:solidFill>
                <a:effectLst/>
                <a:uLnTx/>
                <a:uFillTx/>
                <a:latin typeface="Tahoma" panose="020B0604030504040204" pitchFamily="34" charset="0"/>
                <a:ea typeface="MS PGothic" panose="020B0600070205080204" pitchFamily="34" charset="-128"/>
                <a:cs typeface="+mn-cs"/>
              </a:rPr>
              <a:t>Sover over</a:t>
            </a:r>
          </a:p>
        </p:txBody>
      </p:sp>
      <p:sp>
        <p:nvSpPr>
          <p:cNvPr id="74766" name="Tekstboks 45"/>
          <p:cNvSpPr txBox="1">
            <a:spLocks noChangeArrowheads="1"/>
          </p:cNvSpPr>
          <p:nvPr/>
        </p:nvSpPr>
        <p:spPr bwMode="auto">
          <a:xfrm>
            <a:off x="3810000" y="1549400"/>
            <a:ext cx="1371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dirty="0">
                <a:ln>
                  <a:noFill/>
                </a:ln>
                <a:solidFill>
                  <a:prstClr val="black"/>
                </a:solidFill>
                <a:effectLst/>
                <a:uLnTx/>
                <a:uFillTx/>
                <a:latin typeface="Tahoma" panose="020B0604030504040204" pitchFamily="34" charset="0"/>
                <a:ea typeface="MS PGothic" panose="020B0600070205080204" pitchFamily="34" charset="-128"/>
                <a:cs typeface="+mn-cs"/>
              </a:rPr>
              <a:t>En underviser </a:t>
            </a:r>
            <a:br>
              <a:rPr kumimoji="0" lang="da-DK" altLang="da-DK" sz="1400" b="0" i="0" u="none" strike="noStrike" kern="1200" cap="none" spc="0" normalizeH="0" baseline="0" noProof="0" dirty="0">
                <a:ln>
                  <a:noFill/>
                </a:ln>
                <a:solidFill>
                  <a:prstClr val="black"/>
                </a:solidFill>
                <a:effectLst/>
                <a:uLnTx/>
                <a:uFillTx/>
                <a:latin typeface="Tahoma" panose="020B0604030504040204" pitchFamily="34" charset="0"/>
                <a:ea typeface="MS PGothic" panose="020B0600070205080204" pitchFamily="34" charset="-128"/>
                <a:cs typeface="+mn-cs"/>
              </a:rPr>
            </a:br>
            <a:r>
              <a:rPr kumimoji="0" lang="da-DK" altLang="da-DK" sz="1400" b="0" i="0" u="none" strike="noStrike" kern="1200" cap="none" spc="0" normalizeH="0" baseline="0" noProof="0" dirty="0">
                <a:ln>
                  <a:noFill/>
                </a:ln>
                <a:solidFill>
                  <a:prstClr val="black"/>
                </a:solidFill>
                <a:effectLst/>
                <a:uLnTx/>
                <a:uFillTx/>
                <a:latin typeface="Tahoma" panose="020B0604030504040204" pitchFamily="34" charset="0"/>
                <a:ea typeface="MS PGothic" panose="020B0600070205080204" pitchFamily="34" charset="-128"/>
                <a:cs typeface="+mn-cs"/>
              </a:rPr>
              <a:t>stiller krav</a:t>
            </a:r>
          </a:p>
        </p:txBody>
      </p:sp>
      <p:sp>
        <p:nvSpPr>
          <p:cNvPr id="51" name="Kombinationstegning 50"/>
          <p:cNvSpPr>
            <a:spLocks/>
          </p:cNvSpPr>
          <p:nvPr/>
        </p:nvSpPr>
        <p:spPr bwMode="auto">
          <a:xfrm>
            <a:off x="1765454" y="2263774"/>
            <a:ext cx="5405438" cy="1165225"/>
          </a:xfrm>
          <a:custGeom>
            <a:avLst/>
            <a:gdLst>
              <a:gd name="T0" fmla="*/ 62741 w 5405718"/>
              <a:gd name="T1" fmla="*/ 1155705 h 1165412"/>
              <a:gd name="T2" fmla="*/ 976951 w 5405718"/>
              <a:gd name="T3" fmla="*/ 474826 h 1165412"/>
              <a:gd name="T4" fmla="*/ 1693979 w 5405718"/>
              <a:gd name="T5" fmla="*/ 1039238 h 1165412"/>
              <a:gd name="T6" fmla="*/ 2590265 w 5405718"/>
              <a:gd name="T7" fmla="*/ 0 h 1165412"/>
              <a:gd name="T8" fmla="*/ 3638916 w 5405718"/>
              <a:gd name="T9" fmla="*/ 976525 h 1165412"/>
              <a:gd name="T10" fmla="*/ 4275284 w 5405718"/>
              <a:gd name="T11" fmla="*/ 1164664 h 1165412"/>
              <a:gd name="T12" fmla="*/ 5404598 w 5405718"/>
              <a:gd name="T13" fmla="*/ 161261 h 1165412"/>
              <a:gd name="T14" fmla="*/ 5395635 w 5405718"/>
              <a:gd name="T15" fmla="*/ 1155705 h 1165412"/>
              <a:gd name="T16" fmla="*/ 0 w 5405718"/>
              <a:gd name="T17" fmla="*/ 1164664 h 1165412"/>
              <a:gd name="T18" fmla="*/ 62741 w 5405718"/>
              <a:gd name="T19" fmla="*/ 1155705 h 11654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05718"/>
              <a:gd name="T31" fmla="*/ 0 h 1165412"/>
              <a:gd name="T32" fmla="*/ 5405718 w 5405718"/>
              <a:gd name="T33" fmla="*/ 1165412 h 11654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05718" h="1165412">
                <a:moveTo>
                  <a:pt x="62753" y="1156447"/>
                </a:moveTo>
                <a:lnTo>
                  <a:pt x="977153" y="475130"/>
                </a:lnTo>
                <a:lnTo>
                  <a:pt x="1694329" y="1039906"/>
                </a:lnTo>
                <a:lnTo>
                  <a:pt x="2590800" y="0"/>
                </a:lnTo>
                <a:lnTo>
                  <a:pt x="3639671" y="977153"/>
                </a:lnTo>
                <a:lnTo>
                  <a:pt x="4276165" y="1165412"/>
                </a:lnTo>
                <a:lnTo>
                  <a:pt x="5405718" y="161365"/>
                </a:lnTo>
                <a:cubicBezTo>
                  <a:pt x="5402730" y="493059"/>
                  <a:pt x="5399741" y="824753"/>
                  <a:pt x="5396753" y="1156447"/>
                </a:cubicBezTo>
                <a:lnTo>
                  <a:pt x="0" y="1165412"/>
                </a:lnTo>
                <a:lnTo>
                  <a:pt x="62753" y="1156447"/>
                </a:lnTo>
                <a:close/>
              </a:path>
            </a:pathLst>
          </a:custGeom>
          <a:solidFill>
            <a:schemeClr val="tx2"/>
          </a:solidFill>
          <a:ln w="10000" cap="flat" cmpd="sng">
            <a:solidFill>
              <a:schemeClr val="tx2"/>
            </a:solidFill>
            <a:prstDash val="solid"/>
            <a:round/>
            <a:headEnd/>
            <a:tailEnd/>
          </a:ln>
          <a:effectLst>
            <a:outerShdw blurRad="63500" dist="30000" dir="5400000" rotWithShape="0">
              <a:srgbClr val="000000">
                <a:alpha val="45000"/>
              </a:srgb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9" name="Lige forbindelse 8"/>
          <p:cNvCxnSpPr>
            <a:cxnSpLocks noChangeShapeType="1"/>
          </p:cNvCxnSpPr>
          <p:nvPr/>
        </p:nvCxnSpPr>
        <p:spPr bwMode="auto">
          <a:xfrm>
            <a:off x="1828800" y="3200400"/>
            <a:ext cx="5257800" cy="0"/>
          </a:xfrm>
          <a:prstGeom prst="line">
            <a:avLst/>
          </a:prstGeom>
          <a:noFill/>
          <a:ln w="19050">
            <a:solidFill>
              <a:schemeClr val="tx1"/>
            </a:solidFill>
            <a:prstDash val="lgDash"/>
            <a:round/>
            <a:headEnd/>
            <a:tailEnd/>
          </a:ln>
          <a:effectLst>
            <a:outerShdw blurRad="63500" dist="30000" dir="5400000" rotWithShape="0">
              <a:srgbClr val="000000">
                <a:alpha val="45000"/>
              </a:srgbClr>
            </a:outerShdw>
          </a:effectLst>
          <a:extLst>
            <a:ext uri="{909E8E84-426E-40dd-AFC4-6F175D3DCCD1}"/>
          </a:extLst>
        </p:spPr>
      </p:cxnSp>
      <p:sp>
        <p:nvSpPr>
          <p:cNvPr id="74769" name="Tekstfelt 1"/>
          <p:cNvSpPr txBox="1">
            <a:spLocks noChangeArrowheads="1"/>
          </p:cNvSpPr>
          <p:nvPr/>
        </p:nvSpPr>
        <p:spPr bwMode="auto">
          <a:xfrm>
            <a:off x="6096000" y="1828800"/>
            <a:ext cx="220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ea typeface="MS PGothic" panose="020B0600070205080204" pitchFamily="34" charset="-128"/>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ea typeface="MS PGothic" panose="020B0600070205080204" pitchFamily="34" charset="-128"/>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ea typeface="MS PGothic" panose="020B0600070205080204" pitchFamily="34" charset="-128"/>
              </a:defRPr>
            </a:lvl3pPr>
            <a:lvl4pPr marL="1600200" indent="-228600">
              <a:spcBef>
                <a:spcPts val="400"/>
              </a:spcBef>
              <a:buClr>
                <a:srgbClr val="A5AB81"/>
              </a:buClr>
              <a:buSzPct val="7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4pPr>
            <a:lvl5pPr marL="2057400" indent="-228600">
              <a:spcBef>
                <a:spcPts val="400"/>
              </a:spcBef>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5pPr>
            <a:lvl6pPr marL="25146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6pPr>
            <a:lvl7pPr marL="29718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7pPr>
            <a:lvl8pPr marL="34290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8pPr>
            <a:lvl9pPr marL="3886200" indent="-228600" eaLnBrk="0" fontAlgn="base" hangingPunct="0">
              <a:spcBef>
                <a:spcPts val="400"/>
              </a:spcBef>
              <a:spcAft>
                <a:spcPct val="0"/>
              </a:spcAft>
              <a:buClr>
                <a:srgbClr val="D8B25C"/>
              </a:buClr>
              <a:buSzPct val="65000"/>
              <a:buFont typeface="Wingdings" panose="05000000000000000000" pitchFamily="2" charset="2"/>
              <a:buChar char=""/>
              <a:defRPr sz="2000">
                <a:solidFill>
                  <a:schemeClr val="tx1"/>
                </a:solidFill>
                <a:latin typeface="Tw Cen MT" panose="020B0602020104020603"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altLang="da-DK" sz="1400" b="0" i="0" u="none" strike="noStrike" kern="1200" cap="none" spc="0" normalizeH="0" baseline="0" noProof="0" dirty="0">
                <a:ln>
                  <a:noFill/>
                </a:ln>
                <a:solidFill>
                  <a:prstClr val="black"/>
                </a:solidFill>
                <a:effectLst/>
                <a:uLnTx/>
                <a:uFillTx/>
                <a:latin typeface="Tahoma" panose="020B0604030504040204" pitchFamily="34" charset="0"/>
                <a:ea typeface="MS PGothic" panose="020B0600070205080204" pitchFamily="34" charset="-128"/>
                <a:cs typeface="+mn-cs"/>
              </a:rPr>
              <a:t>Konflikt med en ven</a:t>
            </a:r>
          </a:p>
        </p:txBody>
      </p:sp>
    </p:spTree>
    <p:extLst>
      <p:ext uri="{BB962C8B-B14F-4D97-AF65-F5344CB8AC3E}">
        <p14:creationId xmlns:p14="http://schemas.microsoft.com/office/powerpoint/2010/main" val="783094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 calcmode="lin" valueType="num">
                                      <p:cBhvr additive="base">
                                        <p:cTn id="7" dur="500" fill="hold"/>
                                        <p:tgtEl>
                                          <p:spTgt spid="1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9">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 calcmode="lin" valueType="num">
                                      <p:cBhvr additive="base">
                                        <p:cTn id="1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bg/>
                                          </p:spTgt>
                                        </p:tgtEl>
                                        <p:attrNameLst>
                                          <p:attrName>style.visibility</p:attrName>
                                        </p:attrNameLst>
                                      </p:cBhvr>
                                      <p:to>
                                        <p:strVal val="visible"/>
                                      </p:to>
                                    </p:set>
                                    <p:anim calcmode="lin" valueType="num">
                                      <p:cBhvr additive="base">
                                        <p:cTn id="19"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additive="base">
                                        <p:cTn id="2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bg/>
                                          </p:spTgt>
                                        </p:tgtEl>
                                        <p:attrNameLst>
                                          <p:attrName>style.visibility</p:attrName>
                                        </p:attrNameLst>
                                      </p:cBhvr>
                                      <p:to>
                                        <p:strVal val="visible"/>
                                      </p:to>
                                    </p:set>
                                    <p:anim calcmode="lin" valueType="num">
                                      <p:cBhvr additive="base">
                                        <p:cTn id="31"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14">
                                            <p:bg/>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bg/>
                                          </p:spTgt>
                                        </p:tgtEl>
                                        <p:attrNameLst>
                                          <p:attrName>style.visibility</p:attrName>
                                        </p:attrNameLst>
                                      </p:cBhvr>
                                      <p:to>
                                        <p:strVal val="visible"/>
                                      </p:to>
                                    </p:set>
                                    <p:anim calcmode="lin" valueType="num">
                                      <p:cBhvr additive="base">
                                        <p:cTn id="43" dur="500" fill="hold"/>
                                        <p:tgtEl>
                                          <p:spTgt spid="18">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bg/>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 calcmode="lin" valueType="num">
                                      <p:cBhvr additive="base">
                                        <p:cTn id="49"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4" grpId="0" build="p" animBg="1"/>
      <p:bldP spid="18" grpId="0" build="p" animBg="1"/>
      <p:bldP spid="19" grpId="0" build="p" animBg="1"/>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86323B2-C396-E2A0-7F34-F5888264BE9C}"/>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B761203E-7687-660B-7DAB-27819A8ADE6A}"/>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D01F4CB2-4311-91A7-974A-61765BB30A3F}"/>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20E4AD25-3AA5-5E7B-AE24-81A719611570}"/>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2532A36C-44B6-432D-97D8-5B497AC8F92D}"/>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1557EDFE-991E-97F5-846E-AFA2C647393C}"/>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69ED01B1-4C5E-FC26-8FDF-AE80B28679EC}"/>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D0085DA1-1345-0355-B592-869DF2633973}"/>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439802E6-57F8-07A4-C0E2-518DF097DCAA}"/>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679D295D-608F-2A91-AE05-5EAEA342EFF9}"/>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AEFE5515-D178-56E9-7DEE-694C6D0D1345}"/>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823BD216-8D69-D6C0-F933-1B415EFFE9CB}"/>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DF8FD16C-5D14-7ED5-0822-5B97F97AC203}"/>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12156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49FE0E79-C186-4B2F-B9B8-F121A5395E68}"/>
              </a:ext>
            </a:extLst>
          </p:cNvPr>
          <p:cNvGraphicFramePr>
            <a:graphicFrameLocks noChangeAspect="1"/>
          </p:cNvGraphicFramePr>
          <p:nvPr>
            <p:custDataLst>
              <p:tags r:id="rId2"/>
            </p:custDataLst>
            <p:extLst>
              <p:ext uri="{D42A27DB-BD31-4B8C-83A1-F6EECF244321}">
                <p14:modId xmlns:p14="http://schemas.microsoft.com/office/powerpoint/2010/main" val="26279942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0114" name="think-cell Slide" r:id="rId4" imgW="347" imgH="348" progId="TCLayout.ActiveDocument.1">
                  <p:embed/>
                </p:oleObj>
              </mc:Choice>
              <mc:Fallback>
                <p:oleObj name="think-cell Slide" r:id="rId4" imgW="347" imgH="348" progId="TCLayout.ActiveDocument.1">
                  <p:embed/>
                  <p:pic>
                    <p:nvPicPr>
                      <p:cNvPr id="10" name="Object 9" hidden="1">
                        <a:extLst>
                          <a:ext uri="{FF2B5EF4-FFF2-40B4-BE49-F238E27FC236}">
                            <a16:creationId xmlns:a16="http://schemas.microsoft.com/office/drawing/2014/main" id="{49FE0E79-C186-4B2F-B9B8-F121A5395E6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24E2D3F-3752-4238-8CEE-2E9CAF0AA6B2}"/>
              </a:ext>
            </a:extLst>
          </p:cNvPr>
          <p:cNvSpPr>
            <a:spLocks noGrp="1"/>
          </p:cNvSpPr>
          <p:nvPr>
            <p:ph type="title"/>
          </p:nvPr>
        </p:nvSpPr>
        <p:spPr/>
        <p:txBody>
          <a:bodyPr vert="horz"/>
          <a:lstStyle/>
          <a:p>
            <a:r>
              <a:rPr lang="da-DK" dirty="0"/>
              <a:t>Øvelse 1: Kravene på en uddannelse</a:t>
            </a:r>
          </a:p>
        </p:txBody>
      </p:sp>
      <p:sp>
        <p:nvSpPr>
          <p:cNvPr id="3" name="Pladsholder til indhold 2">
            <a:extLst>
              <a:ext uri="{FF2B5EF4-FFF2-40B4-BE49-F238E27FC236}">
                <a16:creationId xmlns:a16="http://schemas.microsoft.com/office/drawing/2014/main" id="{43CB8743-0188-4448-BE92-1D8E8C4071D6}"/>
              </a:ext>
            </a:extLst>
          </p:cNvPr>
          <p:cNvSpPr>
            <a:spLocks noGrp="1"/>
          </p:cNvSpPr>
          <p:nvPr>
            <p:ph idx="1"/>
          </p:nvPr>
        </p:nvSpPr>
        <p:spPr/>
        <p:txBody>
          <a:bodyPr/>
          <a:lstStyle/>
          <a:p>
            <a:pPr marL="0" indent="0">
              <a:buNone/>
            </a:pPr>
            <a:endParaRPr lang="da-DK" dirty="0"/>
          </a:p>
          <a:p>
            <a:pPr lvl="0"/>
            <a:r>
              <a:rPr lang="da-DK" dirty="0"/>
              <a:t>Hvad skal der til, for at jeg kan starte uddannelse?</a:t>
            </a:r>
          </a:p>
          <a:p>
            <a:pPr lvl="0"/>
            <a:r>
              <a:rPr lang="da-DK" dirty="0"/>
              <a:t>Hvordan kan jeg sikre energi til at fastholde uddannelse? </a:t>
            </a:r>
          </a:p>
          <a:p>
            <a:pPr lvl="0"/>
            <a:r>
              <a:rPr lang="da-DK" dirty="0"/>
              <a:t>Hvilke styrker har jeg ift. at gå på en uddannelse  - struktur, socialt, fagligt?</a:t>
            </a:r>
          </a:p>
          <a:p>
            <a:pPr lvl="0"/>
            <a:r>
              <a:rPr lang="da-DK" dirty="0"/>
              <a:t>Hvad er vanskeligt for mig ved at gå på en uddannelse?</a:t>
            </a:r>
          </a:p>
          <a:p>
            <a:pPr lvl="0"/>
            <a:r>
              <a:rPr lang="da-DK" dirty="0"/>
              <a:t>Hvad kan være gode løsninger for mig? </a:t>
            </a:r>
          </a:p>
          <a:p>
            <a:endParaRPr lang="da-DK" dirty="0"/>
          </a:p>
          <a:p>
            <a:pPr marL="0" indent="0">
              <a:buNone/>
            </a:pPr>
            <a:endParaRPr lang="da-DK" dirty="0"/>
          </a:p>
        </p:txBody>
      </p:sp>
      <p:grpSp>
        <p:nvGrpSpPr>
          <p:cNvPr id="5" name="Group 6319">
            <a:extLst>
              <a:ext uri="{FF2B5EF4-FFF2-40B4-BE49-F238E27FC236}">
                <a16:creationId xmlns:a16="http://schemas.microsoft.com/office/drawing/2014/main" id="{C5891326-78BE-4060-9886-7DBCCC93CA9F}"/>
              </a:ext>
            </a:extLst>
          </p:cNvPr>
          <p:cNvGrpSpPr/>
          <p:nvPr/>
        </p:nvGrpSpPr>
        <p:grpSpPr>
          <a:xfrm>
            <a:off x="8028384" y="309062"/>
            <a:ext cx="720000" cy="720000"/>
            <a:chOff x="0" y="0"/>
            <a:chExt cx="612000" cy="612000"/>
          </a:xfrm>
        </p:grpSpPr>
        <p:sp>
          <p:nvSpPr>
            <p:cNvPr id="6" name="Oval 285">
              <a:extLst>
                <a:ext uri="{FF2B5EF4-FFF2-40B4-BE49-F238E27FC236}">
                  <a16:creationId xmlns:a16="http://schemas.microsoft.com/office/drawing/2014/main" id="{1291DCDA-FB71-47AF-BC08-0B06EA8C5AB7}"/>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F2A12F1C-2C25-4F54-927E-1BF8ACCAB4C1}"/>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421523516"/>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0CF4FDA-9462-48C2-8930-3F853CD58CED}"/>
              </a:ext>
            </a:extLst>
          </p:cNvPr>
          <p:cNvSpPr>
            <a:spLocks noGrp="1"/>
          </p:cNvSpPr>
          <p:nvPr>
            <p:ph idx="1"/>
          </p:nvPr>
        </p:nvSpPr>
        <p:spPr>
          <a:xfrm>
            <a:off x="539552" y="980728"/>
            <a:ext cx="7975798" cy="5050955"/>
          </a:xfrm>
        </p:spPr>
        <p:txBody>
          <a:bodyPr>
            <a:normAutofit fontScale="77500" lnSpcReduction="20000"/>
          </a:bodyPr>
          <a:lstStyle/>
          <a:p>
            <a:pPr marL="0" indent="0">
              <a:spcBef>
                <a:spcPts val="0"/>
              </a:spcBef>
              <a:spcAft>
                <a:spcPts val="1200"/>
              </a:spcAft>
              <a:buNone/>
            </a:pPr>
            <a:r>
              <a:rPr lang="da-DK" sz="2850" b="1" dirty="0"/>
              <a:t>Instruktion MÅLTRAPPEN</a:t>
            </a:r>
          </a:p>
          <a:p>
            <a:pPr marL="0" indent="0">
              <a:spcBef>
                <a:spcPts val="0"/>
              </a:spcBef>
              <a:spcAft>
                <a:spcPts val="1200"/>
              </a:spcAft>
              <a:buNone/>
            </a:pPr>
            <a:endParaRPr lang="da-DK" dirty="0"/>
          </a:p>
          <a:p>
            <a:pPr lvl="0">
              <a:spcBef>
                <a:spcPts val="0"/>
              </a:spcBef>
              <a:spcAft>
                <a:spcPts val="1800"/>
              </a:spcAft>
            </a:pPr>
            <a:r>
              <a:rPr lang="da-DK" sz="2300" dirty="0"/>
              <a:t>Find dit mål – brug evt. </a:t>
            </a:r>
            <a:r>
              <a:rPr lang="da-DK" sz="2300" b="1" dirty="0"/>
              <a:t>SMART-MÅL</a:t>
            </a:r>
            <a:endParaRPr lang="da-DK" sz="2300" dirty="0"/>
          </a:p>
          <a:p>
            <a:pPr lvl="0">
              <a:spcBef>
                <a:spcPts val="0"/>
              </a:spcBef>
              <a:spcAft>
                <a:spcPts val="1800"/>
              </a:spcAft>
            </a:pPr>
            <a:r>
              <a:rPr lang="da-DK" sz="2300" dirty="0"/>
              <a:t>Skriv dit </a:t>
            </a:r>
            <a:r>
              <a:rPr lang="da-DK" sz="2300" b="1" dirty="0"/>
              <a:t>MÅL</a:t>
            </a:r>
            <a:r>
              <a:rPr lang="da-DK" sz="2300" dirty="0"/>
              <a:t> på øverste trin - meget konkrete mål.</a:t>
            </a:r>
          </a:p>
          <a:p>
            <a:pPr lvl="0">
              <a:spcBef>
                <a:spcPts val="0"/>
              </a:spcBef>
              <a:spcAft>
                <a:spcPts val="1800"/>
              </a:spcAft>
            </a:pPr>
            <a:r>
              <a:rPr lang="da-DK" sz="2300" dirty="0"/>
              <a:t>Hvad er </a:t>
            </a:r>
            <a:r>
              <a:rPr lang="da-DK" sz="2300" b="1" dirty="0"/>
              <a:t>GEVINSTEN</a:t>
            </a:r>
            <a:r>
              <a:rPr lang="da-DK" sz="2300" dirty="0"/>
              <a:t> ved at nå dit mål? – skriv det</a:t>
            </a:r>
          </a:p>
          <a:p>
            <a:pPr lvl="0">
              <a:spcBef>
                <a:spcPts val="0"/>
              </a:spcBef>
              <a:spcAft>
                <a:spcPts val="1800"/>
              </a:spcAft>
            </a:pPr>
            <a:r>
              <a:rPr lang="da-DK" sz="2300" dirty="0"/>
              <a:t>Hvilke </a:t>
            </a:r>
            <a:r>
              <a:rPr lang="da-DK" sz="2300" b="1" dirty="0"/>
              <a:t>FORHINDRINGER</a:t>
            </a:r>
            <a:r>
              <a:rPr lang="da-DK" sz="2300" dirty="0"/>
              <a:t> er der på vejen til at nå dit mål? – skriv det</a:t>
            </a:r>
          </a:p>
          <a:p>
            <a:pPr lvl="0">
              <a:spcBef>
                <a:spcPts val="0"/>
              </a:spcBef>
              <a:spcAft>
                <a:spcPts val="1800"/>
              </a:spcAft>
            </a:pPr>
            <a:r>
              <a:rPr lang="da-DK" sz="2300" dirty="0"/>
              <a:t>Hvilke </a:t>
            </a:r>
            <a:r>
              <a:rPr lang="da-DK" sz="2300" b="1" dirty="0"/>
              <a:t>MILEPÆLE</a:t>
            </a:r>
            <a:r>
              <a:rPr lang="da-DK" sz="2300" dirty="0"/>
              <a:t> viser dig undervejs, at du er på rette vej? Skal der indlægges </a:t>
            </a:r>
            <a:r>
              <a:rPr lang="da-DK" sz="2300" b="1" dirty="0"/>
              <a:t>MILEPÆLS-FORKÆLELSER</a:t>
            </a:r>
            <a:r>
              <a:rPr lang="da-DK" sz="2300" dirty="0"/>
              <a:t>? Skriv det</a:t>
            </a:r>
          </a:p>
          <a:p>
            <a:pPr lvl="0">
              <a:spcBef>
                <a:spcPts val="0"/>
              </a:spcBef>
              <a:spcAft>
                <a:spcPts val="1800"/>
              </a:spcAft>
            </a:pPr>
            <a:r>
              <a:rPr lang="da-DK" sz="2300" dirty="0"/>
              <a:t>Start på øverste trin – </a:t>
            </a:r>
            <a:r>
              <a:rPr lang="da-DK" sz="2300" b="1" dirty="0"/>
              <a:t>DU HAR NÅET DIT MÅL</a:t>
            </a:r>
            <a:r>
              <a:rPr lang="da-DK" sz="2300" dirty="0"/>
              <a:t> – og bevæg dig ned af trappen</a:t>
            </a:r>
          </a:p>
          <a:p>
            <a:pPr lvl="0">
              <a:spcBef>
                <a:spcPts val="0"/>
              </a:spcBef>
              <a:spcAft>
                <a:spcPts val="1800"/>
              </a:spcAft>
            </a:pPr>
            <a:r>
              <a:rPr lang="da-DK" sz="2300" dirty="0"/>
              <a:t>Tegn trappen, samtidig med at du sætter datoer – milepæle – opgaver ind på vejen ned af trappen, til du når sidste trin, som er </a:t>
            </a:r>
            <a:r>
              <a:rPr lang="da-DK" sz="2300" b="1" dirty="0"/>
              <a:t>I DAG</a:t>
            </a:r>
            <a:endParaRPr lang="da-DK" sz="2300" dirty="0"/>
          </a:p>
          <a:p>
            <a:pPr>
              <a:spcBef>
                <a:spcPts val="0"/>
              </a:spcBef>
              <a:spcAft>
                <a:spcPts val="1800"/>
              </a:spcAft>
            </a:pPr>
            <a:r>
              <a:rPr lang="da-DK" sz="2300" dirty="0"/>
              <a:t>Nu kan du bevæge dig op ad trappen mod dit mål – GOD TUR</a:t>
            </a:r>
          </a:p>
        </p:txBody>
      </p:sp>
      <p:pic>
        <p:nvPicPr>
          <p:cNvPr id="13" name="il_fi">
            <a:extLst>
              <a:ext uri="{FF2B5EF4-FFF2-40B4-BE49-F238E27FC236}">
                <a16:creationId xmlns:a16="http://schemas.microsoft.com/office/drawing/2014/main" id="{36FF5B21-A2A3-44AD-8698-688D4981821E}"/>
              </a:ext>
            </a:extLst>
          </p:cNvPr>
          <p:cNvPicPr/>
          <p:nvPr/>
        </p:nvPicPr>
        <p:blipFill>
          <a:blip r:embed="rId3" cstate="print"/>
          <a:srcRect/>
          <a:stretch>
            <a:fillRect/>
          </a:stretch>
        </p:blipFill>
        <p:spPr bwMode="auto">
          <a:xfrm>
            <a:off x="7201043" y="301605"/>
            <a:ext cx="1590770" cy="1476756"/>
          </a:xfrm>
          <a:prstGeom prst="rect">
            <a:avLst/>
          </a:prstGeom>
          <a:noFill/>
          <a:ln w="9525">
            <a:noFill/>
            <a:miter lim="800000"/>
            <a:headEnd/>
            <a:tailEnd/>
          </a:ln>
        </p:spPr>
      </p:pic>
    </p:spTree>
    <p:extLst>
      <p:ext uri="{BB962C8B-B14F-4D97-AF65-F5344CB8AC3E}">
        <p14:creationId xmlns:p14="http://schemas.microsoft.com/office/powerpoint/2010/main" val="2321089711"/>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3A9D94F-64CA-4B46-B3FD-C6AC796A402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38" name="think-cell Slide" r:id="rId4" imgW="360" imgH="360" progId="TCLayout.ActiveDocument.1">
                  <p:embed/>
                </p:oleObj>
              </mc:Choice>
              <mc:Fallback>
                <p:oleObj name="think-cell Slide" r:id="rId4" imgW="360" imgH="360" progId="TCLayout.ActiveDocument.1">
                  <p:embed/>
                  <p:pic>
                    <p:nvPicPr>
                      <p:cNvPr id="8" name="Object 7" hidden="1">
                        <a:extLst>
                          <a:ext uri="{FF2B5EF4-FFF2-40B4-BE49-F238E27FC236}">
                            <a16:creationId xmlns:a16="http://schemas.microsoft.com/office/drawing/2014/main" id="{D3A9D94F-64CA-4B46-B3FD-C6AC796A40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1">
            <a:extLst>
              <a:ext uri="{FF2B5EF4-FFF2-40B4-BE49-F238E27FC236}">
                <a16:creationId xmlns:a16="http://schemas.microsoft.com/office/drawing/2014/main" id="{43F4C077-7D49-4415-8526-A51BD93147B3}"/>
              </a:ext>
            </a:extLst>
          </p:cNvPr>
          <p:cNvSpPr txBox="1">
            <a:spLocks/>
          </p:cNvSpPr>
          <p:nvPr/>
        </p:nvSpPr>
        <p:spPr>
          <a:xfrm>
            <a:off x="539552" y="595404"/>
            <a:ext cx="8352928" cy="756084"/>
          </a:xfrm>
          <a:prstGeom prst="rect">
            <a:avLst/>
          </a:prstGeom>
        </p:spPr>
        <p:txBody>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Øvelse 2: Stressfaktorer ifm. uddannelse</a:t>
            </a:r>
          </a:p>
        </p:txBody>
      </p:sp>
      <p:graphicFrame>
        <p:nvGraphicFramePr>
          <p:cNvPr id="2" name="Table 4">
            <a:extLst>
              <a:ext uri="{FF2B5EF4-FFF2-40B4-BE49-F238E27FC236}">
                <a16:creationId xmlns:a16="http://schemas.microsoft.com/office/drawing/2014/main" id="{E13294DC-1191-4404-A22B-0B3135886C27}"/>
              </a:ext>
            </a:extLst>
          </p:cNvPr>
          <p:cNvGraphicFramePr>
            <a:graphicFrameLocks noGrp="1"/>
          </p:cNvGraphicFramePr>
          <p:nvPr/>
        </p:nvGraphicFramePr>
        <p:xfrm>
          <a:off x="628649" y="2708920"/>
          <a:ext cx="7560840" cy="3268980"/>
        </p:xfrm>
        <a:graphic>
          <a:graphicData uri="http://schemas.openxmlformats.org/drawingml/2006/table">
            <a:tbl>
              <a:tblPr firstRow="1" bandRow="1">
                <a:tableStyleId>{912C8C85-51F0-491E-9774-3900AFEF0FD7}</a:tableStyleId>
              </a:tblPr>
              <a:tblGrid>
                <a:gridCol w="2520280">
                  <a:extLst>
                    <a:ext uri="{9D8B030D-6E8A-4147-A177-3AD203B41FA5}">
                      <a16:colId xmlns:a16="http://schemas.microsoft.com/office/drawing/2014/main" val="2534766491"/>
                    </a:ext>
                  </a:extLst>
                </a:gridCol>
                <a:gridCol w="847007">
                  <a:extLst>
                    <a:ext uri="{9D8B030D-6E8A-4147-A177-3AD203B41FA5}">
                      <a16:colId xmlns:a16="http://schemas.microsoft.com/office/drawing/2014/main" val="3744605834"/>
                    </a:ext>
                  </a:extLst>
                </a:gridCol>
                <a:gridCol w="4193553">
                  <a:extLst>
                    <a:ext uri="{9D8B030D-6E8A-4147-A177-3AD203B41FA5}">
                      <a16:colId xmlns:a16="http://schemas.microsoft.com/office/drawing/2014/main" val="1279070510"/>
                    </a:ext>
                  </a:extLst>
                </a:gridCol>
              </a:tblGrid>
              <a:tr h="225969">
                <a:tc>
                  <a:txBody>
                    <a:bodyPr/>
                    <a:lstStyle/>
                    <a:p>
                      <a:pPr rtl="0"/>
                      <a:r>
                        <a:rPr lang="da-DK" noProof="0" dirty="0"/>
                        <a:t>Stressfaktor</a:t>
                      </a:r>
                    </a:p>
                  </a:txBody>
                  <a:tcPr/>
                </a:tc>
                <a:tc>
                  <a:txBody>
                    <a:bodyPr/>
                    <a:lstStyle/>
                    <a:p>
                      <a:pPr rtl="0"/>
                      <a:r>
                        <a:rPr lang="da-DK" noProof="0" dirty="0"/>
                        <a:t>0-10</a:t>
                      </a:r>
                    </a:p>
                  </a:txBody>
                  <a:tcPr/>
                </a:tc>
                <a:tc>
                  <a:txBody>
                    <a:bodyPr/>
                    <a:lstStyle/>
                    <a:p>
                      <a:pPr rtl="0"/>
                      <a:r>
                        <a:rPr lang="da-DK" noProof="0"/>
                        <a:t>Kommentarer</a:t>
                      </a:r>
                    </a:p>
                  </a:txBody>
                  <a:tcPr/>
                </a:tc>
                <a:extLst>
                  <a:ext uri="{0D108BD9-81ED-4DB2-BD59-A6C34878D82A}">
                    <a16:rowId xmlns:a16="http://schemas.microsoft.com/office/drawing/2014/main" val="1113057574"/>
                  </a:ext>
                </a:extLst>
              </a:tr>
              <a:tr h="249501">
                <a:tc>
                  <a:txBody>
                    <a:bodyPr/>
                    <a:lstStyle/>
                    <a:p>
                      <a:pPr rtl="0"/>
                      <a:r>
                        <a:rPr lang="da-DK" i="1" noProof="0" dirty="0"/>
                        <a:t>Om morgenen før studiet</a:t>
                      </a:r>
                    </a:p>
                  </a:txBody>
                  <a:tcPr/>
                </a:tc>
                <a:tc>
                  <a:txBody>
                    <a:bodyPr/>
                    <a:lstStyle/>
                    <a:p>
                      <a:pPr rtl="0"/>
                      <a:endParaRPr lang="da-DK" noProof="0" dirty="0"/>
                    </a:p>
                  </a:txBody>
                  <a:tcPr/>
                </a:tc>
                <a:tc>
                  <a:txBody>
                    <a:bodyPr/>
                    <a:lstStyle/>
                    <a:p>
                      <a:pPr rtl="0"/>
                      <a:endParaRPr lang="da-DK" noProof="0"/>
                    </a:p>
                  </a:txBody>
                  <a:tcPr/>
                </a:tc>
                <a:extLst>
                  <a:ext uri="{0D108BD9-81ED-4DB2-BD59-A6C34878D82A}">
                    <a16:rowId xmlns:a16="http://schemas.microsoft.com/office/drawing/2014/main" val="3080493660"/>
                  </a:ext>
                </a:extLst>
              </a:tr>
              <a:tr h="249501">
                <a:tc>
                  <a:txBody>
                    <a:bodyPr/>
                    <a:lstStyle/>
                    <a:p>
                      <a:pPr rtl="0"/>
                      <a:r>
                        <a:rPr lang="da-DK" noProof="0" dirty="0"/>
                        <a:t>Ting der er sket dagen før</a:t>
                      </a:r>
                    </a:p>
                  </a:txBody>
                  <a:tcPr/>
                </a:tc>
                <a:tc>
                  <a:txBody>
                    <a:bodyPr/>
                    <a:lstStyle/>
                    <a:p>
                      <a:pPr rtl="0"/>
                      <a:endParaRPr lang="da-DK" noProof="0"/>
                    </a:p>
                  </a:txBody>
                  <a:tcPr/>
                </a:tc>
                <a:tc>
                  <a:txBody>
                    <a:bodyPr/>
                    <a:lstStyle/>
                    <a:p>
                      <a:pPr rtl="0"/>
                      <a:endParaRPr lang="da-DK" noProof="0"/>
                    </a:p>
                  </a:txBody>
                  <a:tcPr/>
                </a:tc>
                <a:extLst>
                  <a:ext uri="{0D108BD9-81ED-4DB2-BD59-A6C34878D82A}">
                    <a16:rowId xmlns:a16="http://schemas.microsoft.com/office/drawing/2014/main" val="524179210"/>
                  </a:ext>
                </a:extLst>
              </a:tr>
              <a:tr h="249501">
                <a:tc>
                  <a:txBody>
                    <a:bodyPr/>
                    <a:lstStyle/>
                    <a:p>
                      <a:pPr rtl="0"/>
                      <a:r>
                        <a:rPr lang="da-DK" noProof="0" dirty="0"/>
                        <a:t>Hvordan du har sovet</a:t>
                      </a:r>
                    </a:p>
                  </a:txBody>
                  <a:tcPr/>
                </a:tc>
                <a:tc>
                  <a:txBody>
                    <a:bodyPr/>
                    <a:lstStyle/>
                    <a:p>
                      <a:pPr rtl="0"/>
                      <a:endParaRPr lang="da-DK" noProof="0"/>
                    </a:p>
                  </a:txBody>
                  <a:tcPr/>
                </a:tc>
                <a:tc>
                  <a:txBody>
                    <a:bodyPr/>
                    <a:lstStyle/>
                    <a:p>
                      <a:pPr rtl="0"/>
                      <a:endParaRPr lang="da-DK" noProof="0" dirty="0"/>
                    </a:p>
                  </a:txBody>
                  <a:tcPr/>
                </a:tc>
                <a:extLst>
                  <a:ext uri="{0D108BD9-81ED-4DB2-BD59-A6C34878D82A}">
                    <a16:rowId xmlns:a16="http://schemas.microsoft.com/office/drawing/2014/main" val="828028194"/>
                  </a:ext>
                </a:extLst>
              </a:tr>
              <a:tr h="249501">
                <a:tc>
                  <a:txBody>
                    <a:bodyPr/>
                    <a:lstStyle/>
                    <a:p>
                      <a:pPr rtl="0"/>
                      <a:r>
                        <a:rPr lang="da-DK" noProof="0" dirty="0"/>
                        <a:t>Tanker inden du står op</a:t>
                      </a:r>
                    </a:p>
                  </a:txBody>
                  <a:tcPr/>
                </a:tc>
                <a:tc>
                  <a:txBody>
                    <a:bodyPr/>
                    <a:lstStyle/>
                    <a:p>
                      <a:pPr rtl="0"/>
                      <a:endParaRPr lang="da-DK" noProof="0" dirty="0"/>
                    </a:p>
                  </a:txBody>
                  <a:tcPr/>
                </a:tc>
                <a:tc>
                  <a:txBody>
                    <a:bodyPr/>
                    <a:lstStyle/>
                    <a:p>
                      <a:pPr rtl="0"/>
                      <a:endParaRPr lang="da-DK" noProof="0" dirty="0"/>
                    </a:p>
                  </a:txBody>
                  <a:tcPr/>
                </a:tc>
                <a:extLst>
                  <a:ext uri="{0D108BD9-81ED-4DB2-BD59-A6C34878D82A}">
                    <a16:rowId xmlns:a16="http://schemas.microsoft.com/office/drawing/2014/main" val="3364720805"/>
                  </a:ext>
                </a:extLst>
              </a:tr>
              <a:tr h="249501">
                <a:tc>
                  <a:txBody>
                    <a:bodyPr/>
                    <a:lstStyle/>
                    <a:p>
                      <a:pPr rtl="0"/>
                      <a:r>
                        <a:rPr lang="da-DK" noProof="0" dirty="0"/>
                        <a:t>Partner om morgenen</a:t>
                      </a:r>
                    </a:p>
                  </a:txBody>
                  <a:tcPr/>
                </a:tc>
                <a:tc>
                  <a:txBody>
                    <a:bodyPr/>
                    <a:lstStyle/>
                    <a:p>
                      <a:pPr rtl="0"/>
                      <a:endParaRPr lang="da-DK" noProof="0" dirty="0"/>
                    </a:p>
                  </a:txBody>
                  <a:tcPr/>
                </a:tc>
                <a:tc>
                  <a:txBody>
                    <a:bodyPr/>
                    <a:lstStyle/>
                    <a:p>
                      <a:pPr rtl="0"/>
                      <a:endParaRPr lang="da-DK" noProof="0" dirty="0"/>
                    </a:p>
                  </a:txBody>
                  <a:tcPr/>
                </a:tc>
                <a:extLst>
                  <a:ext uri="{0D108BD9-81ED-4DB2-BD59-A6C34878D82A}">
                    <a16:rowId xmlns:a16="http://schemas.microsoft.com/office/drawing/2014/main" val="744841788"/>
                  </a:ext>
                </a:extLst>
              </a:tr>
              <a:tr h="249501">
                <a:tc>
                  <a:txBody>
                    <a:bodyPr/>
                    <a:lstStyle/>
                    <a:p>
                      <a:pPr rtl="0"/>
                      <a:r>
                        <a:rPr lang="da-DK" noProof="0" dirty="0"/>
                        <a:t>Mor om morgenen</a:t>
                      </a:r>
                    </a:p>
                  </a:txBody>
                  <a:tcPr/>
                </a:tc>
                <a:tc>
                  <a:txBody>
                    <a:bodyPr/>
                    <a:lstStyle/>
                    <a:p>
                      <a:pPr rtl="0"/>
                      <a:endParaRPr lang="da-DK" noProof="0" dirty="0"/>
                    </a:p>
                  </a:txBody>
                  <a:tcPr/>
                </a:tc>
                <a:tc>
                  <a:txBody>
                    <a:bodyPr/>
                    <a:lstStyle/>
                    <a:p>
                      <a:pPr rtl="0"/>
                      <a:endParaRPr lang="da-DK" noProof="0" dirty="0"/>
                    </a:p>
                  </a:txBody>
                  <a:tcPr/>
                </a:tc>
                <a:extLst>
                  <a:ext uri="{0D108BD9-81ED-4DB2-BD59-A6C34878D82A}">
                    <a16:rowId xmlns:a16="http://schemas.microsoft.com/office/drawing/2014/main" val="2033562838"/>
                  </a:ext>
                </a:extLst>
              </a:tr>
              <a:tr h="249501">
                <a:tc>
                  <a:txBody>
                    <a:bodyPr/>
                    <a:lstStyle/>
                    <a:p>
                      <a:pPr rtl="0"/>
                      <a:r>
                        <a:rPr lang="da-DK" noProof="0" dirty="0"/>
                        <a:t>Far om morgenen</a:t>
                      </a:r>
                    </a:p>
                  </a:txBody>
                  <a:tcPr/>
                </a:tc>
                <a:tc>
                  <a:txBody>
                    <a:bodyPr/>
                    <a:lstStyle/>
                    <a:p>
                      <a:pPr rtl="0"/>
                      <a:endParaRPr lang="da-DK" noProof="0" dirty="0"/>
                    </a:p>
                  </a:txBody>
                  <a:tcPr/>
                </a:tc>
                <a:tc>
                  <a:txBody>
                    <a:bodyPr/>
                    <a:lstStyle/>
                    <a:p>
                      <a:pPr rtl="0"/>
                      <a:endParaRPr lang="da-DK" noProof="0" dirty="0"/>
                    </a:p>
                  </a:txBody>
                  <a:tcPr/>
                </a:tc>
                <a:extLst>
                  <a:ext uri="{0D108BD9-81ED-4DB2-BD59-A6C34878D82A}">
                    <a16:rowId xmlns:a16="http://schemas.microsoft.com/office/drawing/2014/main" val="1959021744"/>
                  </a:ext>
                </a:extLst>
              </a:tr>
              <a:tr h="249501">
                <a:tc>
                  <a:txBody>
                    <a:bodyPr/>
                    <a:lstStyle/>
                    <a:p>
                      <a:pPr rtl="0"/>
                      <a:r>
                        <a:rPr lang="da-DK" noProof="0" dirty="0"/>
                        <a:t>Søskende</a:t>
                      </a:r>
                    </a:p>
                  </a:txBody>
                  <a:tcPr/>
                </a:tc>
                <a:tc>
                  <a:txBody>
                    <a:bodyPr/>
                    <a:lstStyle/>
                    <a:p>
                      <a:pPr rtl="0"/>
                      <a:endParaRPr lang="da-DK" noProof="0" dirty="0"/>
                    </a:p>
                  </a:txBody>
                  <a:tcPr/>
                </a:tc>
                <a:tc>
                  <a:txBody>
                    <a:bodyPr/>
                    <a:lstStyle/>
                    <a:p>
                      <a:pPr rtl="0"/>
                      <a:endParaRPr lang="da-DK" noProof="0" dirty="0"/>
                    </a:p>
                  </a:txBody>
                  <a:tcPr/>
                </a:tc>
                <a:extLst>
                  <a:ext uri="{0D108BD9-81ED-4DB2-BD59-A6C34878D82A}">
                    <a16:rowId xmlns:a16="http://schemas.microsoft.com/office/drawing/2014/main" val="2835313881"/>
                  </a:ext>
                </a:extLst>
              </a:tr>
              <a:tr h="249501">
                <a:tc>
                  <a:txBody>
                    <a:bodyPr/>
                    <a:lstStyle/>
                    <a:p>
                      <a:pPr rtl="0"/>
                      <a:r>
                        <a:rPr lang="da-DK" noProof="0" dirty="0"/>
                        <a:t>Hund om morgenen</a:t>
                      </a:r>
                    </a:p>
                  </a:txBody>
                  <a:tcPr/>
                </a:tc>
                <a:tc>
                  <a:txBody>
                    <a:bodyPr/>
                    <a:lstStyle/>
                    <a:p>
                      <a:pPr rtl="0"/>
                      <a:endParaRPr lang="da-DK" noProof="0" dirty="0"/>
                    </a:p>
                  </a:txBody>
                  <a:tcPr/>
                </a:tc>
                <a:tc>
                  <a:txBody>
                    <a:bodyPr/>
                    <a:lstStyle/>
                    <a:p>
                      <a:pPr rtl="0"/>
                      <a:endParaRPr lang="da-DK" noProof="0" dirty="0"/>
                    </a:p>
                  </a:txBody>
                  <a:tcPr/>
                </a:tc>
                <a:extLst>
                  <a:ext uri="{0D108BD9-81ED-4DB2-BD59-A6C34878D82A}">
                    <a16:rowId xmlns:a16="http://schemas.microsoft.com/office/drawing/2014/main" val="3715568734"/>
                  </a:ext>
                </a:extLst>
              </a:tr>
              <a:tr h="249501">
                <a:tc>
                  <a:txBody>
                    <a:bodyPr/>
                    <a:lstStyle/>
                    <a:p>
                      <a:pPr rtl="0"/>
                      <a:r>
                        <a:rPr lang="da-DK" noProof="0" dirty="0"/>
                        <a:t>Kat om morgenen</a:t>
                      </a:r>
                    </a:p>
                  </a:txBody>
                  <a:tcPr/>
                </a:tc>
                <a:tc>
                  <a:txBody>
                    <a:bodyPr/>
                    <a:lstStyle/>
                    <a:p>
                      <a:pPr rtl="0"/>
                      <a:endParaRPr lang="da-DK" noProof="0" dirty="0"/>
                    </a:p>
                  </a:txBody>
                  <a:tcPr/>
                </a:tc>
                <a:tc>
                  <a:txBody>
                    <a:bodyPr/>
                    <a:lstStyle/>
                    <a:p>
                      <a:pPr rtl="0"/>
                      <a:endParaRPr lang="da-DK" noProof="0" dirty="0"/>
                    </a:p>
                  </a:txBody>
                  <a:tcPr/>
                </a:tc>
                <a:extLst>
                  <a:ext uri="{0D108BD9-81ED-4DB2-BD59-A6C34878D82A}">
                    <a16:rowId xmlns:a16="http://schemas.microsoft.com/office/drawing/2014/main" val="4237522898"/>
                  </a:ext>
                </a:extLst>
              </a:tr>
            </a:tbl>
          </a:graphicData>
        </a:graphic>
      </p:graphicFrame>
      <p:sp>
        <p:nvSpPr>
          <p:cNvPr id="7" name="TextBox 6">
            <a:extLst>
              <a:ext uri="{FF2B5EF4-FFF2-40B4-BE49-F238E27FC236}">
                <a16:creationId xmlns:a16="http://schemas.microsoft.com/office/drawing/2014/main" id="{D9952AB0-85DF-4A62-B5A1-21DF739249DD}"/>
              </a:ext>
            </a:extLst>
          </p:cNvPr>
          <p:cNvSpPr txBox="1"/>
          <p:nvPr/>
        </p:nvSpPr>
        <p:spPr>
          <a:xfrm>
            <a:off x="614212" y="1171800"/>
            <a:ext cx="7543751" cy="1384995"/>
          </a:xfrm>
          <a:prstGeom prst="rect">
            <a:avLst/>
          </a:prstGeom>
          <a:noFill/>
        </p:spPr>
        <p:txBody>
          <a:bodyPr wrap="square" lIns="0" tIns="0" rIns="0" bIns="0" rtlCol="0">
            <a:spAutoFit/>
          </a:bodyPr>
          <a:lstStyle/>
          <a:p>
            <a:pPr>
              <a:lnSpc>
                <a:spcPct val="150000"/>
              </a:lnSpc>
            </a:pPr>
            <a:r>
              <a:rPr lang="da-DK" sz="1500" dirty="0"/>
              <a:t>Udfyld skemaet ved at give hver stressfaktor point fra 0 til 10</a:t>
            </a:r>
          </a:p>
          <a:p>
            <a:pPr>
              <a:lnSpc>
                <a:spcPct val="150000"/>
              </a:lnSpc>
            </a:pPr>
            <a:r>
              <a:rPr lang="da-DK" sz="1500" dirty="0"/>
              <a:t>0=ingen stress (det er ikke svært/irriterende/frustrerende/fylder ikke) </a:t>
            </a:r>
          </a:p>
          <a:p>
            <a:pPr>
              <a:lnSpc>
                <a:spcPct val="150000"/>
              </a:lnSpc>
            </a:pPr>
            <a:r>
              <a:rPr lang="da-DK" sz="1500" dirty="0"/>
              <a:t>5=medium stress</a:t>
            </a:r>
          </a:p>
          <a:p>
            <a:pPr>
              <a:lnSpc>
                <a:spcPct val="150000"/>
              </a:lnSpc>
            </a:pPr>
            <a:r>
              <a:rPr lang="da-DK" sz="1500" dirty="0"/>
              <a:t>10=meget svær stress – nærmer sig sammenbrud (det er svært/irriterende/fylder meget)</a:t>
            </a:r>
          </a:p>
        </p:txBody>
      </p:sp>
    </p:spTree>
    <p:extLst>
      <p:ext uri="{BB962C8B-B14F-4D97-AF65-F5344CB8AC3E}">
        <p14:creationId xmlns:p14="http://schemas.microsoft.com/office/powerpoint/2010/main" val="66785263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8863118-833C-FEC3-CB5A-54C20CE29AF9}"/>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B0488EBC-9EC1-D7A7-FCE1-DA96E4189190}"/>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1F7FB9DA-0EFE-1AE8-30C4-98C8D7BC3844}"/>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EB749B11-F7FD-B953-6C72-2604BF454474}"/>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C9A2B85B-FA5F-E78B-7A96-6FB5908E5E6B}"/>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BEDD5E30-6A92-22BD-7ABB-287B5E680F99}"/>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3A9F26A6-F838-8DDE-B493-C71E24BC45EC}"/>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A0DC2997-FBAC-8051-5A34-88417576311B}"/>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CF7ED6F7-2AB8-1BD2-F33F-9A53954C9987}"/>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4846B965-6041-B1D7-D299-3B22B7EE47E5}"/>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B5333394-F294-6670-374B-177DDCC28664}"/>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C8266711-C2EC-D898-C867-5FE6292D28AD}"/>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8B6F4F33-AC45-067D-87BE-D07E6FFF4F22}"/>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91723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3508412"/>
            <a:ext cx="4329473" cy="496652"/>
          </a:xfrm>
        </p:spPr>
        <p:txBody>
          <a:bodyPr/>
          <a:lstStyle/>
          <a:p>
            <a:r>
              <a:rPr lang="da-DK" dirty="0"/>
              <a:t>Modul 1: Velkommen</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6" name="Billede 5"/>
          <p:cNvPicPr>
            <a:picLocks noChangeAspect="1"/>
          </p:cNvPicPr>
          <p:nvPr/>
        </p:nvPicPr>
        <p:blipFill>
          <a:blip r:embed="rId2"/>
          <a:stretch>
            <a:fillRect/>
          </a:stretch>
        </p:blipFill>
        <p:spPr>
          <a:xfrm>
            <a:off x="4212305" y="3413758"/>
            <a:ext cx="719390" cy="30483"/>
          </a:xfrm>
          <a:prstGeom prst="rect">
            <a:avLst/>
          </a:prstGeom>
        </p:spPr>
      </p:pic>
    </p:spTree>
    <p:extLst>
      <p:ext uri="{BB962C8B-B14F-4D97-AF65-F5344CB8AC3E}">
        <p14:creationId xmlns:p14="http://schemas.microsoft.com/office/powerpoint/2010/main" val="37221893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Hjernemodel</a:t>
            </a:r>
          </a:p>
        </p:txBody>
      </p:sp>
      <p:pic>
        <p:nvPicPr>
          <p:cNvPr id="4" name="Pladsholder til indhold 3" descr="hjerne.jp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279499" y="2138744"/>
            <a:ext cx="4607751" cy="3417415"/>
          </a:xfrm>
        </p:spPr>
      </p:pic>
      <p:sp>
        <p:nvSpPr>
          <p:cNvPr id="7" name="Ellipse 6"/>
          <p:cNvSpPr/>
          <p:nvPr/>
        </p:nvSpPr>
        <p:spPr>
          <a:xfrm rot="21074078">
            <a:off x="3477798" y="2754355"/>
            <a:ext cx="1790188" cy="1262146"/>
          </a:xfrm>
          <a:prstGeom prst="ellipse">
            <a:avLst/>
          </a:prstGeom>
          <a:solidFill>
            <a:srgbClr val="00B0F0">
              <a:alpha val="23000"/>
            </a:srgbClr>
          </a:solidFill>
          <a:ln w="38100">
            <a:solidFill>
              <a:schemeClr val="bg1">
                <a:alpha val="9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6" name="Ellipse 5"/>
          <p:cNvSpPr/>
          <p:nvPr/>
        </p:nvSpPr>
        <p:spPr>
          <a:xfrm rot="21074078">
            <a:off x="3502944" y="3062431"/>
            <a:ext cx="1355116" cy="965476"/>
          </a:xfrm>
          <a:prstGeom prst="ellipse">
            <a:avLst/>
          </a:prstGeom>
          <a:solidFill>
            <a:srgbClr val="00B0F0">
              <a:alpha val="23000"/>
            </a:srgbClr>
          </a:solidFill>
          <a:ln w="38100">
            <a:solidFill>
              <a:schemeClr val="bg1">
                <a:alpha val="9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5" name="Ellipse 4"/>
          <p:cNvSpPr/>
          <p:nvPr/>
        </p:nvSpPr>
        <p:spPr>
          <a:xfrm rot="21074078">
            <a:off x="3554897" y="3333419"/>
            <a:ext cx="758905" cy="696521"/>
          </a:xfrm>
          <a:prstGeom prst="ellipse">
            <a:avLst/>
          </a:prstGeom>
          <a:solidFill>
            <a:srgbClr val="00B0F0">
              <a:alpha val="23000"/>
            </a:srgbClr>
          </a:solidFill>
          <a:ln w="38100">
            <a:solidFill>
              <a:schemeClr val="bg1">
                <a:alpha val="9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8" name="Tekstboks 7"/>
          <p:cNvSpPr txBox="1"/>
          <p:nvPr/>
        </p:nvSpPr>
        <p:spPr>
          <a:xfrm>
            <a:off x="3714744" y="3482579"/>
            <a:ext cx="428628" cy="369332"/>
          </a:xfrm>
          <a:prstGeom prst="rect">
            <a:avLst/>
          </a:prstGeom>
          <a:noFill/>
        </p:spPr>
        <p:txBody>
          <a:bodyPr wrap="square" rtlCol="0">
            <a:spAutoFit/>
          </a:bodyPr>
          <a:lstStyle/>
          <a:p>
            <a:r>
              <a:rPr lang="da-DK" b="1">
                <a:solidFill>
                  <a:schemeClr val="bg1"/>
                </a:solidFill>
                <a:latin typeface="Lucida Handwriting" pitchFamily="66" charset="0"/>
              </a:rPr>
              <a:t>1</a:t>
            </a:r>
          </a:p>
        </p:txBody>
      </p:sp>
      <p:sp>
        <p:nvSpPr>
          <p:cNvPr id="9" name="Tekstboks 8"/>
          <p:cNvSpPr txBox="1"/>
          <p:nvPr/>
        </p:nvSpPr>
        <p:spPr>
          <a:xfrm>
            <a:off x="4304108" y="3268265"/>
            <a:ext cx="428628" cy="369332"/>
          </a:xfrm>
          <a:prstGeom prst="rect">
            <a:avLst/>
          </a:prstGeom>
          <a:noFill/>
        </p:spPr>
        <p:txBody>
          <a:bodyPr wrap="square" rtlCol="0">
            <a:spAutoFit/>
          </a:bodyPr>
          <a:lstStyle/>
          <a:p>
            <a:r>
              <a:rPr lang="da-DK" b="1">
                <a:solidFill>
                  <a:schemeClr val="bg1"/>
                </a:solidFill>
                <a:latin typeface="Lucida Handwriting" pitchFamily="66" charset="0"/>
              </a:rPr>
              <a:t>2</a:t>
            </a:r>
          </a:p>
        </p:txBody>
      </p:sp>
      <p:sp>
        <p:nvSpPr>
          <p:cNvPr id="10" name="Tekstboks 9"/>
          <p:cNvSpPr txBox="1"/>
          <p:nvPr/>
        </p:nvSpPr>
        <p:spPr>
          <a:xfrm>
            <a:off x="4732736" y="2893216"/>
            <a:ext cx="428628" cy="369332"/>
          </a:xfrm>
          <a:prstGeom prst="rect">
            <a:avLst/>
          </a:prstGeom>
          <a:noFill/>
        </p:spPr>
        <p:txBody>
          <a:bodyPr wrap="square" rtlCol="0">
            <a:spAutoFit/>
          </a:bodyPr>
          <a:lstStyle/>
          <a:p>
            <a:r>
              <a:rPr lang="da-DK" b="1">
                <a:solidFill>
                  <a:schemeClr val="bg1"/>
                </a:solidFill>
                <a:latin typeface="Lucida Handwriting" pitchFamily="66" charset="0"/>
              </a:rPr>
              <a:t>3</a:t>
            </a:r>
          </a:p>
        </p:txBody>
      </p:sp>
      <p:sp>
        <p:nvSpPr>
          <p:cNvPr id="11" name="Tekstboks 10"/>
          <p:cNvSpPr txBox="1"/>
          <p:nvPr/>
        </p:nvSpPr>
        <p:spPr>
          <a:xfrm>
            <a:off x="564015" y="1615524"/>
            <a:ext cx="2821095" cy="523220"/>
          </a:xfrm>
          <a:prstGeom prst="rect">
            <a:avLst/>
          </a:prstGeom>
          <a:noFill/>
        </p:spPr>
        <p:txBody>
          <a:bodyPr wrap="square" rtlCol="0">
            <a:spAutoFit/>
          </a:bodyPr>
          <a:lstStyle/>
          <a:p>
            <a:r>
              <a:rPr lang="da-DK" sz="2800" b="1" dirty="0" err="1">
                <a:solidFill>
                  <a:schemeClr val="bg2">
                    <a:lumMod val="90000"/>
                  </a:schemeClr>
                </a:solidFill>
                <a:latin typeface="Lucida Sans" pitchFamily="34" charset="0"/>
              </a:rPr>
              <a:t>Neurotypisk</a:t>
            </a:r>
            <a:endParaRPr lang="da-DK" sz="2800" b="1" dirty="0">
              <a:solidFill>
                <a:schemeClr val="bg2">
                  <a:lumMod val="90000"/>
                </a:schemeClr>
              </a:solidFill>
              <a:latin typeface="Lucida Sans" pitchFamily="34" charset="0"/>
            </a:endParaRPr>
          </a:p>
        </p:txBody>
      </p:sp>
      <p:sp>
        <p:nvSpPr>
          <p:cNvPr id="13" name="Opadgående pil 12"/>
          <p:cNvSpPr/>
          <p:nvPr/>
        </p:nvSpPr>
        <p:spPr>
          <a:xfrm rot="2452028">
            <a:off x="3858917" y="3122605"/>
            <a:ext cx="363474" cy="412335"/>
          </a:xfrm>
          <a:prstGeom prst="upArrow">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14" name="Opadgående pil 13"/>
          <p:cNvSpPr/>
          <p:nvPr/>
        </p:nvSpPr>
        <p:spPr>
          <a:xfrm rot="2452028">
            <a:off x="4287546" y="2854712"/>
            <a:ext cx="363474" cy="412335"/>
          </a:xfrm>
          <a:prstGeom prst="upArrow">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15" name="Tankeboble: sky 14">
            <a:extLst>
              <a:ext uri="{FF2B5EF4-FFF2-40B4-BE49-F238E27FC236}">
                <a16:creationId xmlns:a16="http://schemas.microsoft.com/office/drawing/2014/main" id="{A005129B-28AB-4BCB-8107-99E34FBBCF80}"/>
              </a:ext>
            </a:extLst>
          </p:cNvPr>
          <p:cNvSpPr/>
          <p:nvPr/>
        </p:nvSpPr>
        <p:spPr>
          <a:xfrm>
            <a:off x="5398910" y="1680052"/>
            <a:ext cx="2540816" cy="1520210"/>
          </a:xfrm>
          <a:prstGeom prst="cloudCallout">
            <a:avLst>
              <a:gd name="adj1" fmla="val -44354"/>
              <a:gd name="adj2" fmla="val 45560"/>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p>
        </p:txBody>
      </p:sp>
      <p:sp>
        <p:nvSpPr>
          <p:cNvPr id="12" name="Tekstboks 11"/>
          <p:cNvSpPr txBox="1"/>
          <p:nvPr/>
        </p:nvSpPr>
        <p:spPr>
          <a:xfrm>
            <a:off x="5750349" y="2138744"/>
            <a:ext cx="1852049" cy="507831"/>
          </a:xfrm>
          <a:prstGeom prst="rect">
            <a:avLst/>
          </a:prstGeom>
          <a:noFill/>
        </p:spPr>
        <p:txBody>
          <a:bodyPr wrap="square" rtlCol="0">
            <a:spAutoFit/>
          </a:bodyPr>
          <a:lstStyle/>
          <a:p>
            <a:r>
              <a:rPr lang="da-DK" sz="1350" b="1" i="1" dirty="0">
                <a:solidFill>
                  <a:schemeClr val="tx2"/>
                </a:solidFill>
                <a:latin typeface="Basic Sans SF" pitchFamily="2" charset="0"/>
              </a:rPr>
              <a:t>Man er sammen </a:t>
            </a:r>
          </a:p>
          <a:p>
            <a:r>
              <a:rPr lang="da-DK" sz="1350" b="1" i="1" dirty="0">
                <a:solidFill>
                  <a:schemeClr val="tx2"/>
                </a:solidFill>
                <a:latin typeface="Basic Sans SF" pitchFamily="2" charset="0"/>
              </a:rPr>
              <a:t>for at være sammen…</a:t>
            </a:r>
          </a:p>
        </p:txBody>
      </p:sp>
    </p:spTree>
    <p:extLst>
      <p:ext uri="{BB962C8B-B14F-4D97-AF65-F5344CB8AC3E}">
        <p14:creationId xmlns:p14="http://schemas.microsoft.com/office/powerpoint/2010/main" val="6659036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8" grpId="0"/>
      <p:bldP spid="9" grpId="0"/>
      <p:bldP spid="10" grpId="0"/>
      <p:bldP spid="13" grpId="0" animBg="1"/>
      <p:bldP spid="14"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5F2DA2F-139A-48A3-A3D5-13E149049A8D}"/>
              </a:ext>
            </a:extLst>
          </p:cNvPr>
          <p:cNvGraphicFramePr>
            <a:graphicFrameLocks noChangeAspect="1"/>
          </p:cNvGraphicFramePr>
          <p:nvPr>
            <p:custDataLst>
              <p:tags r:id="rId2"/>
            </p:custDataLst>
            <p:extLst>
              <p:ext uri="{D42A27DB-BD31-4B8C-83A1-F6EECF244321}">
                <p14:modId xmlns:p14="http://schemas.microsoft.com/office/powerpoint/2010/main" val="10495173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62"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45F2DA2F-139A-48A3-A3D5-13E149049A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br>
              <a:rPr lang="da-DK" dirty="0"/>
            </a:br>
            <a:endParaRPr lang="da-DK" dirty="0"/>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r>
              <a:rPr lang="da-DK" b="1" dirty="0"/>
              <a:t>[Udvælg evt. den/de relevante hjemmeøvelser og slet resten]</a:t>
            </a:r>
            <a:endParaRPr lang="da-DK" dirty="0"/>
          </a:p>
          <a:p>
            <a:r>
              <a:rPr lang="da-DK" dirty="0"/>
              <a:t>Hvilke tanker gør du dig om at finde et job? Drøft det med din støtteperson.</a:t>
            </a:r>
          </a:p>
          <a:p>
            <a:r>
              <a:rPr lang="da-DK" dirty="0"/>
              <a:t>Hvordan sikrer du plads til både arbejde og privatliv, når du er i job?</a:t>
            </a:r>
          </a:p>
          <a:p>
            <a:r>
              <a:rPr lang="da-DK" dirty="0"/>
              <a:t>Drøft dine mål, ønsker og handleplan i forhold til uddannelse og job/fritidsjob med din individuelle støtteperson. </a:t>
            </a:r>
          </a:p>
          <a:p>
            <a:r>
              <a:rPr lang="da-DK" dirty="0"/>
              <a:t>Hvad er den gode uddannelse og den gode arbejdsplads for dig? </a:t>
            </a:r>
          </a:p>
          <a:p>
            <a:r>
              <a:rPr lang="da-DK" dirty="0"/>
              <a:t>Hvilke tanker gør du dig i forhold til dine kompetencer og udfordringer med at varetage et job? Drøft det med din støtteperson.</a:t>
            </a:r>
          </a:p>
          <a:p>
            <a:r>
              <a:rPr lang="da-DK" dirty="0"/>
              <a:t>Eller noget andet, der giver mere mening for dig?</a:t>
            </a:r>
          </a:p>
        </p:txBody>
      </p:sp>
    </p:spTree>
    <p:extLst>
      <p:ext uri="{BB962C8B-B14F-4D97-AF65-F5344CB8AC3E}">
        <p14:creationId xmlns:p14="http://schemas.microsoft.com/office/powerpoint/2010/main" val="343152082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have været bedre eller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E14DB742-07E3-C18C-2F5A-D8AEDA99FA20}"/>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364458442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C8FDF621-DCE5-496E-AC28-0D0B6FD9AB76}"/>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36913271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47186741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9880C402-9EA7-E7A9-9163-E95F4703217B}"/>
              </a:ext>
            </a:extLst>
          </p:cNvPr>
          <p:cNvSpPr txBox="1">
            <a:spLocks/>
          </p:cNvSpPr>
          <p:nvPr/>
        </p:nvSpPr>
        <p:spPr>
          <a:xfrm>
            <a:off x="1239838" y="1628800"/>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325312408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3068960"/>
            <a:ext cx="4329473" cy="1288740"/>
          </a:xfrm>
        </p:spPr>
        <p:txBody>
          <a:bodyPr>
            <a:normAutofit/>
          </a:bodyPr>
          <a:lstStyle/>
          <a:p>
            <a:r>
              <a:rPr lang="da-DK" sz="2000" dirty="0"/>
              <a:t>Modul 7.2: Uddannelse og job</a:t>
            </a:r>
          </a:p>
          <a:p>
            <a:r>
              <a:rPr lang="da-DK" sz="1600"/>
              <a:t>(session 13</a:t>
            </a:r>
            <a:r>
              <a:rPr lang="da-DK" sz="1600" dirty="0"/>
              <a:t>)</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355976" y="2924944"/>
            <a:ext cx="719390" cy="30483"/>
          </a:xfrm>
          <a:prstGeom prst="rect">
            <a:avLst/>
          </a:prstGeom>
        </p:spPr>
      </p:pic>
    </p:spTree>
    <p:extLst>
      <p:ext uri="{BB962C8B-B14F-4D97-AF65-F5344CB8AC3E}">
        <p14:creationId xmlns:p14="http://schemas.microsoft.com/office/powerpoint/2010/main" val="173415385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FA4CA208-9A70-7BCC-CD30-96ECBC84CB9F}"/>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9" name="Object 8" hidden="1">
            <a:extLst>
              <a:ext uri="{FF2B5EF4-FFF2-40B4-BE49-F238E27FC236}">
                <a16:creationId xmlns:a16="http://schemas.microsoft.com/office/drawing/2014/main" id="{0C978F90-F683-4172-AEBB-12D99AC70903}"/>
              </a:ext>
            </a:extLst>
          </p:cNvPr>
          <p:cNvGraphicFramePr>
            <a:graphicFrameLocks noChangeAspect="1"/>
          </p:cNvGraphicFramePr>
          <p:nvPr>
            <p:custDataLst>
              <p:tags r:id="rId2"/>
            </p:custDataLst>
            <p:extLst>
              <p:ext uri="{D42A27DB-BD31-4B8C-83A1-F6EECF244321}">
                <p14:modId xmlns:p14="http://schemas.microsoft.com/office/powerpoint/2010/main" val="10525483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86" name="think-cell Slide" r:id="rId5" imgW="342" imgH="337" progId="TCLayout.ActiveDocument.1">
                  <p:embed/>
                </p:oleObj>
              </mc:Choice>
              <mc:Fallback>
                <p:oleObj name="think-cell Slide" r:id="rId5" imgW="342" imgH="337"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7.2: Job og uddannelse</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13)</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dirty="0"/>
              <a:t>Formålet</a:t>
            </a:r>
            <a:r>
              <a:rPr lang="da-DK" dirty="0"/>
              <a:t> med dagen i dag er at:</a:t>
            </a:r>
          </a:p>
          <a:p>
            <a:r>
              <a:rPr lang="da-DK" dirty="0"/>
              <a:t>Blive klogere på, hvad der er vigtigt for dig i forhold til at få et arbejde eller fritidsjob. </a:t>
            </a:r>
          </a:p>
          <a:p>
            <a:r>
              <a:rPr lang="da-DK" dirty="0"/>
              <a:t>Blive klogere på personlige og faglige kompetencer. </a:t>
            </a:r>
          </a:p>
          <a:p>
            <a:r>
              <a:rPr lang="da-DK" dirty="0"/>
              <a:t>Blive klogere på, hvad det vil sige at have et arbejde. </a:t>
            </a:r>
          </a:p>
        </p:txBody>
      </p:sp>
    </p:spTree>
    <p:extLst>
      <p:ext uri="{BB962C8B-B14F-4D97-AF65-F5344CB8AC3E}">
        <p14:creationId xmlns:p14="http://schemas.microsoft.com/office/powerpoint/2010/main" val="386248735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7"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3533544424"/>
              </p:ext>
            </p:extLst>
          </p:nvPr>
        </p:nvGraphicFramePr>
        <p:xfrm>
          <a:off x="629046" y="1584775"/>
          <a:ext cx="7467526" cy="438404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endParaRPr lang="da-DK" dirty="0"/>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Hvordan er det gået siden sidste gruppesession </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Hvad kræver det at finde og få et job og at gå på arbejde?</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137262309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2347535426"/>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Vi taler om hjemmeøvelserne på hver gruppesession under punktet ”siden sidst” </a:t>
                      </a:r>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 Vi udfylder et evalueringsskema. </a:t>
                      </a:r>
                      <a:endParaRPr lang="da-DK" dirty="0"/>
                    </a:p>
                  </a:txBody>
                  <a:tcPr/>
                </a:tc>
                <a:extLst>
                  <a:ext uri="{0D108BD9-81ED-4DB2-BD59-A6C34878D82A}">
                    <a16:rowId xmlns:a16="http://schemas.microsoft.com/office/drawing/2014/main" val="3100555660"/>
                  </a:ext>
                </a:extLst>
              </a:tr>
            </a:tbl>
          </a:graphicData>
        </a:graphic>
      </p:graphicFrame>
    </p:spTree>
    <p:extLst>
      <p:ext uri="{BB962C8B-B14F-4D97-AF65-F5344CB8AC3E}">
        <p14:creationId xmlns:p14="http://schemas.microsoft.com/office/powerpoint/2010/main" val="125153070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9C79BF53-7149-4240-8F3C-8DAF6D991AD9}"/>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222726632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normAutofit/>
          </a:bodyPr>
          <a:lstStyle/>
          <a:p>
            <a:r>
              <a:rPr lang="da-DK" b="1"/>
              <a:t>Hvordan </a:t>
            </a:r>
            <a:r>
              <a:rPr lang="da-DK" b="1" dirty="0"/>
              <a:t>er det gået siden sidste gruppesession?</a:t>
            </a:r>
          </a:p>
          <a:p>
            <a:r>
              <a:rPr lang="da-DK" b="1"/>
              <a:t>Hvordan </a:t>
            </a:r>
            <a:r>
              <a:rPr lang="da-DK" b="1" dirty="0"/>
              <a:t>er det gået med hjemmeøvelserne fra sidste gang?</a:t>
            </a:r>
          </a:p>
          <a:p>
            <a:r>
              <a:rPr lang="da-DK" b="1" dirty="0"/>
              <a:t>Er der noget fra sidste gang, der bøvler, eller som du har brug for at vende igen?</a:t>
            </a:r>
          </a:p>
          <a:p>
            <a:r>
              <a:rPr lang="da-DK" b="1" dirty="0"/>
              <a:t>Er der noget, du særligt gerne vi snakke om i dag?</a:t>
            </a:r>
          </a:p>
          <a:p>
            <a:endParaRPr lang="da-DK" b="1" dirty="0"/>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883E087A-DC86-8469-DBBC-B0732341AE31}"/>
              </a:ext>
            </a:extLst>
          </p:cNvPr>
          <p:cNvSpPr>
            <a:spLocks noGrp="1"/>
          </p:cNvSpPr>
          <p:nvPr>
            <p:ph type="title"/>
          </p:nvPr>
        </p:nvSpPr>
        <p:spPr>
          <a:xfrm>
            <a:off x="628649" y="764704"/>
            <a:ext cx="7904163" cy="756084"/>
          </a:xfrm>
        </p:spPr>
        <p:txBody>
          <a:bodyPr vert="horz"/>
          <a:lstStyle/>
          <a:p>
            <a:r>
              <a:rPr lang="da-DK" dirty="0"/>
              <a:t>Siden sidst</a:t>
            </a:r>
          </a:p>
        </p:txBody>
      </p:sp>
    </p:spTree>
    <p:extLst>
      <p:ext uri="{BB962C8B-B14F-4D97-AF65-F5344CB8AC3E}">
        <p14:creationId xmlns:p14="http://schemas.microsoft.com/office/powerpoint/2010/main" val="3239617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Hjernemodel</a:t>
            </a:r>
          </a:p>
        </p:txBody>
      </p:sp>
      <p:pic>
        <p:nvPicPr>
          <p:cNvPr id="4" name="Pladsholder til indhold 3" descr="hjerne.jpg"/>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2291208" y="2686280"/>
            <a:ext cx="4607751" cy="3417415"/>
          </a:xfrm>
        </p:spPr>
      </p:pic>
      <p:sp>
        <p:nvSpPr>
          <p:cNvPr id="7" name="Ellipse 6"/>
          <p:cNvSpPr/>
          <p:nvPr/>
        </p:nvSpPr>
        <p:spPr>
          <a:xfrm rot="21074078">
            <a:off x="3477798" y="2754355"/>
            <a:ext cx="1790188" cy="1262146"/>
          </a:xfrm>
          <a:prstGeom prst="ellipse">
            <a:avLst/>
          </a:prstGeom>
          <a:solidFill>
            <a:srgbClr val="00B0F0">
              <a:alpha val="23000"/>
            </a:srgbClr>
          </a:solidFill>
          <a:ln w="38100">
            <a:solidFill>
              <a:schemeClr val="bg1">
                <a:alpha val="9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6" name="Ellipse 5"/>
          <p:cNvSpPr/>
          <p:nvPr/>
        </p:nvSpPr>
        <p:spPr>
          <a:xfrm rot="21074078">
            <a:off x="3502944" y="3062431"/>
            <a:ext cx="1355116" cy="965476"/>
          </a:xfrm>
          <a:prstGeom prst="ellipse">
            <a:avLst/>
          </a:prstGeom>
          <a:solidFill>
            <a:srgbClr val="00B0F0">
              <a:alpha val="23000"/>
            </a:srgbClr>
          </a:solidFill>
          <a:ln w="38100">
            <a:solidFill>
              <a:schemeClr val="bg1">
                <a:alpha val="9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5" name="Ellipse 4"/>
          <p:cNvSpPr/>
          <p:nvPr/>
        </p:nvSpPr>
        <p:spPr>
          <a:xfrm rot="21074078">
            <a:off x="3554897" y="3333419"/>
            <a:ext cx="758905" cy="696521"/>
          </a:xfrm>
          <a:prstGeom prst="ellipse">
            <a:avLst/>
          </a:prstGeom>
          <a:solidFill>
            <a:srgbClr val="00B0F0">
              <a:alpha val="23000"/>
            </a:srgbClr>
          </a:solidFill>
          <a:ln w="38100">
            <a:solidFill>
              <a:schemeClr val="bg1">
                <a:alpha val="92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8" name="Tekstboks 7"/>
          <p:cNvSpPr txBox="1"/>
          <p:nvPr/>
        </p:nvSpPr>
        <p:spPr>
          <a:xfrm>
            <a:off x="3714744" y="3482579"/>
            <a:ext cx="428628" cy="369332"/>
          </a:xfrm>
          <a:prstGeom prst="rect">
            <a:avLst/>
          </a:prstGeom>
          <a:noFill/>
        </p:spPr>
        <p:txBody>
          <a:bodyPr wrap="square" rtlCol="0">
            <a:spAutoFit/>
          </a:bodyPr>
          <a:lstStyle/>
          <a:p>
            <a:r>
              <a:rPr lang="da-DK" b="1">
                <a:solidFill>
                  <a:schemeClr val="bg1"/>
                </a:solidFill>
                <a:latin typeface="Lucida Handwriting" pitchFamily="66" charset="0"/>
              </a:rPr>
              <a:t>1</a:t>
            </a:r>
          </a:p>
        </p:txBody>
      </p:sp>
      <p:sp>
        <p:nvSpPr>
          <p:cNvPr id="9" name="Tekstboks 8"/>
          <p:cNvSpPr txBox="1"/>
          <p:nvPr/>
        </p:nvSpPr>
        <p:spPr>
          <a:xfrm>
            <a:off x="4304108" y="3268265"/>
            <a:ext cx="428628" cy="369332"/>
          </a:xfrm>
          <a:prstGeom prst="rect">
            <a:avLst/>
          </a:prstGeom>
          <a:noFill/>
        </p:spPr>
        <p:txBody>
          <a:bodyPr wrap="square" rtlCol="0" anchor="t">
            <a:spAutoFit/>
          </a:bodyPr>
          <a:lstStyle/>
          <a:p>
            <a:r>
              <a:rPr lang="da-DK" b="1" dirty="0">
                <a:solidFill>
                  <a:schemeClr val="bg1"/>
                </a:solidFill>
                <a:latin typeface="Lucida Handwriting"/>
              </a:rPr>
              <a:t>3</a:t>
            </a:r>
            <a:endParaRPr lang="da-DK" b="1" dirty="0">
              <a:solidFill>
                <a:schemeClr val="bg1"/>
              </a:solidFill>
              <a:latin typeface="Lucida Handwriting" pitchFamily="66" charset="0"/>
            </a:endParaRPr>
          </a:p>
        </p:txBody>
      </p:sp>
      <p:sp>
        <p:nvSpPr>
          <p:cNvPr id="10" name="Tekstboks 9"/>
          <p:cNvSpPr txBox="1"/>
          <p:nvPr/>
        </p:nvSpPr>
        <p:spPr>
          <a:xfrm>
            <a:off x="4732736" y="2893216"/>
            <a:ext cx="428628" cy="369332"/>
          </a:xfrm>
          <a:prstGeom prst="rect">
            <a:avLst/>
          </a:prstGeom>
          <a:noFill/>
        </p:spPr>
        <p:txBody>
          <a:bodyPr wrap="square" rtlCol="0" anchor="t">
            <a:spAutoFit/>
          </a:bodyPr>
          <a:lstStyle/>
          <a:p>
            <a:r>
              <a:rPr lang="da-DK" b="1" dirty="0">
                <a:solidFill>
                  <a:schemeClr val="bg1"/>
                </a:solidFill>
                <a:latin typeface="Lucida Handwriting" pitchFamily="66" charset="0"/>
              </a:rPr>
              <a:t>2</a:t>
            </a:r>
          </a:p>
        </p:txBody>
      </p:sp>
      <p:sp>
        <p:nvSpPr>
          <p:cNvPr id="11" name="Tekstboks 10"/>
          <p:cNvSpPr txBox="1"/>
          <p:nvPr/>
        </p:nvSpPr>
        <p:spPr>
          <a:xfrm>
            <a:off x="584445" y="1615524"/>
            <a:ext cx="7355281" cy="523220"/>
          </a:xfrm>
          <a:prstGeom prst="rect">
            <a:avLst/>
          </a:prstGeom>
          <a:noFill/>
        </p:spPr>
        <p:txBody>
          <a:bodyPr wrap="square" rtlCol="0">
            <a:spAutoFit/>
          </a:bodyPr>
          <a:lstStyle/>
          <a:p>
            <a:r>
              <a:rPr lang="da-DK" sz="2800" b="1" dirty="0" err="1">
                <a:solidFill>
                  <a:schemeClr val="bg2">
                    <a:lumMod val="90000"/>
                  </a:schemeClr>
                </a:solidFill>
                <a:latin typeface="Lucida Sans" pitchFamily="34" charset="0"/>
              </a:rPr>
              <a:t>Autismespektrumforstyrrelse</a:t>
            </a:r>
            <a:r>
              <a:rPr lang="da-DK" sz="2800" b="1" dirty="0">
                <a:solidFill>
                  <a:schemeClr val="bg2">
                    <a:lumMod val="90000"/>
                  </a:schemeClr>
                </a:solidFill>
                <a:latin typeface="Lucida Sans" pitchFamily="34" charset="0"/>
              </a:rPr>
              <a:t> (ASF)</a:t>
            </a:r>
          </a:p>
        </p:txBody>
      </p:sp>
      <p:sp>
        <p:nvSpPr>
          <p:cNvPr id="13" name="Opadgående pil 12"/>
          <p:cNvSpPr/>
          <p:nvPr/>
        </p:nvSpPr>
        <p:spPr>
          <a:xfrm rot="3128061">
            <a:off x="4128412" y="2727982"/>
            <a:ext cx="385046" cy="879614"/>
          </a:xfrm>
          <a:prstGeom prst="upArrow">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14" name="Nedadgående pil 13"/>
          <p:cNvSpPr/>
          <p:nvPr/>
        </p:nvSpPr>
        <p:spPr>
          <a:xfrm rot="3030478">
            <a:off x="4660853" y="3157085"/>
            <a:ext cx="363474" cy="578129"/>
          </a:xfrm>
          <a:prstGeom prst="downArrow">
            <a:avLst/>
          </a:prstGeom>
          <a:solidFill>
            <a:srgbClr val="FFC000">
              <a:alpha val="60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a:p>
        </p:txBody>
      </p:sp>
      <p:sp>
        <p:nvSpPr>
          <p:cNvPr id="15" name="Rektangel 14">
            <a:extLst>
              <a:ext uri="{FF2B5EF4-FFF2-40B4-BE49-F238E27FC236}">
                <a16:creationId xmlns:a16="http://schemas.microsoft.com/office/drawing/2014/main" id="{1FD4697C-90A9-421A-9933-49EC32AC5AA0}"/>
              </a:ext>
            </a:extLst>
          </p:cNvPr>
          <p:cNvSpPr/>
          <p:nvPr/>
        </p:nvSpPr>
        <p:spPr>
          <a:xfrm>
            <a:off x="4481110" y="3290500"/>
            <a:ext cx="227948" cy="300082"/>
          </a:xfrm>
          <a:prstGeom prst="rect">
            <a:avLst/>
          </a:prstGeom>
        </p:spPr>
        <p:txBody>
          <a:bodyPr wrap="none">
            <a:spAutoFit/>
          </a:bodyPr>
          <a:lstStyle/>
          <a:p>
            <a:r>
              <a:rPr lang="da-DK" sz="1350" dirty="0">
                <a:solidFill>
                  <a:srgbClr val="000000"/>
                </a:solidFill>
                <a:latin typeface="Times New Roman" panose="02020603050405020304" pitchFamily="18" charset="0"/>
              </a:rPr>
              <a:t> </a:t>
            </a:r>
            <a:endParaRPr lang="da-DK" sz="1350" dirty="0"/>
          </a:p>
        </p:txBody>
      </p:sp>
      <p:sp>
        <p:nvSpPr>
          <p:cNvPr id="16" name="Tankeboble: sky 15">
            <a:extLst>
              <a:ext uri="{FF2B5EF4-FFF2-40B4-BE49-F238E27FC236}">
                <a16:creationId xmlns:a16="http://schemas.microsoft.com/office/drawing/2014/main" id="{91C79C81-7AD7-41AD-8FD5-F2D5E0C12316}"/>
              </a:ext>
            </a:extLst>
          </p:cNvPr>
          <p:cNvSpPr/>
          <p:nvPr/>
        </p:nvSpPr>
        <p:spPr>
          <a:xfrm>
            <a:off x="5409423" y="2197783"/>
            <a:ext cx="2540816" cy="1520210"/>
          </a:xfrm>
          <a:prstGeom prst="cloudCallout">
            <a:avLst>
              <a:gd name="adj1" fmla="val -44354"/>
              <a:gd name="adj2" fmla="val 45560"/>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p>
        </p:txBody>
      </p:sp>
      <p:sp>
        <p:nvSpPr>
          <p:cNvPr id="12" name="Tekstboks 11"/>
          <p:cNvSpPr txBox="1"/>
          <p:nvPr/>
        </p:nvSpPr>
        <p:spPr>
          <a:xfrm>
            <a:off x="6223986" y="2582323"/>
            <a:ext cx="1852049" cy="507831"/>
          </a:xfrm>
          <a:prstGeom prst="rect">
            <a:avLst/>
          </a:prstGeom>
          <a:noFill/>
        </p:spPr>
        <p:txBody>
          <a:bodyPr wrap="square" rtlCol="0">
            <a:spAutoFit/>
          </a:bodyPr>
          <a:lstStyle/>
          <a:p>
            <a:r>
              <a:rPr lang="da-DK" sz="1350" b="1" i="1" dirty="0">
                <a:solidFill>
                  <a:schemeClr val="tx2"/>
                </a:solidFill>
                <a:latin typeface="Basic Sans SF" pitchFamily="2" charset="0"/>
              </a:rPr>
              <a:t>Man er sammen </a:t>
            </a:r>
          </a:p>
          <a:p>
            <a:r>
              <a:rPr lang="da-DK" sz="1350" b="1" i="1" dirty="0">
                <a:solidFill>
                  <a:schemeClr val="tx2"/>
                </a:solidFill>
                <a:latin typeface="Basic Sans SF" pitchFamily="2" charset="0"/>
              </a:rPr>
              <a:t>om noget…</a:t>
            </a:r>
          </a:p>
        </p:txBody>
      </p:sp>
    </p:spTree>
    <p:extLst>
      <p:ext uri="{BB962C8B-B14F-4D97-AF65-F5344CB8AC3E}">
        <p14:creationId xmlns:p14="http://schemas.microsoft.com/office/powerpoint/2010/main" val="8292324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8" grpId="0"/>
      <p:bldP spid="9" grpId="0"/>
      <p:bldP spid="10" grpId="0"/>
      <p:bldP spid="13" grpId="0" animBg="1"/>
      <p:bldP spid="14"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dirty="0"/>
          </a:p>
          <a:p>
            <a:r>
              <a:rPr lang="da-DK" b="1" dirty="0"/>
              <a:t>Hvordan 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80963551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1C8E4-105D-4F6B-8C02-F5184EFD1778}"/>
              </a:ext>
            </a:extLst>
          </p:cNvPr>
          <p:cNvSpPr>
            <a:spLocks noGrp="1"/>
          </p:cNvSpPr>
          <p:nvPr>
            <p:ph type="title"/>
          </p:nvPr>
        </p:nvSpPr>
        <p:spPr/>
        <p:txBody>
          <a:bodyPr/>
          <a:lstStyle/>
          <a:p>
            <a:r>
              <a:rPr lang="da-DK" dirty="0"/>
              <a:t>Hvad betyder det at få et arbejde? </a:t>
            </a:r>
          </a:p>
        </p:txBody>
      </p:sp>
      <p:sp>
        <p:nvSpPr>
          <p:cNvPr id="6" name="Speech Bubble: Rectangle with Corners Rounded 5">
            <a:extLst>
              <a:ext uri="{FF2B5EF4-FFF2-40B4-BE49-F238E27FC236}">
                <a16:creationId xmlns:a16="http://schemas.microsoft.com/office/drawing/2014/main" id="{FE241783-2C6F-4C3D-A1F4-E813D02810C4}"/>
              </a:ext>
            </a:extLst>
          </p:cNvPr>
          <p:cNvSpPr/>
          <p:nvPr/>
        </p:nvSpPr>
        <p:spPr>
          <a:xfrm>
            <a:off x="1547664" y="2155509"/>
            <a:ext cx="5544616" cy="2569635"/>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600" i="1" dirty="0">
                <a:solidFill>
                  <a:schemeClr val="tx1"/>
                </a:solidFill>
              </a:rPr>
              <a:t>Hvorfor er det vigtigt at få et arbejde? </a:t>
            </a:r>
          </a:p>
          <a:p>
            <a:pPr>
              <a:spcAft>
                <a:spcPts val="600"/>
              </a:spcAft>
            </a:pPr>
            <a:endParaRPr lang="da-DK" sz="1600" i="1" dirty="0">
              <a:solidFill>
                <a:schemeClr val="tx1"/>
              </a:solidFill>
            </a:endParaRPr>
          </a:p>
          <a:p>
            <a:pPr>
              <a:spcAft>
                <a:spcPts val="600"/>
              </a:spcAft>
            </a:pPr>
            <a:r>
              <a:rPr lang="da-DK" sz="1600" i="1" dirty="0">
                <a:solidFill>
                  <a:schemeClr val="tx1"/>
                </a:solidFill>
              </a:rPr>
              <a:t>Hvad kan det give dig at få et arbejde?</a:t>
            </a:r>
          </a:p>
          <a:p>
            <a:pPr>
              <a:spcAft>
                <a:spcPts val="600"/>
              </a:spcAft>
            </a:pPr>
            <a:endParaRPr lang="da-DK" sz="1600" i="1" dirty="0">
              <a:solidFill>
                <a:schemeClr val="tx1"/>
              </a:solidFill>
            </a:endParaRPr>
          </a:p>
          <a:p>
            <a:pPr>
              <a:spcAft>
                <a:spcPts val="600"/>
              </a:spcAft>
            </a:pPr>
            <a:r>
              <a:rPr lang="da-DK" sz="1600" i="1" dirty="0">
                <a:solidFill>
                  <a:schemeClr val="tx1"/>
                </a:solidFill>
              </a:rPr>
              <a:t>Hvad er dine planer for at få et fritidsjob eller et arbejde?</a:t>
            </a:r>
          </a:p>
        </p:txBody>
      </p:sp>
    </p:spTree>
    <p:extLst>
      <p:ext uri="{BB962C8B-B14F-4D97-AF65-F5344CB8AC3E}">
        <p14:creationId xmlns:p14="http://schemas.microsoft.com/office/powerpoint/2010/main" val="411153263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1CC4F-340D-4AE5-AB39-2DCF8FEAED73}"/>
              </a:ext>
            </a:extLst>
          </p:cNvPr>
          <p:cNvSpPr>
            <a:spLocks noGrp="1"/>
          </p:cNvSpPr>
          <p:nvPr>
            <p:ph type="title"/>
          </p:nvPr>
        </p:nvSpPr>
        <p:spPr/>
        <p:txBody>
          <a:bodyPr/>
          <a:lstStyle/>
          <a:p>
            <a:r>
              <a:rPr lang="da-DK" dirty="0"/>
              <a:t>Hvad vil det sige at have et arbejde eller et fritidsjob? </a:t>
            </a:r>
          </a:p>
        </p:txBody>
      </p:sp>
      <p:sp>
        <p:nvSpPr>
          <p:cNvPr id="3" name="Content Placeholder 2">
            <a:extLst>
              <a:ext uri="{FF2B5EF4-FFF2-40B4-BE49-F238E27FC236}">
                <a16:creationId xmlns:a16="http://schemas.microsoft.com/office/drawing/2014/main" id="{62335019-20AB-4925-A937-60FCADA0E4D4}"/>
              </a:ext>
            </a:extLst>
          </p:cNvPr>
          <p:cNvSpPr>
            <a:spLocks noGrp="1"/>
          </p:cNvSpPr>
          <p:nvPr>
            <p:ph idx="1"/>
          </p:nvPr>
        </p:nvSpPr>
        <p:spPr>
          <a:xfrm>
            <a:off x="628649" y="1628775"/>
            <a:ext cx="7904163" cy="2628342"/>
          </a:xfrm>
        </p:spPr>
        <p:txBody>
          <a:bodyPr/>
          <a:lstStyle/>
          <a:p>
            <a:r>
              <a:rPr lang="da-DK" dirty="0"/>
              <a:t>Hvad findes der af arbejdspladser, hvor man kan søge arbejde eller fritidsjob? </a:t>
            </a:r>
          </a:p>
          <a:p>
            <a:r>
              <a:rPr lang="da-DK" dirty="0"/>
              <a:t>Det kan være krævende at gå på arbejde, men det kan også være spændende, lærerigt og føles godt at tjene sine egne penge. </a:t>
            </a:r>
          </a:p>
          <a:p>
            <a:r>
              <a:rPr lang="da-DK" dirty="0"/>
              <a:t>Når man skal søge arbejde, skal man vise arbejdsgiveren, at man er den rette til jobbet. (fx CV, samtale/personligt fremmøde).</a:t>
            </a:r>
          </a:p>
          <a:p>
            <a:r>
              <a:rPr lang="da-DK" dirty="0"/>
              <a:t>Man kan også få hjælp til at finde et arbejde, praktik eller fritidsjob.</a:t>
            </a:r>
          </a:p>
        </p:txBody>
      </p:sp>
      <p:sp>
        <p:nvSpPr>
          <p:cNvPr id="6" name="Speech Bubble: Rectangle with Corners Rounded 5">
            <a:extLst>
              <a:ext uri="{FF2B5EF4-FFF2-40B4-BE49-F238E27FC236}">
                <a16:creationId xmlns:a16="http://schemas.microsoft.com/office/drawing/2014/main" id="{CF50BDDE-2462-4BFB-810A-28EEA8CAAE47}"/>
              </a:ext>
            </a:extLst>
          </p:cNvPr>
          <p:cNvSpPr/>
          <p:nvPr/>
        </p:nvSpPr>
        <p:spPr>
          <a:xfrm>
            <a:off x="4427984" y="4005064"/>
            <a:ext cx="4464496" cy="1944216"/>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Hvorfor er det vigtigt at få et arbejde eller fritidsjob? </a:t>
            </a:r>
          </a:p>
          <a:p>
            <a:pPr>
              <a:spcAft>
                <a:spcPts val="600"/>
              </a:spcAft>
            </a:pPr>
            <a:r>
              <a:rPr lang="da-DK" sz="1400" i="1" dirty="0">
                <a:solidFill>
                  <a:schemeClr val="tx1"/>
                </a:solidFill>
              </a:rPr>
              <a:t>Hvilket arbejde eller fritidsjob kunne du godt tænke dig? </a:t>
            </a:r>
          </a:p>
          <a:p>
            <a:pPr>
              <a:spcAft>
                <a:spcPts val="600"/>
              </a:spcAft>
            </a:pPr>
            <a:r>
              <a:rPr lang="da-DK" sz="1400" i="1" dirty="0">
                <a:solidFill>
                  <a:schemeClr val="tx1"/>
                </a:solidFill>
              </a:rPr>
              <a:t>Kender du nogle, der arbejder der, som kan fortælle om, hvordan det er? </a:t>
            </a:r>
          </a:p>
        </p:txBody>
      </p:sp>
    </p:spTree>
    <p:extLst>
      <p:ext uri="{BB962C8B-B14F-4D97-AF65-F5344CB8AC3E}">
        <p14:creationId xmlns:p14="http://schemas.microsoft.com/office/powerpoint/2010/main" val="2905495945"/>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E9B8-2472-427F-9257-612F012608C4}"/>
              </a:ext>
            </a:extLst>
          </p:cNvPr>
          <p:cNvSpPr>
            <a:spLocks noGrp="1"/>
          </p:cNvSpPr>
          <p:nvPr>
            <p:ph type="title"/>
          </p:nvPr>
        </p:nvSpPr>
        <p:spPr/>
        <p:txBody>
          <a:bodyPr/>
          <a:lstStyle/>
          <a:p>
            <a:r>
              <a:rPr lang="da-DK" dirty="0"/>
              <a:t>Hvad kræver det at have et arbejde?</a:t>
            </a:r>
          </a:p>
        </p:txBody>
      </p:sp>
      <p:sp>
        <p:nvSpPr>
          <p:cNvPr id="3" name="Content Placeholder 2">
            <a:extLst>
              <a:ext uri="{FF2B5EF4-FFF2-40B4-BE49-F238E27FC236}">
                <a16:creationId xmlns:a16="http://schemas.microsoft.com/office/drawing/2014/main" id="{8AC107E5-598C-4EA8-A523-4B1E6511DD20}"/>
              </a:ext>
            </a:extLst>
          </p:cNvPr>
          <p:cNvSpPr>
            <a:spLocks noGrp="1"/>
          </p:cNvSpPr>
          <p:nvPr>
            <p:ph idx="1"/>
          </p:nvPr>
        </p:nvSpPr>
        <p:spPr>
          <a:xfrm>
            <a:off x="628649" y="1988839"/>
            <a:ext cx="7904163" cy="3888085"/>
          </a:xfrm>
        </p:spPr>
        <p:txBody>
          <a:bodyPr>
            <a:normAutofit/>
          </a:bodyPr>
          <a:lstStyle/>
          <a:p>
            <a:pPr marL="0" indent="0">
              <a:buNone/>
            </a:pPr>
            <a:r>
              <a:rPr lang="da-DK" b="1" dirty="0"/>
              <a:t>Struktur</a:t>
            </a:r>
            <a:r>
              <a:rPr lang="da-DK" dirty="0"/>
              <a:t>: Møde til tiden, levere til deadlines.</a:t>
            </a:r>
          </a:p>
          <a:p>
            <a:endParaRPr lang="da-DK" dirty="0"/>
          </a:p>
          <a:p>
            <a:endParaRPr lang="da-DK" dirty="0"/>
          </a:p>
          <a:p>
            <a:pPr marL="0" indent="0">
              <a:buNone/>
            </a:pPr>
            <a:r>
              <a:rPr lang="da-DK" b="1" dirty="0"/>
              <a:t>Socialt</a:t>
            </a:r>
            <a:r>
              <a:rPr lang="da-DK" dirty="0"/>
              <a:t>: Arbejde i teams, frokost i kantinen, fælles kaffe, fester og sociale sammenkomster.</a:t>
            </a:r>
          </a:p>
          <a:p>
            <a:endParaRPr lang="da-DK" dirty="0"/>
          </a:p>
          <a:p>
            <a:endParaRPr lang="da-DK" dirty="0"/>
          </a:p>
          <a:p>
            <a:pPr marL="0" indent="0">
              <a:buNone/>
            </a:pPr>
            <a:r>
              <a:rPr lang="da-DK" b="1" dirty="0"/>
              <a:t>Fagligt</a:t>
            </a:r>
            <a:r>
              <a:rPr lang="da-DK" dirty="0"/>
              <a:t>: Der er typisk også faglige krav på en arbejdsplads – det kan handle om standarder eller krav til, hvordan arbejdet skal udføres.</a:t>
            </a:r>
          </a:p>
        </p:txBody>
      </p:sp>
    </p:spTree>
    <p:extLst>
      <p:ext uri="{BB962C8B-B14F-4D97-AF65-F5344CB8AC3E}">
        <p14:creationId xmlns:p14="http://schemas.microsoft.com/office/powerpoint/2010/main" val="1932115414"/>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F63DA5E-21C2-4657-9CA4-BF86F9AF0F8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210" name="think-cell Slide" r:id="rId5" imgW="360" imgH="360" progId="TCLayout.ActiveDocument.1">
                  <p:embed/>
                </p:oleObj>
              </mc:Choice>
              <mc:Fallback>
                <p:oleObj name="think-cell Slide" r:id="rId5" imgW="360" imgH="360" progId="TCLayout.ActiveDocument.1">
                  <p:embed/>
                  <p:pic>
                    <p:nvPicPr>
                      <p:cNvPr id="8" name="Object 7" hidden="1">
                        <a:extLst>
                          <a:ext uri="{FF2B5EF4-FFF2-40B4-BE49-F238E27FC236}">
                            <a16:creationId xmlns:a16="http://schemas.microsoft.com/office/drawing/2014/main" id="{2F63DA5E-21C2-4657-9CA4-BF86F9AF0F8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0349D7AA-398A-4862-8292-31E7655BE909}"/>
              </a:ext>
            </a:extLst>
          </p:cNvPr>
          <p:cNvSpPr>
            <a:spLocks noGrp="1"/>
          </p:cNvSpPr>
          <p:nvPr>
            <p:ph type="title"/>
          </p:nvPr>
        </p:nvSpPr>
        <p:spPr>
          <a:xfrm>
            <a:off x="608121" y="404664"/>
            <a:ext cx="7904163" cy="756084"/>
          </a:xfrm>
        </p:spPr>
        <p:txBody>
          <a:bodyPr vert="horz"/>
          <a:lstStyle/>
          <a:p>
            <a:r>
              <a:rPr lang="da-DK" dirty="0"/>
              <a:t>Afklaring af kompetencer</a:t>
            </a:r>
          </a:p>
        </p:txBody>
      </p:sp>
      <p:sp>
        <p:nvSpPr>
          <p:cNvPr id="6" name="TextBox 5">
            <a:extLst>
              <a:ext uri="{FF2B5EF4-FFF2-40B4-BE49-F238E27FC236}">
                <a16:creationId xmlns:a16="http://schemas.microsoft.com/office/drawing/2014/main" id="{B4FC168C-D15F-423E-9133-6BE8E44E171E}"/>
              </a:ext>
            </a:extLst>
          </p:cNvPr>
          <p:cNvSpPr txBox="1"/>
          <p:nvPr/>
        </p:nvSpPr>
        <p:spPr>
          <a:xfrm>
            <a:off x="608121" y="1160748"/>
            <a:ext cx="8064896" cy="4616648"/>
          </a:xfrm>
          <a:prstGeom prst="rect">
            <a:avLst/>
          </a:prstGeom>
          <a:noFill/>
        </p:spPr>
        <p:txBody>
          <a:bodyPr wrap="square" lIns="0" tIns="0" rIns="0" bIns="0" rtlCol="0">
            <a:spAutoFit/>
          </a:bodyPr>
          <a:lstStyle/>
          <a:p>
            <a:pPr marL="285750" indent="-285750">
              <a:spcAft>
                <a:spcPts val="600"/>
              </a:spcAft>
              <a:buFont typeface="Arial" panose="020B0604020202020204" pitchFamily="34" charset="0"/>
              <a:buChar char="•"/>
              <a:defRPr/>
            </a:pPr>
            <a:r>
              <a:rPr kumimoji="0" lang="da-DK" b="0" i="0" u="none" strike="noStrike" kern="1200" cap="none" spc="0" normalizeH="0" baseline="0" noProof="0" dirty="0">
                <a:ln>
                  <a:noFill/>
                </a:ln>
                <a:solidFill>
                  <a:prstClr val="black"/>
                </a:solidFill>
                <a:effectLst/>
                <a:uLnTx/>
                <a:uFillTx/>
                <a:latin typeface="Arial" panose="020B0604020202020204"/>
                <a:ea typeface="+mn-ea"/>
                <a:cs typeface="+mn-cs"/>
              </a:rPr>
              <a:t>Kompetencer kan virke som et abstrakt begreb.</a:t>
            </a:r>
          </a:p>
          <a:p>
            <a:pPr marL="285750" indent="-285750">
              <a:spcAft>
                <a:spcPts val="600"/>
              </a:spcAft>
              <a:buFont typeface="Arial" panose="020B0604020202020204" pitchFamily="34" charset="0"/>
              <a:buChar char="•"/>
              <a:defRPr/>
            </a:pPr>
            <a:r>
              <a:rPr kumimoji="0" lang="da-DK" b="0" i="0" u="none" strike="noStrike" kern="1200" cap="none" spc="0" normalizeH="0" baseline="0" noProof="0" dirty="0">
                <a:ln>
                  <a:noFill/>
                </a:ln>
                <a:solidFill>
                  <a:prstClr val="black"/>
                </a:solidFill>
                <a:effectLst/>
                <a:uLnTx/>
                <a:uFillTx/>
                <a:latin typeface="Arial" panose="020B0604020202020204"/>
                <a:ea typeface="+mn-ea"/>
                <a:cs typeface="+mn-cs"/>
              </a:rPr>
              <a:t>Den korte version af begrebet er: ”det, du kan.”</a:t>
            </a:r>
          </a:p>
          <a:p>
            <a:pPr marL="285750" indent="-285750">
              <a:spcAft>
                <a:spcPts val="600"/>
              </a:spcAft>
              <a:buFont typeface="Arial" panose="020B0604020202020204" pitchFamily="34" charset="0"/>
              <a:buChar char="•"/>
              <a:defRPr/>
            </a:pPr>
            <a:r>
              <a:rPr kumimoji="0" lang="da-DK" b="0" u="none" strike="noStrike" kern="1200" cap="none" spc="0" normalizeH="0" baseline="0" noProof="0" dirty="0">
                <a:ln>
                  <a:noFill/>
                </a:ln>
                <a:solidFill>
                  <a:prstClr val="black"/>
                </a:solidFill>
                <a:effectLst/>
                <a:uLnTx/>
                <a:uFillTx/>
                <a:latin typeface="Arial" panose="020B0604020202020204"/>
                <a:ea typeface="+mn-ea"/>
                <a:cs typeface="+mn-cs"/>
              </a:rPr>
              <a:t>Den mere præcise definition er: Kompetencer er viden, færdigheder og erfaringer, der kan omsættes til konkret handling. Kompetencer er derfor afgørende for, hvilke opgaver du kan løse, og hvordan du løser dem. </a:t>
            </a:r>
          </a:p>
          <a:p>
            <a:pPr>
              <a:spcAft>
                <a:spcPts val="600"/>
              </a:spcAft>
              <a:defRPr/>
            </a:pPr>
            <a:endParaRPr kumimoji="0" lang="da-DK" b="1" u="none" strike="noStrike" kern="1200" cap="none" spc="0" normalizeH="0" baseline="0" noProof="0">
              <a:ln>
                <a:noFill/>
              </a:ln>
              <a:solidFill>
                <a:prstClr val="black"/>
              </a:solidFill>
              <a:effectLst/>
              <a:uLnTx/>
              <a:uFillTx/>
              <a:latin typeface="Arial" panose="020B0604020202020204"/>
              <a:ea typeface="+mn-ea"/>
              <a:cs typeface="+mn-cs"/>
            </a:endParaRPr>
          </a:p>
          <a:p>
            <a:pPr>
              <a:spcAft>
                <a:spcPts val="600"/>
              </a:spcAft>
              <a:defRPr/>
            </a:pPr>
            <a:r>
              <a:rPr kumimoji="0" lang="da-DK" b="1" u="none" strike="noStrike" kern="1200" cap="none" spc="0" normalizeH="0" baseline="0" noProof="0" dirty="0">
                <a:ln>
                  <a:noFill/>
                </a:ln>
                <a:solidFill>
                  <a:prstClr val="black"/>
                </a:solidFill>
                <a:effectLst/>
                <a:uLnTx/>
                <a:uFillTx/>
                <a:latin typeface="Arial" panose="020B0604020202020204"/>
                <a:ea typeface="+mn-ea"/>
                <a:cs typeface="+mn-cs"/>
              </a:rPr>
              <a:t>Man kan skelne mellem: </a:t>
            </a:r>
          </a:p>
          <a:p>
            <a:pPr marL="285750" indent="-285750">
              <a:spcAft>
                <a:spcPts val="600"/>
              </a:spcAft>
              <a:buFont typeface="Arial" panose="020B0604020202020204" pitchFamily="34" charset="0"/>
              <a:buChar char="•"/>
              <a:defRPr/>
            </a:pPr>
            <a:r>
              <a:rPr kumimoji="0" lang="da-DK" i="1" u="none" strike="noStrike" kern="1200" cap="none" spc="0" normalizeH="0" baseline="0" noProof="0" dirty="0">
                <a:ln>
                  <a:noFill/>
                </a:ln>
                <a:solidFill>
                  <a:prstClr val="black"/>
                </a:solidFill>
                <a:effectLst/>
                <a:uLnTx/>
                <a:uFillTx/>
                <a:latin typeface="Arial" panose="020B0604020202020204"/>
                <a:ea typeface="+mn-ea"/>
                <a:cs typeface="+mn-cs"/>
              </a:rPr>
              <a:t>Personlige kompetencer</a:t>
            </a:r>
            <a:r>
              <a:rPr kumimoji="0" lang="da-DK" b="0" i="0" u="none" strike="noStrike" kern="1200" cap="none" spc="0" normalizeH="0" baseline="0" noProof="0" dirty="0">
                <a:ln>
                  <a:noFill/>
                </a:ln>
                <a:solidFill>
                  <a:prstClr val="black"/>
                </a:solidFill>
                <a:effectLst/>
                <a:uLnTx/>
                <a:uFillTx/>
                <a:latin typeface="Arial" panose="020B0604020202020204"/>
                <a:ea typeface="+mn-ea"/>
                <a:cs typeface="+mn-cs"/>
              </a:rPr>
              <a:t>: er bestemt af dine grundlæggende menneskelige</a:t>
            </a:r>
            <a:r>
              <a:rPr kumimoji="0" lang="da-DK" b="0" i="0" u="none" strike="noStrike" kern="1200" cap="none" spc="0" normalizeH="0" noProof="0" dirty="0">
                <a:ln>
                  <a:noFill/>
                </a:ln>
                <a:solidFill>
                  <a:prstClr val="black"/>
                </a:solidFill>
                <a:effectLst/>
                <a:uLnTx/>
                <a:uFillTx/>
                <a:latin typeface="Arial" panose="020B0604020202020204"/>
                <a:ea typeface="+mn-ea"/>
                <a:cs typeface="+mn-cs"/>
              </a:rPr>
              <a:t> </a:t>
            </a:r>
            <a:r>
              <a:rPr kumimoji="0" lang="da-DK" b="0" i="0" u="none" strike="noStrike" kern="1200" cap="none" spc="0" normalizeH="0" baseline="0" noProof="0" dirty="0">
                <a:ln>
                  <a:noFill/>
                </a:ln>
                <a:solidFill>
                  <a:prstClr val="black"/>
                </a:solidFill>
                <a:effectLst/>
                <a:uLnTx/>
                <a:uFillTx/>
                <a:latin typeface="Arial" panose="020B0604020202020204"/>
                <a:ea typeface="+mn-ea"/>
                <a:cs typeface="+mn-cs"/>
              </a:rPr>
              <a:t>egenskaber, holdninger, selvindsigt og erfaringer. Det er de egenskaber, som har indflydelse på, hvordan du løser en opgave selv og i samarbejde med andre. Om du fx er analytisk, detaljeorienteret, god til at fordybe dig, nysgerrig, struktureret, spontan m.v.</a:t>
            </a:r>
          </a:p>
          <a:p>
            <a:pPr marL="285750" indent="-285750">
              <a:spcAft>
                <a:spcPts val="600"/>
              </a:spcAft>
              <a:buFont typeface="Arial" panose="020B0604020202020204" pitchFamily="34" charset="0"/>
              <a:buChar char="•"/>
              <a:defRPr/>
            </a:pPr>
            <a:r>
              <a:rPr kumimoji="0" lang="da-DK" i="1" u="none" strike="noStrike" kern="1200" cap="none" spc="0" normalizeH="0" baseline="0" noProof="0" dirty="0">
                <a:ln>
                  <a:noFill/>
                </a:ln>
                <a:solidFill>
                  <a:prstClr val="black"/>
                </a:solidFill>
                <a:effectLst/>
                <a:uLnTx/>
                <a:uFillTx/>
                <a:latin typeface="Arial" panose="020B0604020202020204"/>
                <a:ea typeface="+mn-ea"/>
                <a:cs typeface="+mn-cs"/>
              </a:rPr>
              <a:t>Faglige kompetencer: </a:t>
            </a:r>
            <a:r>
              <a:rPr kumimoji="0" lang="da-DK" b="0" i="0" u="none" strike="noStrike" kern="1200" cap="none" spc="0" normalizeH="0" baseline="0" noProof="0" dirty="0">
                <a:ln>
                  <a:noFill/>
                </a:ln>
                <a:solidFill>
                  <a:prstClr val="black"/>
                </a:solidFill>
                <a:effectLst/>
                <a:uLnTx/>
                <a:uFillTx/>
                <a:latin typeface="Arial" panose="020B0604020202020204"/>
                <a:ea typeface="+mn-ea"/>
                <a:cs typeface="+mn-cs"/>
              </a:rPr>
              <a:t>er de kompetencer, du har fået gennem uddannelse, arbejde, fritidsaktiviteter eller lignende. Det kan være projektledelse, programmering, præsentationsteknik m.v.</a:t>
            </a:r>
            <a:endParaRPr kumimoji="0" lang="da-DK"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4940515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AD61565-EFE0-4DC7-878E-CC38CFADA75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34"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0AD61565-EFE0-4DC7-878E-CC38CFADA75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74E80FC5-97BD-4F46-956D-B1EC1CF405AF}"/>
              </a:ext>
            </a:extLst>
          </p:cNvPr>
          <p:cNvSpPr>
            <a:spLocks noGrp="1"/>
          </p:cNvSpPr>
          <p:nvPr>
            <p:ph type="title"/>
          </p:nvPr>
        </p:nvSpPr>
        <p:spPr>
          <a:xfrm>
            <a:off x="539552" y="733957"/>
            <a:ext cx="7904163" cy="756084"/>
          </a:xfrm>
        </p:spPr>
        <p:txBody>
          <a:bodyPr vert="horz"/>
          <a:lstStyle/>
          <a:p>
            <a:r>
              <a:rPr lang="da-DK" dirty="0"/>
              <a:t>Personlige og faglige kompetencer</a:t>
            </a:r>
            <a:br>
              <a:rPr lang="da-DK" dirty="0"/>
            </a:br>
            <a:r>
              <a:rPr lang="da-DK" sz="2000" i="1" dirty="0"/>
              <a:t>Eksempler</a:t>
            </a:r>
          </a:p>
        </p:txBody>
      </p:sp>
      <p:graphicFrame>
        <p:nvGraphicFramePr>
          <p:cNvPr id="7" name="Table 7">
            <a:extLst>
              <a:ext uri="{FF2B5EF4-FFF2-40B4-BE49-F238E27FC236}">
                <a16:creationId xmlns:a16="http://schemas.microsoft.com/office/drawing/2014/main" id="{7C5BD80C-D0A4-4D98-8961-C9FAF9168217}"/>
              </a:ext>
            </a:extLst>
          </p:cNvPr>
          <p:cNvGraphicFramePr>
            <a:graphicFrameLocks noGrp="1"/>
          </p:cNvGraphicFramePr>
          <p:nvPr>
            <p:extLst>
              <p:ext uri="{D42A27DB-BD31-4B8C-83A1-F6EECF244321}">
                <p14:modId xmlns:p14="http://schemas.microsoft.com/office/powerpoint/2010/main" val="4050002063"/>
              </p:ext>
            </p:extLst>
          </p:nvPr>
        </p:nvGraphicFramePr>
        <p:xfrm>
          <a:off x="539552" y="1804969"/>
          <a:ext cx="7848872" cy="4079240"/>
        </p:xfrm>
        <a:graphic>
          <a:graphicData uri="http://schemas.openxmlformats.org/drawingml/2006/table">
            <a:tbl>
              <a:tblPr firstRow="1" bandRow="1">
                <a:tableStyleId>{912C8C85-51F0-491E-9774-3900AFEF0FD7}</a:tableStyleId>
              </a:tblPr>
              <a:tblGrid>
                <a:gridCol w="3924436">
                  <a:extLst>
                    <a:ext uri="{9D8B030D-6E8A-4147-A177-3AD203B41FA5}">
                      <a16:colId xmlns:a16="http://schemas.microsoft.com/office/drawing/2014/main" val="2180073839"/>
                    </a:ext>
                  </a:extLst>
                </a:gridCol>
                <a:gridCol w="3924436">
                  <a:extLst>
                    <a:ext uri="{9D8B030D-6E8A-4147-A177-3AD203B41FA5}">
                      <a16:colId xmlns:a16="http://schemas.microsoft.com/office/drawing/2014/main" val="870639382"/>
                    </a:ext>
                  </a:extLst>
                </a:gridCol>
              </a:tblGrid>
              <a:tr h="370840">
                <a:tc>
                  <a:txBody>
                    <a:bodyPr/>
                    <a:lstStyle/>
                    <a:p>
                      <a:pPr rtl="0"/>
                      <a:r>
                        <a:rPr lang="da-DK" noProof="0"/>
                        <a:t>Personlige kompetencer</a:t>
                      </a:r>
                    </a:p>
                  </a:txBody>
                  <a:tcPr/>
                </a:tc>
                <a:tc>
                  <a:txBody>
                    <a:bodyPr/>
                    <a:lstStyle/>
                    <a:p>
                      <a:pPr rtl="0"/>
                      <a:r>
                        <a:rPr lang="da-DK" noProof="0"/>
                        <a:t>Faglige kompetencer</a:t>
                      </a:r>
                    </a:p>
                  </a:txBody>
                  <a:tcPr/>
                </a:tc>
                <a:extLst>
                  <a:ext uri="{0D108BD9-81ED-4DB2-BD59-A6C34878D82A}">
                    <a16:rowId xmlns:a16="http://schemas.microsoft.com/office/drawing/2014/main" val="2741914302"/>
                  </a:ext>
                </a:extLst>
              </a:tr>
              <a:tr h="370840">
                <a:tc>
                  <a:txBody>
                    <a:bodyPr/>
                    <a:lstStyle/>
                    <a:p>
                      <a:pPr rtl="0"/>
                      <a:r>
                        <a:rPr lang="da-DK" noProof="0" dirty="0"/>
                        <a:t>Koncentrationsevne</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noProof="0" dirty="0"/>
                        <a:t>Skriftlig formidling</a:t>
                      </a:r>
                    </a:p>
                  </a:txBody>
                  <a:tcPr/>
                </a:tc>
                <a:extLst>
                  <a:ext uri="{0D108BD9-81ED-4DB2-BD59-A6C34878D82A}">
                    <a16:rowId xmlns:a16="http://schemas.microsoft.com/office/drawing/2014/main" val="3103326271"/>
                  </a:ext>
                </a:extLst>
              </a:tr>
              <a:tr h="370840">
                <a:tc>
                  <a:txBody>
                    <a:bodyPr/>
                    <a:lstStyle/>
                    <a:p>
                      <a:pPr rtl="0"/>
                      <a:r>
                        <a:rPr lang="da-DK" noProof="0" dirty="0"/>
                        <a:t>Analytisk</a:t>
                      </a:r>
                    </a:p>
                  </a:txBody>
                  <a:tcPr/>
                </a:tc>
                <a:tc>
                  <a:txBody>
                    <a:bodyPr/>
                    <a:lstStyle/>
                    <a:p>
                      <a:pPr rtl="0"/>
                      <a:r>
                        <a:rPr lang="en-US" dirty="0"/>
                        <a:t>Programming</a:t>
                      </a:r>
                      <a:endParaRPr lang="da-DK" noProof="0" dirty="0"/>
                    </a:p>
                  </a:txBody>
                  <a:tcPr/>
                </a:tc>
                <a:extLst>
                  <a:ext uri="{0D108BD9-81ED-4DB2-BD59-A6C34878D82A}">
                    <a16:rowId xmlns:a16="http://schemas.microsoft.com/office/drawing/2014/main" val="1576355209"/>
                  </a:ext>
                </a:extLst>
              </a:tr>
              <a:tr h="370840">
                <a:tc>
                  <a:txBody>
                    <a:bodyPr/>
                    <a:lstStyle/>
                    <a:p>
                      <a:pPr rtl="0"/>
                      <a:r>
                        <a:rPr lang="da-DK" noProof="0" dirty="0"/>
                        <a:t>Grundig</a:t>
                      </a:r>
                    </a:p>
                  </a:txBody>
                  <a:tcPr/>
                </a:tc>
                <a:tc>
                  <a:txBody>
                    <a:bodyPr/>
                    <a:lstStyle/>
                    <a:p>
                      <a:pPr rtl="0"/>
                      <a:r>
                        <a:rPr lang="da-DK" noProof="0" dirty="0"/>
                        <a:t>Økonomisk forståelse</a:t>
                      </a:r>
                    </a:p>
                  </a:txBody>
                  <a:tcPr/>
                </a:tc>
                <a:extLst>
                  <a:ext uri="{0D108BD9-81ED-4DB2-BD59-A6C34878D82A}">
                    <a16:rowId xmlns:a16="http://schemas.microsoft.com/office/drawing/2014/main" val="838989360"/>
                  </a:ext>
                </a:extLst>
              </a:tr>
              <a:tr h="370840">
                <a:tc>
                  <a:txBody>
                    <a:bodyPr/>
                    <a:lstStyle/>
                    <a:p>
                      <a:pPr rtl="0"/>
                      <a:r>
                        <a:rPr lang="da-DK" noProof="0" dirty="0"/>
                        <a:t>Problemløsning</a:t>
                      </a:r>
                    </a:p>
                  </a:txBody>
                  <a:tcPr/>
                </a:tc>
                <a:tc>
                  <a:txBody>
                    <a:bodyPr/>
                    <a:lstStyle/>
                    <a:p>
                      <a:pPr rtl="0"/>
                      <a:r>
                        <a:rPr lang="da-DK" noProof="0" dirty="0"/>
                        <a:t>Projektledelse</a:t>
                      </a:r>
                    </a:p>
                  </a:txBody>
                  <a:tcPr/>
                </a:tc>
                <a:extLst>
                  <a:ext uri="{0D108BD9-81ED-4DB2-BD59-A6C34878D82A}">
                    <a16:rowId xmlns:a16="http://schemas.microsoft.com/office/drawing/2014/main" val="1310372538"/>
                  </a:ext>
                </a:extLst>
              </a:tr>
              <a:tr h="370840">
                <a:tc>
                  <a:txBody>
                    <a:bodyPr/>
                    <a:lstStyle/>
                    <a:p>
                      <a:pPr rtl="0"/>
                      <a:r>
                        <a:rPr lang="da-DK" noProof="0" dirty="0"/>
                        <a:t>Kreativ</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noProof="0" dirty="0"/>
                        <a:t>Matematisk forståelse</a:t>
                      </a:r>
                    </a:p>
                  </a:txBody>
                  <a:tcPr/>
                </a:tc>
                <a:extLst>
                  <a:ext uri="{0D108BD9-81ED-4DB2-BD59-A6C34878D82A}">
                    <a16:rowId xmlns:a16="http://schemas.microsoft.com/office/drawing/2014/main" val="2910758370"/>
                  </a:ext>
                </a:extLst>
              </a:tr>
              <a:tr h="370840">
                <a:tc>
                  <a:txBody>
                    <a:bodyPr/>
                    <a:lstStyle/>
                    <a:p>
                      <a:pPr rtl="0"/>
                      <a:r>
                        <a:rPr lang="da-DK" noProof="0" dirty="0"/>
                        <a:t>Systematisk</a:t>
                      </a:r>
                    </a:p>
                  </a:txBody>
                  <a:tcPr/>
                </a:tc>
                <a:tc>
                  <a:txBody>
                    <a:bodyPr/>
                    <a:lstStyle/>
                    <a:p>
                      <a:pPr rtl="0"/>
                      <a:r>
                        <a:rPr lang="da-DK" noProof="0" dirty="0"/>
                        <a:t>Retstavning</a:t>
                      </a:r>
                    </a:p>
                  </a:txBody>
                  <a:tcPr/>
                </a:tc>
                <a:extLst>
                  <a:ext uri="{0D108BD9-81ED-4DB2-BD59-A6C34878D82A}">
                    <a16:rowId xmlns:a16="http://schemas.microsoft.com/office/drawing/2014/main" val="3227940074"/>
                  </a:ext>
                </a:extLst>
              </a:tr>
              <a:tr h="370840">
                <a:tc>
                  <a:txBody>
                    <a:bodyPr/>
                    <a:lstStyle/>
                    <a:p>
                      <a:pPr rtl="0"/>
                      <a:r>
                        <a:rPr lang="da-DK" noProof="0" dirty="0"/>
                        <a:t>Detaljeorienteret</a:t>
                      </a:r>
                    </a:p>
                  </a:txBody>
                  <a:tcPr/>
                </a:tc>
                <a:tc>
                  <a:txBody>
                    <a:bodyPr/>
                    <a:lstStyle/>
                    <a:p>
                      <a:r>
                        <a:rPr lang="en-US" dirty="0" err="1"/>
                        <a:t>Overskue</a:t>
                      </a:r>
                      <a:r>
                        <a:rPr lang="en-US" dirty="0"/>
                        <a:t> store </a:t>
                      </a:r>
                      <a:r>
                        <a:rPr lang="en-US" dirty="0" err="1"/>
                        <a:t>mængder</a:t>
                      </a:r>
                      <a:r>
                        <a:rPr lang="en-US" dirty="0"/>
                        <a:t> information</a:t>
                      </a:r>
                    </a:p>
                  </a:txBody>
                  <a:tcPr/>
                </a:tc>
                <a:extLst>
                  <a:ext uri="{0D108BD9-81ED-4DB2-BD59-A6C34878D82A}">
                    <a16:rowId xmlns:a16="http://schemas.microsoft.com/office/drawing/2014/main" val="3444160338"/>
                  </a:ext>
                </a:extLst>
              </a:tr>
              <a:tr h="370840">
                <a:tc>
                  <a:txBody>
                    <a:bodyPr/>
                    <a:lstStyle/>
                    <a:p>
                      <a:pPr rtl="0"/>
                      <a:r>
                        <a:rPr lang="da-DK" noProof="0" dirty="0"/>
                        <a:t>Evne til fordybelse</a:t>
                      </a:r>
                    </a:p>
                  </a:txBody>
                  <a:tcPr/>
                </a:tc>
                <a:tc>
                  <a:txBody>
                    <a:bodyPr/>
                    <a:lstStyle/>
                    <a:p>
                      <a:r>
                        <a:rPr lang="da-DK" noProof="0" dirty="0"/>
                        <a:t>Planlægning</a:t>
                      </a:r>
                      <a:endParaRPr lang="en-US" dirty="0"/>
                    </a:p>
                  </a:txBody>
                  <a:tcPr/>
                </a:tc>
                <a:extLst>
                  <a:ext uri="{0D108BD9-81ED-4DB2-BD59-A6C34878D82A}">
                    <a16:rowId xmlns:a16="http://schemas.microsoft.com/office/drawing/2014/main" val="1111587343"/>
                  </a:ext>
                </a:extLst>
              </a:tr>
              <a:tr h="370840">
                <a:tc>
                  <a:txBody>
                    <a:bodyPr/>
                    <a:lstStyle/>
                    <a:p>
                      <a:pPr rtl="0"/>
                      <a:r>
                        <a:rPr lang="da-DK" noProof="0" dirty="0"/>
                        <a:t>God hukommelse</a:t>
                      </a:r>
                    </a:p>
                  </a:txBody>
                  <a:tcPr/>
                </a:tc>
                <a:tc>
                  <a:txBody>
                    <a:bodyPr/>
                    <a:lstStyle/>
                    <a:p>
                      <a:pPr rtl="0"/>
                      <a:r>
                        <a:rPr lang="da-DK" noProof="0" dirty="0"/>
                        <a:t>Dataforståelse</a:t>
                      </a:r>
                    </a:p>
                  </a:txBody>
                  <a:tcPr/>
                </a:tc>
                <a:extLst>
                  <a:ext uri="{0D108BD9-81ED-4DB2-BD59-A6C34878D82A}">
                    <a16:rowId xmlns:a16="http://schemas.microsoft.com/office/drawing/2014/main" val="3375213422"/>
                  </a:ext>
                </a:extLst>
              </a:tr>
              <a:tr h="370840">
                <a:tc>
                  <a:txBody>
                    <a:bodyPr/>
                    <a:lstStyle/>
                    <a:p>
                      <a:pPr rtl="0"/>
                      <a:r>
                        <a:rPr lang="da-DK" noProof="0" dirty="0"/>
                        <a:t>Præcis og nøjagtig</a:t>
                      </a:r>
                    </a:p>
                  </a:txBody>
                  <a:tcPr/>
                </a:tc>
                <a:tc>
                  <a:txBody>
                    <a:bodyPr/>
                    <a:lstStyle/>
                    <a:p>
                      <a:pPr rtl="0"/>
                      <a:r>
                        <a:rPr lang="da-DK" noProof="0" dirty="0"/>
                        <a:t>Softwareudvikling</a:t>
                      </a:r>
                    </a:p>
                  </a:txBody>
                  <a:tcPr/>
                </a:tc>
                <a:extLst>
                  <a:ext uri="{0D108BD9-81ED-4DB2-BD59-A6C34878D82A}">
                    <a16:rowId xmlns:a16="http://schemas.microsoft.com/office/drawing/2014/main" val="2403803786"/>
                  </a:ext>
                </a:extLst>
              </a:tr>
            </a:tbl>
          </a:graphicData>
        </a:graphic>
      </p:graphicFrame>
    </p:spTree>
    <p:extLst>
      <p:ext uri="{BB962C8B-B14F-4D97-AF65-F5344CB8AC3E}">
        <p14:creationId xmlns:p14="http://schemas.microsoft.com/office/powerpoint/2010/main" val="393702914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76B7F-A74E-4AF4-981F-B8D61FFA3107}"/>
              </a:ext>
            </a:extLst>
          </p:cNvPr>
          <p:cNvSpPr>
            <a:spLocks noGrp="1"/>
          </p:cNvSpPr>
          <p:nvPr>
            <p:ph type="title"/>
          </p:nvPr>
        </p:nvSpPr>
        <p:spPr/>
        <p:txBody>
          <a:bodyPr/>
          <a:lstStyle/>
          <a:p>
            <a:r>
              <a:rPr lang="da-DK" dirty="0"/>
              <a:t>Samarbejde med andre på arbejdet</a:t>
            </a:r>
          </a:p>
        </p:txBody>
      </p:sp>
      <p:sp>
        <p:nvSpPr>
          <p:cNvPr id="3" name="Content Placeholder 2">
            <a:extLst>
              <a:ext uri="{FF2B5EF4-FFF2-40B4-BE49-F238E27FC236}">
                <a16:creationId xmlns:a16="http://schemas.microsoft.com/office/drawing/2014/main" id="{D07BE2C2-ACFE-449E-88A7-B80C17F9FE42}"/>
              </a:ext>
            </a:extLst>
          </p:cNvPr>
          <p:cNvSpPr>
            <a:spLocks noGrp="1"/>
          </p:cNvSpPr>
          <p:nvPr>
            <p:ph idx="1"/>
          </p:nvPr>
        </p:nvSpPr>
        <p:spPr/>
        <p:txBody>
          <a:bodyPr>
            <a:normAutofit/>
          </a:bodyPr>
          <a:lstStyle/>
          <a:p>
            <a:r>
              <a:rPr lang="da-DK" dirty="0"/>
              <a:t>Samarbejde og arbejde i teams findes på mange arbejdspladser.</a:t>
            </a:r>
          </a:p>
          <a:p>
            <a:r>
              <a:rPr lang="da-DK" dirty="0"/>
              <a:t>Det kan kræve, at </a:t>
            </a:r>
            <a:r>
              <a:rPr lang="da-DK"/>
              <a:t>man får, </a:t>
            </a:r>
            <a:r>
              <a:rPr lang="da-DK" dirty="0"/>
              <a:t>fx chefer og kollegaer til at forstå ens adfærd og særlige behov. </a:t>
            </a:r>
          </a:p>
          <a:p>
            <a:r>
              <a:rPr lang="da-DK" dirty="0"/>
              <a:t>Det kan også kræve, at man øver sig i, hvordan man bliver en del af et team, og hvordan man kan samarbejde med andre. </a:t>
            </a:r>
          </a:p>
          <a:p>
            <a:endParaRPr lang="da-DK" dirty="0"/>
          </a:p>
          <a:p>
            <a:endParaRPr lang="da-DK" dirty="0"/>
          </a:p>
        </p:txBody>
      </p:sp>
      <p:sp>
        <p:nvSpPr>
          <p:cNvPr id="6" name="Speech Bubble: Rectangle with Corners Rounded 5">
            <a:extLst>
              <a:ext uri="{FF2B5EF4-FFF2-40B4-BE49-F238E27FC236}">
                <a16:creationId xmlns:a16="http://schemas.microsoft.com/office/drawing/2014/main" id="{CE75A323-7A3A-4879-9817-6E6D8B42B3A4}"/>
              </a:ext>
            </a:extLst>
          </p:cNvPr>
          <p:cNvSpPr/>
          <p:nvPr/>
        </p:nvSpPr>
        <p:spPr>
          <a:xfrm>
            <a:off x="4068316" y="3573016"/>
            <a:ext cx="4464496" cy="1944216"/>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Hvad kan være svært ved at samarbejde med andre?</a:t>
            </a:r>
          </a:p>
          <a:p>
            <a:pPr>
              <a:spcAft>
                <a:spcPts val="600"/>
              </a:spcAft>
            </a:pPr>
            <a:r>
              <a:rPr lang="da-DK" sz="1400" i="1" dirty="0">
                <a:solidFill>
                  <a:schemeClr val="tx1"/>
                </a:solidFill>
              </a:rPr>
              <a:t>Hvilke teknikker er gode at bruge, når du skal arbejde sammen som gruppe? </a:t>
            </a:r>
          </a:p>
          <a:p>
            <a:pPr>
              <a:spcAft>
                <a:spcPts val="600"/>
              </a:spcAft>
            </a:pPr>
            <a:r>
              <a:rPr lang="da-DK" sz="1400" i="1" dirty="0">
                <a:solidFill>
                  <a:schemeClr val="tx1"/>
                </a:solidFill>
              </a:rPr>
              <a:t>Hvordan kan du fortælle sit team, eller andre, om dine behov og de hensyn, der skal tages? </a:t>
            </a:r>
          </a:p>
        </p:txBody>
      </p:sp>
    </p:spTree>
    <p:extLst>
      <p:ext uri="{BB962C8B-B14F-4D97-AF65-F5344CB8AC3E}">
        <p14:creationId xmlns:p14="http://schemas.microsoft.com/office/powerpoint/2010/main" val="85344416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F799A45-A841-4536-93B8-D47247D9109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6258"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F799A45-A841-4536-93B8-D47247D9109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itle 1">
            <a:extLst>
              <a:ext uri="{FF2B5EF4-FFF2-40B4-BE49-F238E27FC236}">
                <a16:creationId xmlns:a16="http://schemas.microsoft.com/office/drawing/2014/main" id="{CA83C5CE-32E2-4B18-AFEB-857A4E3405BB}"/>
              </a:ext>
            </a:extLst>
          </p:cNvPr>
          <p:cNvSpPr>
            <a:spLocks noGrp="1"/>
          </p:cNvSpPr>
          <p:nvPr>
            <p:ph type="title"/>
          </p:nvPr>
        </p:nvSpPr>
        <p:spPr>
          <a:xfrm>
            <a:off x="628649" y="764704"/>
            <a:ext cx="7904163" cy="756084"/>
          </a:xfrm>
        </p:spPr>
        <p:txBody>
          <a:bodyPr vert="horz"/>
          <a:lstStyle/>
          <a:p>
            <a:r>
              <a:rPr lang="da-DK" dirty="0"/>
              <a:t>Energibatteriet ifm. job</a:t>
            </a:r>
          </a:p>
        </p:txBody>
      </p:sp>
      <p:pic>
        <p:nvPicPr>
          <p:cNvPr id="5" name="Pladsholder til indhold 4">
            <a:extLst>
              <a:ext uri="{FF2B5EF4-FFF2-40B4-BE49-F238E27FC236}">
                <a16:creationId xmlns:a16="http://schemas.microsoft.com/office/drawing/2014/main" id="{84E5CE1D-725A-4625-9A16-36C99244D788}"/>
              </a:ext>
            </a:extLst>
          </p:cNvPr>
          <p:cNvPicPr>
            <a:picLocks noGrp="1" noChangeAspect="1"/>
          </p:cNvPicPr>
          <p:nvPr>
            <p:ph idx="1"/>
          </p:nvPr>
        </p:nvPicPr>
        <p:blipFill rotWithShape="1">
          <a:blip r:embed="rId6">
            <a:extLst>
              <a:ext uri="{28A0092B-C50C-407E-A947-70E740481C1C}">
                <a14:useLocalDpi xmlns:a14="http://schemas.microsoft.com/office/drawing/2010/main"/>
              </a:ext>
            </a:extLst>
          </a:blip>
          <a:stretch/>
        </p:blipFill>
        <p:spPr>
          <a:xfrm>
            <a:off x="683344" y="1628775"/>
            <a:ext cx="7794772" cy="4248150"/>
          </a:xfrm>
          <a:prstGeom prst="rect">
            <a:avLst/>
          </a:prstGeom>
          <a:noFill/>
        </p:spPr>
      </p:pic>
      <p:sp>
        <p:nvSpPr>
          <p:cNvPr id="4" name="Pladsholder til slidenummer 3" hidden="1">
            <a:extLst>
              <a:ext uri="{FF2B5EF4-FFF2-40B4-BE49-F238E27FC236}">
                <a16:creationId xmlns:a16="http://schemas.microsoft.com/office/drawing/2014/main" id="{4B27A7F7-13F3-463E-866B-4980911A224B}"/>
              </a:ext>
            </a:extLst>
          </p:cNvPr>
          <p:cNvSpPr>
            <a:spLocks noGrp="1"/>
          </p:cNvSpPr>
          <p:nvPr>
            <p:ph type="sldNum" sz="quarter" idx="4294967295"/>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C4DB2EE-0873-4EBD-BD17-6A767A2B9A33}" type="slidenum">
              <a:rPr kumimoji="0" lang="da-DK" sz="9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317</a:t>
            </a:fld>
            <a:endParaRPr kumimoji="0" lang="da-DK" sz="9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04367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13B1EB5-F230-19EE-1546-B63F86CCF7B8}"/>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E8AF66C7-5B9C-FD81-79E8-4969F9A7D321}"/>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538F4E2B-40D1-FEE1-E4BC-38D92B6A031C}"/>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A9D051E1-6A20-4588-CA08-15EB58AE0AE2}"/>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7C0D8E7C-24D9-ADCB-587F-D5BC030AE399}"/>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7BB8A505-CC24-44AE-61BC-8EABFB0F9FD0}"/>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297F9B17-B908-2861-A31E-8ACF5CC0E9BD}"/>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09798910-1BF5-78A1-494B-3F543737FA3E}"/>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33406309-A1E0-09E9-A69B-11987CAA3E3C}"/>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556F2134-98F1-70D9-7DA5-7CE51C3F0484}"/>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9942C792-747B-3FD0-678A-C4BDF2B6DD26}"/>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9CC9743B-FBF5-06FF-A1AE-D1503A86388B}"/>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B23CD8AB-7587-A1ED-4CE1-9B4DC243C266}"/>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2431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84FC78A-3F89-4A79-803D-D66201189FA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282" name="think-cell Slide" r:id="rId5" imgW="360" imgH="360" progId="TCLayout.ActiveDocument.1">
                  <p:embed/>
                </p:oleObj>
              </mc:Choice>
              <mc:Fallback>
                <p:oleObj name="think-cell Slide" r:id="rId5" imgW="360" imgH="360" progId="TCLayout.ActiveDocument.1">
                  <p:embed/>
                  <p:pic>
                    <p:nvPicPr>
                      <p:cNvPr id="10" name="Object 9" hidden="1">
                        <a:extLst>
                          <a:ext uri="{FF2B5EF4-FFF2-40B4-BE49-F238E27FC236}">
                            <a16:creationId xmlns:a16="http://schemas.microsoft.com/office/drawing/2014/main" id="{B84FC78A-3F89-4A79-803D-D66201189FA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24E2D3F-3752-4238-8CEE-2E9CAF0AA6B2}"/>
              </a:ext>
            </a:extLst>
          </p:cNvPr>
          <p:cNvSpPr>
            <a:spLocks noGrp="1"/>
          </p:cNvSpPr>
          <p:nvPr>
            <p:ph type="title"/>
          </p:nvPr>
        </p:nvSpPr>
        <p:spPr/>
        <p:txBody>
          <a:bodyPr vert="horz"/>
          <a:lstStyle/>
          <a:p>
            <a:r>
              <a:rPr lang="da-DK" dirty="0"/>
              <a:t>Øvelse 1</a:t>
            </a:r>
          </a:p>
        </p:txBody>
      </p:sp>
      <p:sp>
        <p:nvSpPr>
          <p:cNvPr id="3" name="Pladsholder til indhold 2">
            <a:extLst>
              <a:ext uri="{FF2B5EF4-FFF2-40B4-BE49-F238E27FC236}">
                <a16:creationId xmlns:a16="http://schemas.microsoft.com/office/drawing/2014/main" id="{43CB8743-0188-4448-BE92-1D8E8C4071D6}"/>
              </a:ext>
            </a:extLst>
          </p:cNvPr>
          <p:cNvSpPr>
            <a:spLocks noGrp="1"/>
          </p:cNvSpPr>
          <p:nvPr>
            <p:ph idx="1"/>
          </p:nvPr>
        </p:nvSpPr>
        <p:spPr/>
        <p:txBody>
          <a:bodyPr/>
          <a:lstStyle/>
          <a:p>
            <a:pPr marL="0" indent="0">
              <a:buNone/>
            </a:pPr>
            <a:endParaRPr lang="da-DK" b="1" i="1"/>
          </a:p>
          <a:p>
            <a:pPr marL="0" indent="0">
              <a:buNone/>
            </a:pPr>
            <a:r>
              <a:rPr lang="da-DK" b="1" i="1"/>
              <a:t>Problemløsning </a:t>
            </a:r>
            <a:r>
              <a:rPr lang="da-DK" b="1" i="1" dirty="0"/>
              <a:t>i samarbejde på en arbejdsplads:</a:t>
            </a:r>
          </a:p>
          <a:p>
            <a:pPr marL="0" indent="0">
              <a:buNone/>
            </a:pPr>
            <a:endParaRPr lang="da-DK" dirty="0"/>
          </a:p>
          <a:p>
            <a:pPr lvl="0"/>
            <a:r>
              <a:rPr lang="da-DK" i="1" dirty="0"/>
              <a:t>Hvad var vanskeligt i samarbejdssituationen? </a:t>
            </a:r>
          </a:p>
          <a:p>
            <a:pPr lvl="0"/>
            <a:r>
              <a:rPr lang="da-DK" i="1" dirty="0"/>
              <a:t>Hvad kunne have været gode løsninger i situationen? </a:t>
            </a:r>
          </a:p>
          <a:p>
            <a:endParaRPr lang="da-DK" dirty="0"/>
          </a:p>
          <a:p>
            <a:endParaRPr lang="da-DK" dirty="0"/>
          </a:p>
        </p:txBody>
      </p:sp>
      <p:grpSp>
        <p:nvGrpSpPr>
          <p:cNvPr id="5" name="Group 6319">
            <a:extLst>
              <a:ext uri="{FF2B5EF4-FFF2-40B4-BE49-F238E27FC236}">
                <a16:creationId xmlns:a16="http://schemas.microsoft.com/office/drawing/2014/main" id="{C5891326-78BE-4060-9886-7DBCCC93CA9F}"/>
              </a:ext>
            </a:extLst>
          </p:cNvPr>
          <p:cNvGrpSpPr/>
          <p:nvPr/>
        </p:nvGrpSpPr>
        <p:grpSpPr>
          <a:xfrm>
            <a:off x="7812812" y="763381"/>
            <a:ext cx="720000" cy="720000"/>
            <a:chOff x="0" y="0"/>
            <a:chExt cx="612000" cy="612000"/>
          </a:xfrm>
        </p:grpSpPr>
        <p:sp>
          <p:nvSpPr>
            <p:cNvPr id="6" name="Oval 285">
              <a:extLst>
                <a:ext uri="{FF2B5EF4-FFF2-40B4-BE49-F238E27FC236}">
                  <a16:creationId xmlns:a16="http://schemas.microsoft.com/office/drawing/2014/main" id="{1291DCDA-FB71-47AF-BC08-0B06EA8C5AB7}"/>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846">
              <a:extLst>
                <a:ext uri="{FF2B5EF4-FFF2-40B4-BE49-F238E27FC236}">
                  <a16:creationId xmlns:a16="http://schemas.microsoft.com/office/drawing/2014/main" id="{F2A12F1C-2C25-4F54-927E-1BF8ACCAB4C1}"/>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119575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23FE-F637-4CD2-9415-66E6064CCBCA}"/>
              </a:ext>
            </a:extLst>
          </p:cNvPr>
          <p:cNvSpPr>
            <a:spLocks noGrp="1"/>
          </p:cNvSpPr>
          <p:nvPr>
            <p:ph type="title"/>
          </p:nvPr>
        </p:nvSpPr>
        <p:spPr>
          <a:xfrm>
            <a:off x="289411" y="152636"/>
            <a:ext cx="7904163" cy="756084"/>
          </a:xfrm>
        </p:spPr>
        <p:txBody>
          <a:bodyPr/>
          <a:lstStyle/>
          <a:p>
            <a:r>
              <a:rPr lang="da-DK" dirty="0"/>
              <a:t>Autisme kan opleves som et isbjerg</a:t>
            </a:r>
          </a:p>
        </p:txBody>
      </p:sp>
      <p:pic>
        <p:nvPicPr>
          <p:cNvPr id="6" name="Billede 3">
            <a:extLst>
              <a:ext uri="{FF2B5EF4-FFF2-40B4-BE49-F238E27FC236}">
                <a16:creationId xmlns:a16="http://schemas.microsoft.com/office/drawing/2014/main" id="{055460D1-62F7-44F8-9B81-0357171C8B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23728" y="742269"/>
            <a:ext cx="5184576" cy="5374256"/>
          </a:xfrm>
          <a:prstGeom prst="rect">
            <a:avLst/>
          </a:prstGeom>
        </p:spPr>
      </p:pic>
      <p:sp>
        <p:nvSpPr>
          <p:cNvPr id="7" name="TextBox 6">
            <a:extLst>
              <a:ext uri="{FF2B5EF4-FFF2-40B4-BE49-F238E27FC236}">
                <a16:creationId xmlns:a16="http://schemas.microsoft.com/office/drawing/2014/main" id="{CC1533DA-4866-49AC-BDF4-9C9A51C07BC9}"/>
              </a:ext>
            </a:extLst>
          </p:cNvPr>
          <p:cNvSpPr txBox="1"/>
          <p:nvPr/>
        </p:nvSpPr>
        <p:spPr>
          <a:xfrm>
            <a:off x="421848" y="5877272"/>
            <a:ext cx="1413848" cy="169277"/>
          </a:xfrm>
          <a:prstGeom prst="rect">
            <a:avLst/>
          </a:prstGeom>
          <a:noFill/>
        </p:spPr>
        <p:txBody>
          <a:bodyPr wrap="square" lIns="0" tIns="0" rIns="0" bIns="0" rtlCol="0">
            <a:spAutoFit/>
          </a:bodyPr>
          <a:lstStyle/>
          <a:p>
            <a:r>
              <a:rPr lang="da-DK" sz="1100" dirty="0">
                <a:solidFill>
                  <a:schemeClr val="accent6"/>
                </a:solidFill>
              </a:rPr>
              <a:t>Kilde: Anne Skov</a:t>
            </a:r>
          </a:p>
        </p:txBody>
      </p:sp>
    </p:spTree>
    <p:extLst>
      <p:ext uri="{BB962C8B-B14F-4D97-AF65-F5344CB8AC3E}">
        <p14:creationId xmlns:p14="http://schemas.microsoft.com/office/powerpoint/2010/main" val="525691641"/>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E2D3F-3752-4238-8CEE-2E9CAF0AA6B2}"/>
              </a:ext>
            </a:extLst>
          </p:cNvPr>
          <p:cNvSpPr>
            <a:spLocks noGrp="1"/>
          </p:cNvSpPr>
          <p:nvPr>
            <p:ph type="title"/>
          </p:nvPr>
        </p:nvSpPr>
        <p:spPr/>
        <p:txBody>
          <a:bodyPr/>
          <a:lstStyle/>
          <a:p>
            <a:r>
              <a:rPr lang="da-DK" dirty="0"/>
              <a:t>Øvelse 2</a:t>
            </a:r>
          </a:p>
        </p:txBody>
      </p:sp>
      <p:sp>
        <p:nvSpPr>
          <p:cNvPr id="3" name="Pladsholder til indhold 2">
            <a:extLst>
              <a:ext uri="{FF2B5EF4-FFF2-40B4-BE49-F238E27FC236}">
                <a16:creationId xmlns:a16="http://schemas.microsoft.com/office/drawing/2014/main" id="{43CB8743-0188-4448-BE92-1D8E8C4071D6}"/>
              </a:ext>
            </a:extLst>
          </p:cNvPr>
          <p:cNvSpPr>
            <a:spLocks noGrp="1"/>
          </p:cNvSpPr>
          <p:nvPr>
            <p:ph idx="1"/>
          </p:nvPr>
        </p:nvSpPr>
        <p:spPr/>
        <p:txBody>
          <a:bodyPr/>
          <a:lstStyle/>
          <a:p>
            <a:pPr marL="0" indent="0">
              <a:buNone/>
            </a:pPr>
            <a:endParaRPr lang="da-DK" b="1" i="1" dirty="0"/>
          </a:p>
          <a:p>
            <a:pPr marL="0" indent="0">
              <a:buNone/>
            </a:pPr>
            <a:r>
              <a:rPr lang="da-DK" b="1" i="1" dirty="0"/>
              <a:t>At få et arbejde – og have det godt på en arbejdsplads</a:t>
            </a:r>
            <a:r>
              <a:rPr lang="da-DK" b="1" dirty="0"/>
              <a:t>: </a:t>
            </a:r>
          </a:p>
          <a:p>
            <a:pPr marL="0" indent="0">
              <a:buNone/>
            </a:pPr>
            <a:endParaRPr lang="da-DK" b="1" dirty="0"/>
          </a:p>
          <a:p>
            <a:pPr lvl="0"/>
            <a:r>
              <a:rPr lang="da-DK" i="1" dirty="0"/>
              <a:t>Hvad skal der til, for at du kan starte et job?</a:t>
            </a:r>
            <a:endParaRPr lang="da-DK" dirty="0"/>
          </a:p>
          <a:p>
            <a:pPr lvl="0"/>
            <a:r>
              <a:rPr lang="da-DK" i="1" dirty="0"/>
              <a:t>Hvordan kan du sikre energi til at fastholde et job</a:t>
            </a:r>
            <a:r>
              <a:rPr lang="da-DK" dirty="0"/>
              <a:t>?</a:t>
            </a:r>
          </a:p>
          <a:p>
            <a:pPr lvl="0"/>
            <a:endParaRPr lang="da-DK" dirty="0"/>
          </a:p>
          <a:p>
            <a:pPr lvl="0"/>
            <a:endParaRPr lang="da-DK" dirty="0"/>
          </a:p>
          <a:p>
            <a:pPr marL="0" lvl="0" indent="0">
              <a:buNone/>
            </a:pPr>
            <a:endParaRPr lang="da-DK" dirty="0"/>
          </a:p>
        </p:txBody>
      </p:sp>
    </p:spTree>
    <p:extLst>
      <p:ext uri="{BB962C8B-B14F-4D97-AF65-F5344CB8AC3E}">
        <p14:creationId xmlns:p14="http://schemas.microsoft.com/office/powerpoint/2010/main" val="3010908305"/>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0CF4FDA-9462-48C2-8930-3F853CD58CED}"/>
              </a:ext>
            </a:extLst>
          </p:cNvPr>
          <p:cNvSpPr>
            <a:spLocks noGrp="1"/>
          </p:cNvSpPr>
          <p:nvPr>
            <p:ph idx="1"/>
          </p:nvPr>
        </p:nvSpPr>
        <p:spPr>
          <a:xfrm>
            <a:off x="539552" y="980728"/>
            <a:ext cx="7975798" cy="5050955"/>
          </a:xfrm>
        </p:spPr>
        <p:txBody>
          <a:bodyPr>
            <a:normAutofit fontScale="77500" lnSpcReduction="20000"/>
          </a:bodyPr>
          <a:lstStyle/>
          <a:p>
            <a:pPr marL="0" indent="0">
              <a:spcBef>
                <a:spcPts val="0"/>
              </a:spcBef>
              <a:spcAft>
                <a:spcPts val="1200"/>
              </a:spcAft>
              <a:buNone/>
            </a:pPr>
            <a:r>
              <a:rPr lang="da-DK" sz="2850" b="1" dirty="0"/>
              <a:t>Instruktion MÅLTRAPPEN</a:t>
            </a:r>
          </a:p>
          <a:p>
            <a:pPr marL="0" indent="0">
              <a:spcBef>
                <a:spcPts val="0"/>
              </a:spcBef>
              <a:spcAft>
                <a:spcPts val="1200"/>
              </a:spcAft>
              <a:buNone/>
            </a:pPr>
            <a:endParaRPr lang="da-DK" dirty="0"/>
          </a:p>
          <a:p>
            <a:pPr lvl="0">
              <a:spcBef>
                <a:spcPts val="0"/>
              </a:spcBef>
              <a:spcAft>
                <a:spcPts val="1800"/>
              </a:spcAft>
            </a:pPr>
            <a:r>
              <a:rPr lang="da-DK" sz="2300" dirty="0"/>
              <a:t>Find dit mål – brug evt. </a:t>
            </a:r>
            <a:r>
              <a:rPr lang="da-DK" sz="2300" b="1" dirty="0"/>
              <a:t>SMART-MÅL</a:t>
            </a:r>
            <a:endParaRPr lang="da-DK" sz="2300" dirty="0"/>
          </a:p>
          <a:p>
            <a:pPr lvl="0">
              <a:spcBef>
                <a:spcPts val="0"/>
              </a:spcBef>
              <a:spcAft>
                <a:spcPts val="1800"/>
              </a:spcAft>
            </a:pPr>
            <a:r>
              <a:rPr lang="da-DK" sz="2300" dirty="0"/>
              <a:t>Skriv dit </a:t>
            </a:r>
            <a:r>
              <a:rPr lang="da-DK" sz="2300" b="1" dirty="0"/>
              <a:t>MÅL</a:t>
            </a:r>
            <a:r>
              <a:rPr lang="da-DK" sz="2300" dirty="0"/>
              <a:t> på øverste trin - meget konkrete mål.</a:t>
            </a:r>
          </a:p>
          <a:p>
            <a:pPr lvl="0">
              <a:spcBef>
                <a:spcPts val="0"/>
              </a:spcBef>
              <a:spcAft>
                <a:spcPts val="1800"/>
              </a:spcAft>
            </a:pPr>
            <a:r>
              <a:rPr lang="da-DK" sz="2300" dirty="0"/>
              <a:t>Hvad er </a:t>
            </a:r>
            <a:r>
              <a:rPr lang="da-DK" sz="2300" b="1" dirty="0"/>
              <a:t>GEVINSTEN</a:t>
            </a:r>
            <a:r>
              <a:rPr lang="da-DK" sz="2300" dirty="0"/>
              <a:t> ved at nå dit mål? – skriv det</a:t>
            </a:r>
          </a:p>
          <a:p>
            <a:pPr lvl="0">
              <a:spcBef>
                <a:spcPts val="0"/>
              </a:spcBef>
              <a:spcAft>
                <a:spcPts val="1800"/>
              </a:spcAft>
            </a:pPr>
            <a:r>
              <a:rPr lang="da-DK" sz="2300" dirty="0"/>
              <a:t>Hvilke </a:t>
            </a:r>
            <a:r>
              <a:rPr lang="da-DK" sz="2300" b="1" dirty="0"/>
              <a:t>FORHINDRINGER</a:t>
            </a:r>
            <a:r>
              <a:rPr lang="da-DK" sz="2300" dirty="0"/>
              <a:t> er der på vejen til at nå dit mål? – skriv det</a:t>
            </a:r>
          </a:p>
          <a:p>
            <a:pPr lvl="0">
              <a:spcBef>
                <a:spcPts val="0"/>
              </a:spcBef>
              <a:spcAft>
                <a:spcPts val="1800"/>
              </a:spcAft>
            </a:pPr>
            <a:r>
              <a:rPr lang="da-DK" sz="2300" dirty="0"/>
              <a:t>Hvilke </a:t>
            </a:r>
            <a:r>
              <a:rPr lang="da-DK" sz="2300" b="1" dirty="0"/>
              <a:t>MILEPÆLE</a:t>
            </a:r>
            <a:r>
              <a:rPr lang="da-DK" sz="2300" dirty="0"/>
              <a:t> viser dig undervejs, at du er på rette vej? Skal der indlægges </a:t>
            </a:r>
            <a:r>
              <a:rPr lang="da-DK" sz="2300" b="1" dirty="0"/>
              <a:t>MILEPÆLS-FORKÆLELSER</a:t>
            </a:r>
            <a:r>
              <a:rPr lang="da-DK" sz="2300" dirty="0"/>
              <a:t>? Skriv det</a:t>
            </a:r>
          </a:p>
          <a:p>
            <a:pPr lvl="0">
              <a:spcBef>
                <a:spcPts val="0"/>
              </a:spcBef>
              <a:spcAft>
                <a:spcPts val="1800"/>
              </a:spcAft>
            </a:pPr>
            <a:r>
              <a:rPr lang="da-DK" sz="2300" dirty="0"/>
              <a:t>Start på øverste trin – </a:t>
            </a:r>
            <a:r>
              <a:rPr lang="da-DK" sz="2300" b="1" dirty="0"/>
              <a:t>DU HAR NÅET DIT MÅL</a:t>
            </a:r>
            <a:r>
              <a:rPr lang="da-DK" sz="2300" dirty="0"/>
              <a:t> – og bevæg dig ned af trappen</a:t>
            </a:r>
          </a:p>
          <a:p>
            <a:pPr lvl="0">
              <a:spcBef>
                <a:spcPts val="0"/>
              </a:spcBef>
              <a:spcAft>
                <a:spcPts val="1800"/>
              </a:spcAft>
            </a:pPr>
            <a:r>
              <a:rPr lang="da-DK" sz="2300" dirty="0"/>
              <a:t>Tegn trappen, samtidig med at du sætter datoer – milepæle – opgaver ind på vejen ned af trappen, til du når sidste trin, som er </a:t>
            </a:r>
            <a:r>
              <a:rPr lang="da-DK" sz="2300" b="1" dirty="0"/>
              <a:t>I DAG</a:t>
            </a:r>
            <a:endParaRPr lang="da-DK" sz="2300" dirty="0"/>
          </a:p>
          <a:p>
            <a:pPr>
              <a:spcBef>
                <a:spcPts val="0"/>
              </a:spcBef>
              <a:spcAft>
                <a:spcPts val="1800"/>
              </a:spcAft>
            </a:pPr>
            <a:r>
              <a:rPr lang="da-DK" sz="2300" dirty="0"/>
              <a:t>Nu kan du bevæge dig op ad trappen mod dit mål – GOD TUR</a:t>
            </a:r>
          </a:p>
        </p:txBody>
      </p:sp>
      <p:pic>
        <p:nvPicPr>
          <p:cNvPr id="13" name="il_fi">
            <a:extLst>
              <a:ext uri="{FF2B5EF4-FFF2-40B4-BE49-F238E27FC236}">
                <a16:creationId xmlns:a16="http://schemas.microsoft.com/office/drawing/2014/main" id="{36FF5B21-A2A3-44AD-8698-688D4981821E}"/>
              </a:ext>
            </a:extLst>
          </p:cNvPr>
          <p:cNvPicPr/>
          <p:nvPr/>
        </p:nvPicPr>
        <p:blipFill>
          <a:blip r:embed="rId3" cstate="print"/>
          <a:srcRect/>
          <a:stretch>
            <a:fillRect/>
          </a:stretch>
        </p:blipFill>
        <p:spPr bwMode="auto">
          <a:xfrm>
            <a:off x="7201043" y="301605"/>
            <a:ext cx="1590770" cy="1476756"/>
          </a:xfrm>
          <a:prstGeom prst="rect">
            <a:avLst/>
          </a:prstGeom>
          <a:noFill/>
          <a:ln w="9525">
            <a:noFill/>
            <a:miter lim="800000"/>
            <a:headEnd/>
            <a:tailEnd/>
          </a:ln>
        </p:spPr>
      </p:pic>
    </p:spTree>
    <p:extLst>
      <p:ext uri="{BB962C8B-B14F-4D97-AF65-F5344CB8AC3E}">
        <p14:creationId xmlns:p14="http://schemas.microsoft.com/office/powerpoint/2010/main" val="312671136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650E122-7F73-E928-22A6-542BE82F4417}"/>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FC591FB4-2A31-34D4-C031-EEA20E27A1BE}"/>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66E6E24B-EAE5-EC59-23B5-CA9730FB8C15}"/>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74C591EC-E6E2-9B71-ADDA-8C6613DC1CE8}"/>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6C85C297-DDEC-2868-FAC7-E6F42B38028F}"/>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E7CC5A06-EC14-074F-8E16-0445C67FAA45}"/>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D42D0A65-6ADA-74B0-F396-87FDD660D17F}"/>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B19FBBE6-E409-834E-B0D5-96159518F4A5}"/>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FF27488B-4227-6407-1D3D-F307E18CB4E3}"/>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204BDECD-7B8E-EB6A-D5BF-DCB357DEAD00}"/>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5020E7C4-A81B-41B4-AB76-537BB5301C54}"/>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61F3E7A4-8A07-7A3F-F352-C25CE4A061A5}"/>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598BB113-A95F-79E0-A0CD-A49B366C3E04}"/>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113281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AABC32C-6269-4486-B02F-F049B71BAFD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06"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0AABC32C-6269-4486-B02F-F049B71BAFD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r>
              <a:rPr lang="da-DK" b="1" dirty="0"/>
              <a:t>[Udvælg evt. den/de relevante hjemmeøvelser og slet resten]</a:t>
            </a:r>
            <a:endParaRPr lang="da-DK" dirty="0"/>
          </a:p>
          <a:p>
            <a:pPr lvl="0"/>
            <a:r>
              <a:rPr lang="da-DK"/>
              <a:t>Noter, </a:t>
            </a:r>
            <a:r>
              <a:rPr lang="da-DK" dirty="0"/>
              <a:t>hvad det betyder for dig at have selvbestemmelse. Drøft det med støttepersonen.</a:t>
            </a:r>
          </a:p>
          <a:p>
            <a:pPr lvl="0"/>
            <a:r>
              <a:rPr lang="da-DK" dirty="0"/>
              <a:t>Hvad betyder i praksis for dig at have rettigheder og pligter i samfundet?</a:t>
            </a:r>
          </a:p>
          <a:p>
            <a:pPr lvl="0"/>
            <a:r>
              <a:rPr lang="da-DK" dirty="0"/>
              <a:t>Lav en liste over ting, som du især tager med dig fra modulet. Se på dine mål og overvej, hvor langt du er kommet, vend det med støttepersonen. </a:t>
            </a:r>
          </a:p>
          <a:p>
            <a:pPr lvl="0"/>
            <a:r>
              <a:rPr lang="da-DK" dirty="0"/>
              <a:t>Eller noget helt andet, der giver mere mening for dig.</a:t>
            </a:r>
          </a:p>
        </p:txBody>
      </p:sp>
    </p:spTree>
    <p:extLst>
      <p:ext uri="{BB962C8B-B14F-4D97-AF65-F5344CB8AC3E}">
        <p14:creationId xmlns:p14="http://schemas.microsoft.com/office/powerpoint/2010/main" val="146981634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36C75F52-473D-869C-20FD-A38D2C686110}"/>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359150352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0E703E07-171E-4348-A005-0EA096164522}"/>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3441256275"/>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07154590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05958F6-F0C5-130A-FF37-7866DB5C8D2D}"/>
              </a:ext>
            </a:extLst>
          </p:cNvPr>
          <p:cNvSpPr txBox="1">
            <a:spLocks/>
          </p:cNvSpPr>
          <p:nvPr/>
        </p:nvSpPr>
        <p:spPr>
          <a:xfrm>
            <a:off x="1239838" y="1700808"/>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313433468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58F0E5-B95A-4C30-8A16-C5C901E7CF4E}"/>
              </a:ext>
            </a:extLst>
          </p:cNvPr>
          <p:cNvSpPr>
            <a:spLocks noGrp="1"/>
          </p:cNvSpPr>
          <p:nvPr>
            <p:ph type="subTitle" idx="1"/>
          </p:nvPr>
        </p:nvSpPr>
        <p:spPr>
          <a:xfrm>
            <a:off x="4203339" y="2996952"/>
            <a:ext cx="4329473" cy="943108"/>
          </a:xfrm>
        </p:spPr>
        <p:txBody>
          <a:bodyPr>
            <a:normAutofit fontScale="92500" lnSpcReduction="20000"/>
          </a:bodyPr>
          <a:lstStyle/>
          <a:p>
            <a:r>
              <a:rPr lang="da-DK" dirty="0"/>
              <a:t>Modul 8.1: Muligheder og rettigheder</a:t>
            </a:r>
          </a:p>
          <a:p>
            <a:r>
              <a:rPr lang="da-DK" sz="1600"/>
              <a:t>(session 14</a:t>
            </a:r>
            <a:r>
              <a:rPr lang="da-DK" sz="1600" dirty="0"/>
              <a:t>)</a:t>
            </a:r>
          </a:p>
        </p:txBody>
      </p:sp>
      <p:sp>
        <p:nvSpPr>
          <p:cNvPr id="4" name="Text Placeholder 3">
            <a:extLst>
              <a:ext uri="{FF2B5EF4-FFF2-40B4-BE49-F238E27FC236}">
                <a16:creationId xmlns:a16="http://schemas.microsoft.com/office/drawing/2014/main" id="{2E2B844D-C554-4E99-B17D-8E8431F37B0D}"/>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2A2F32D1-6F74-46B1-B629-4388E1A37080}"/>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03339" y="2852936"/>
            <a:ext cx="719390" cy="30483"/>
          </a:xfrm>
          <a:prstGeom prst="rect">
            <a:avLst/>
          </a:prstGeom>
        </p:spPr>
      </p:pic>
    </p:spTree>
    <p:extLst>
      <p:ext uri="{BB962C8B-B14F-4D97-AF65-F5344CB8AC3E}">
        <p14:creationId xmlns:p14="http://schemas.microsoft.com/office/powerpoint/2010/main" val="274923825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2CEBD6EA-3B72-9CB0-7A6E-D16ACE237EA8}"/>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8" name="Object 7" hidden="1">
            <a:extLst>
              <a:ext uri="{FF2B5EF4-FFF2-40B4-BE49-F238E27FC236}">
                <a16:creationId xmlns:a16="http://schemas.microsoft.com/office/drawing/2014/main" id="{586DE474-2FAF-4B63-9C1D-95744835F3B0}"/>
              </a:ext>
            </a:extLst>
          </p:cNvPr>
          <p:cNvGraphicFramePr>
            <a:graphicFrameLocks noChangeAspect="1"/>
          </p:cNvGraphicFramePr>
          <p:nvPr>
            <p:custDataLst>
              <p:tags r:id="rId2"/>
            </p:custDataLst>
            <p:extLst>
              <p:ext uri="{D42A27DB-BD31-4B8C-83A1-F6EECF244321}">
                <p14:modId xmlns:p14="http://schemas.microsoft.com/office/powerpoint/2010/main" val="16630202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9330"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8.1: Muligheder og rettigheder</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14)</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a:t>Formålet</a:t>
            </a:r>
            <a:r>
              <a:rPr lang="da-DK"/>
              <a:t> med dagen i dag er at:</a:t>
            </a:r>
          </a:p>
          <a:p>
            <a:r>
              <a:rPr lang="da-DK"/>
              <a:t>Blive </a:t>
            </a:r>
            <a:r>
              <a:rPr lang="da-DK" dirty="0"/>
              <a:t>klogere på dine rettigheder og hvad du selv kan bestemme i </a:t>
            </a:r>
            <a:r>
              <a:rPr lang="da-DK"/>
              <a:t>dit liv </a:t>
            </a:r>
            <a:endParaRPr lang="da-DK" dirty="0"/>
          </a:p>
          <a:p>
            <a:r>
              <a:rPr lang="da-DK" dirty="0"/>
              <a:t>Blive klogere på dine muligheder i samfundet og muligheder for hjælp og støtte. </a:t>
            </a:r>
          </a:p>
        </p:txBody>
      </p:sp>
    </p:spTree>
    <p:extLst>
      <p:ext uri="{BB962C8B-B14F-4D97-AF65-F5344CB8AC3E}">
        <p14:creationId xmlns:p14="http://schemas.microsoft.com/office/powerpoint/2010/main" val="2244119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6866D61-65F2-46BB-B844-53FC827086EC}"/>
              </a:ext>
            </a:extLst>
          </p:cNvPr>
          <p:cNvGraphicFramePr>
            <a:graphicFrameLocks noChangeAspect="1"/>
          </p:cNvGraphicFramePr>
          <p:nvPr>
            <p:custDataLst>
              <p:tags r:id="rId2"/>
            </p:custDataLst>
            <p:extLst>
              <p:ext uri="{D42A27DB-BD31-4B8C-83A1-F6EECF244321}">
                <p14:modId xmlns:p14="http://schemas.microsoft.com/office/powerpoint/2010/main" val="39072977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90" name="think-cell Slide" r:id="rId5" imgW="473" imgH="476" progId="TCLayout.ActiveDocument.1">
                  <p:embed/>
                </p:oleObj>
              </mc:Choice>
              <mc:Fallback>
                <p:oleObj name="think-cell Slide" r:id="rId5" imgW="473" imgH="47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a:xfrm>
            <a:off x="323528" y="404664"/>
            <a:ext cx="3343280" cy="540574"/>
          </a:xfrm>
        </p:spPr>
        <p:txBody>
          <a:bodyPr vert="horz">
            <a:normAutofit/>
          </a:bodyPr>
          <a:lstStyle/>
          <a:p>
            <a:pPr algn="ctr"/>
            <a:r>
              <a:rPr lang="da-DK" dirty="0"/>
              <a:t>Autismetriaden</a:t>
            </a:r>
            <a:endParaRPr lang="da-DK" b="1" dirty="0"/>
          </a:p>
        </p:txBody>
      </p:sp>
      <p:sp>
        <p:nvSpPr>
          <p:cNvPr id="3" name="Pladsholder til indhold 2"/>
          <p:cNvSpPr>
            <a:spLocks noGrp="1"/>
          </p:cNvSpPr>
          <p:nvPr>
            <p:ph idx="1"/>
          </p:nvPr>
        </p:nvSpPr>
        <p:spPr>
          <a:xfrm>
            <a:off x="868680" y="2137072"/>
            <a:ext cx="7886700" cy="3263504"/>
          </a:xfrm>
        </p:spPr>
        <p:txBody>
          <a:bodyPr/>
          <a:lstStyle/>
          <a:p>
            <a:pPr marL="0" indent="0">
              <a:buNone/>
            </a:pPr>
            <a:r>
              <a:rPr lang="da-DK" sz="2400" b="1" dirty="0"/>
              <a:t>Socialt samspil</a:t>
            </a:r>
            <a:r>
              <a:rPr lang="da-DK" dirty="0"/>
              <a:t>	                                       </a:t>
            </a:r>
            <a:r>
              <a:rPr lang="da-DK" sz="2400" b="1" dirty="0"/>
              <a:t>Kommunikation</a:t>
            </a:r>
          </a:p>
          <a:p>
            <a:pPr marL="0" indent="0">
              <a:buNone/>
            </a:pPr>
            <a:r>
              <a:rPr lang="da-DK" sz="2400" dirty="0"/>
              <a:t>							</a:t>
            </a:r>
            <a:endParaRPr lang="da-DK" sz="2400" b="1" dirty="0"/>
          </a:p>
        </p:txBody>
      </p:sp>
      <p:sp>
        <p:nvSpPr>
          <p:cNvPr id="4" name="Ligebenet trekant 3"/>
          <p:cNvSpPr/>
          <p:nvPr/>
        </p:nvSpPr>
        <p:spPr>
          <a:xfrm rot="10800000">
            <a:off x="2632791" y="3063762"/>
            <a:ext cx="3878417" cy="1944398"/>
          </a:xfrm>
          <a:prstGeom prs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350" dirty="0"/>
          </a:p>
        </p:txBody>
      </p:sp>
      <p:sp>
        <p:nvSpPr>
          <p:cNvPr id="5" name="Tekstfelt 4"/>
          <p:cNvSpPr txBox="1"/>
          <p:nvPr/>
        </p:nvSpPr>
        <p:spPr>
          <a:xfrm>
            <a:off x="3153334" y="5084990"/>
            <a:ext cx="2837330" cy="461665"/>
          </a:xfrm>
          <a:prstGeom prst="rect">
            <a:avLst/>
          </a:prstGeom>
          <a:noFill/>
        </p:spPr>
        <p:txBody>
          <a:bodyPr wrap="square" rtlCol="0">
            <a:spAutoFit/>
          </a:bodyPr>
          <a:lstStyle/>
          <a:p>
            <a:pPr algn="ctr"/>
            <a:r>
              <a:rPr lang="da-DK" sz="2400" b="1" dirty="0"/>
              <a:t>Forestillingsevne </a:t>
            </a:r>
          </a:p>
        </p:txBody>
      </p:sp>
    </p:spTree>
    <p:extLst>
      <p:ext uri="{BB962C8B-B14F-4D97-AF65-F5344CB8AC3E}">
        <p14:creationId xmlns:p14="http://schemas.microsoft.com/office/powerpoint/2010/main" val="337210718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7"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638883917"/>
              </p:ext>
            </p:extLst>
          </p:nvPr>
        </p:nvGraphicFramePr>
        <p:xfrm>
          <a:off x="629046" y="1584775"/>
          <a:ext cx="7467526" cy="417830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endParaRPr lang="da-DK" dirty="0"/>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Hvordan er det gået siden sidst?</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a:t>
                      </a:r>
                      <a:r>
                        <a:rPr lang="da-DK" sz="1350" kern="1200" dirty="0">
                          <a:solidFill>
                            <a:schemeClr val="tx1"/>
                          </a:solidFill>
                          <a:effectLst/>
                          <a:latin typeface="+mn-lt"/>
                          <a:ea typeface="+mn-ea"/>
                          <a:cs typeface="+mn-cs"/>
                        </a:rPr>
                        <a:t>Hvad betyder demokrati, selvbestemmelse, rettigheder og pligter i samfundet? </a:t>
                      </a:r>
                      <a:r>
                        <a:rPr lang="da-DK" dirty="0"/>
                        <a:t> </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a:t>
                      </a:r>
                      <a:endParaRPr lang="da-DK" dirty="0"/>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100555660"/>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gang </a:t>
                      </a:r>
                    </a:p>
                  </a:txBody>
                  <a:tcPr/>
                </a:tc>
                <a:extLst>
                  <a:ext uri="{0D108BD9-81ED-4DB2-BD59-A6C34878D82A}">
                    <a16:rowId xmlns:a16="http://schemas.microsoft.com/office/drawing/2014/main" val="1907267391"/>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a:t>
                      </a:r>
                      <a:r>
                        <a:rPr lang="da-DK" baseline="0" dirty="0">
                          <a:sym typeface="Wingdings" panose="05000000000000000000" pitchFamily="2" charset="2"/>
                        </a:rPr>
                        <a:t> </a:t>
                      </a:r>
                      <a:r>
                        <a:rPr lang="da-DK" dirty="0">
                          <a:sym typeface="Wingdings" panose="05000000000000000000" pitchFamily="2" charset="2"/>
                        </a:rPr>
                        <a:t>Vi udfylder et evalueringsskema. </a:t>
                      </a:r>
                      <a:endParaRPr lang="da-DK" dirty="0"/>
                    </a:p>
                  </a:txBody>
                  <a:tcPr/>
                </a:tc>
                <a:extLst>
                  <a:ext uri="{0D108BD9-81ED-4DB2-BD59-A6C34878D82A}">
                    <a16:rowId xmlns:a16="http://schemas.microsoft.com/office/drawing/2014/main" val="2759968836"/>
                  </a:ext>
                </a:extLst>
              </a:tr>
            </a:tbl>
          </a:graphicData>
        </a:graphic>
      </p:graphicFrame>
    </p:spTree>
    <p:extLst>
      <p:ext uri="{BB962C8B-B14F-4D97-AF65-F5344CB8AC3E}">
        <p14:creationId xmlns:p14="http://schemas.microsoft.com/office/powerpoint/2010/main" val="1887786149"/>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0CCA0AAF-5BF8-44F5-BC8B-B2741F5AAC4E}"/>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88653579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lstStyle/>
          <a:p>
            <a:r>
              <a:rPr lang="da-DK" b="1"/>
              <a:t>Hvordan </a:t>
            </a:r>
            <a:r>
              <a:rPr lang="da-DK" b="1" dirty="0"/>
              <a:t>er det gået siden sidste gruppesession?</a:t>
            </a:r>
          </a:p>
          <a:p>
            <a:r>
              <a:rPr lang="da-DK" b="1"/>
              <a:t>Hvordan </a:t>
            </a:r>
            <a:r>
              <a:rPr lang="da-DK" b="1" dirty="0"/>
              <a:t>er det gået med hjemmeøvelserne fra sidste gang?</a:t>
            </a:r>
          </a:p>
          <a:p>
            <a:r>
              <a:rPr lang="da-DK" b="1" dirty="0"/>
              <a:t>Er der noget fra sidste gang, der bøvler, eller som du har brug for at vende igen?</a:t>
            </a:r>
          </a:p>
          <a:p>
            <a:r>
              <a:rPr lang="da-DK" b="1" dirty="0"/>
              <a:t>Er der noget, du særligt gerne vil tale om i dag?</a:t>
            </a:r>
          </a:p>
          <a:p>
            <a:endParaRPr lang="da-DK" dirty="0"/>
          </a:p>
          <a:p>
            <a:pPr marL="0" indent="0">
              <a:buNone/>
            </a:pPr>
            <a:endParaRPr lang="da-DK"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6A2F4742-1831-BEAC-F9C1-12029B19FAC0}"/>
              </a:ext>
            </a:extLst>
          </p:cNvPr>
          <p:cNvSpPr>
            <a:spLocks noGrp="1"/>
          </p:cNvSpPr>
          <p:nvPr>
            <p:ph type="title"/>
          </p:nvPr>
        </p:nvSpPr>
        <p:spPr>
          <a:xfrm>
            <a:off x="628649" y="764704"/>
            <a:ext cx="7904163" cy="756084"/>
          </a:xfrm>
        </p:spPr>
        <p:txBody>
          <a:bodyPr vert="horz"/>
          <a:lstStyle/>
          <a:p>
            <a:r>
              <a:rPr lang="da-DK" dirty="0"/>
              <a:t>Siden sidst – i små grupper</a:t>
            </a:r>
          </a:p>
        </p:txBody>
      </p:sp>
    </p:spTree>
    <p:extLst>
      <p:ext uri="{BB962C8B-B14F-4D97-AF65-F5344CB8AC3E}">
        <p14:creationId xmlns:p14="http://schemas.microsoft.com/office/powerpoint/2010/main" val="3728161998"/>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dirty="0"/>
          </a:p>
          <a:p>
            <a:r>
              <a:rPr lang="da-DK" b="1" dirty="0"/>
              <a:t>Hvordan 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349753605"/>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0DD2C-8B76-44E2-8E68-15AF31EC0D84}"/>
              </a:ext>
            </a:extLst>
          </p:cNvPr>
          <p:cNvSpPr>
            <a:spLocks noGrp="1"/>
          </p:cNvSpPr>
          <p:nvPr>
            <p:ph type="title"/>
          </p:nvPr>
        </p:nvSpPr>
        <p:spPr/>
        <p:txBody>
          <a:bodyPr/>
          <a:lstStyle/>
          <a:p>
            <a:r>
              <a:rPr lang="da-DK" dirty="0"/>
              <a:t>Demokrati og stemmeret</a:t>
            </a:r>
          </a:p>
        </p:txBody>
      </p:sp>
      <p:sp>
        <p:nvSpPr>
          <p:cNvPr id="3" name="Content Placeholder 2">
            <a:extLst>
              <a:ext uri="{FF2B5EF4-FFF2-40B4-BE49-F238E27FC236}">
                <a16:creationId xmlns:a16="http://schemas.microsoft.com/office/drawing/2014/main" id="{9225CA03-0FB6-42BD-8AF4-DD58669FA820}"/>
              </a:ext>
            </a:extLst>
          </p:cNvPr>
          <p:cNvSpPr>
            <a:spLocks noGrp="1"/>
          </p:cNvSpPr>
          <p:nvPr>
            <p:ph idx="1"/>
          </p:nvPr>
        </p:nvSpPr>
        <p:spPr/>
        <p:txBody>
          <a:bodyPr/>
          <a:lstStyle/>
          <a:p>
            <a:pPr marL="0" indent="0">
              <a:buNone/>
            </a:pPr>
            <a:r>
              <a:rPr lang="da-DK" dirty="0"/>
              <a:t>Som borger i samfundet har man forskellige rettigheder og også forskellige forpligtelser. </a:t>
            </a:r>
          </a:p>
          <a:p>
            <a:pPr marL="0" indent="0">
              <a:buNone/>
            </a:pPr>
            <a:r>
              <a:rPr lang="da-DK" dirty="0"/>
              <a:t>Rettigheder er fx:</a:t>
            </a:r>
          </a:p>
          <a:p>
            <a:r>
              <a:rPr lang="da-DK" dirty="0"/>
              <a:t>Stemmeret ved folketingsvalg og kommunalvalg</a:t>
            </a:r>
          </a:p>
          <a:p>
            <a:r>
              <a:rPr lang="da-DK" dirty="0"/>
              <a:t>Ytringsfrihed</a:t>
            </a:r>
          </a:p>
          <a:p>
            <a:r>
              <a:rPr lang="da-DK" dirty="0"/>
              <a:t>Mulighed for støtte og hjælp.</a:t>
            </a:r>
          </a:p>
          <a:p>
            <a:endParaRPr lang="da-DK" dirty="0"/>
          </a:p>
          <a:p>
            <a:pPr marL="0" indent="0">
              <a:buNone/>
            </a:pPr>
            <a:r>
              <a:rPr lang="da-DK" dirty="0"/>
              <a:t>Pligter er fx: </a:t>
            </a:r>
          </a:p>
          <a:p>
            <a:r>
              <a:rPr lang="da-DK" dirty="0"/>
              <a:t>Arbejde/beskæftigelse i det omfang </a:t>
            </a:r>
            <a:br>
              <a:rPr lang="da-DK" dirty="0"/>
            </a:br>
            <a:r>
              <a:rPr lang="da-DK" dirty="0"/>
              <a:t>man kan</a:t>
            </a:r>
          </a:p>
          <a:p>
            <a:r>
              <a:rPr lang="da-DK" dirty="0"/>
              <a:t>Betale skat af sin indkomst. </a:t>
            </a:r>
          </a:p>
          <a:p>
            <a:endParaRPr lang="da-DK" dirty="0"/>
          </a:p>
          <a:p>
            <a:endParaRPr lang="da-DK" dirty="0"/>
          </a:p>
        </p:txBody>
      </p:sp>
      <p:sp>
        <p:nvSpPr>
          <p:cNvPr id="6" name="Speech Bubble: Rectangle with Corners Rounded 5">
            <a:extLst>
              <a:ext uri="{FF2B5EF4-FFF2-40B4-BE49-F238E27FC236}">
                <a16:creationId xmlns:a16="http://schemas.microsoft.com/office/drawing/2014/main" id="{A5A94FE5-F661-470E-AF28-E40257BFD3DC}"/>
              </a:ext>
            </a:extLst>
          </p:cNvPr>
          <p:cNvSpPr/>
          <p:nvPr/>
        </p:nvSpPr>
        <p:spPr>
          <a:xfrm>
            <a:off x="4637880" y="3429000"/>
            <a:ext cx="4087367" cy="2052042"/>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Hvad er jeres erfaringer med at søge indflydelse i samfundet? </a:t>
            </a:r>
          </a:p>
          <a:p>
            <a:pPr>
              <a:spcAft>
                <a:spcPts val="600"/>
              </a:spcAft>
            </a:pPr>
            <a:endParaRPr lang="da-DK" sz="1400" i="1" dirty="0">
              <a:solidFill>
                <a:schemeClr val="tx1"/>
              </a:solidFill>
            </a:endParaRPr>
          </a:p>
          <a:p>
            <a:pPr>
              <a:spcAft>
                <a:spcPts val="600"/>
              </a:spcAft>
            </a:pPr>
            <a:r>
              <a:rPr lang="da-DK" sz="1400" i="1" dirty="0">
                <a:solidFill>
                  <a:schemeClr val="tx1"/>
                </a:solidFill>
              </a:rPr>
              <a:t>Hvad er vigtigt for dig som borger i samfundet? </a:t>
            </a:r>
          </a:p>
          <a:p>
            <a:pPr>
              <a:spcAft>
                <a:spcPts val="600"/>
              </a:spcAft>
            </a:pPr>
            <a:endParaRPr lang="da-DK" sz="1400" i="1" dirty="0">
              <a:solidFill>
                <a:schemeClr val="tx1"/>
              </a:solidFill>
            </a:endParaRPr>
          </a:p>
          <a:p>
            <a:pPr>
              <a:spcAft>
                <a:spcPts val="600"/>
              </a:spcAft>
            </a:pPr>
            <a:endParaRPr lang="da-DK" sz="1400" i="1" dirty="0">
              <a:solidFill>
                <a:schemeClr val="tx1"/>
              </a:solidFill>
            </a:endParaRPr>
          </a:p>
        </p:txBody>
      </p:sp>
    </p:spTree>
    <p:extLst>
      <p:ext uri="{BB962C8B-B14F-4D97-AF65-F5344CB8AC3E}">
        <p14:creationId xmlns:p14="http://schemas.microsoft.com/office/powerpoint/2010/main" val="4511001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0F815-703E-480D-A35F-032922DDD23D}"/>
              </a:ext>
            </a:extLst>
          </p:cNvPr>
          <p:cNvSpPr>
            <a:spLocks noGrp="1"/>
          </p:cNvSpPr>
          <p:nvPr>
            <p:ph type="title"/>
          </p:nvPr>
        </p:nvSpPr>
        <p:spPr/>
        <p:txBody>
          <a:bodyPr/>
          <a:lstStyle/>
          <a:p>
            <a:r>
              <a:rPr lang="da-DK" dirty="0"/>
              <a:t>Selvbestemmelse</a:t>
            </a:r>
          </a:p>
        </p:txBody>
      </p:sp>
      <p:sp>
        <p:nvSpPr>
          <p:cNvPr id="3" name="Content Placeholder 2">
            <a:extLst>
              <a:ext uri="{FF2B5EF4-FFF2-40B4-BE49-F238E27FC236}">
                <a16:creationId xmlns:a16="http://schemas.microsoft.com/office/drawing/2014/main" id="{AA07A376-300E-4B23-8AC8-2D32044DB723}"/>
              </a:ext>
            </a:extLst>
          </p:cNvPr>
          <p:cNvSpPr>
            <a:spLocks noGrp="1"/>
          </p:cNvSpPr>
          <p:nvPr>
            <p:ph idx="1"/>
          </p:nvPr>
        </p:nvSpPr>
        <p:spPr/>
        <p:txBody>
          <a:bodyPr/>
          <a:lstStyle/>
          <a:p>
            <a:pPr marL="0" indent="0">
              <a:buNone/>
            </a:pPr>
            <a:r>
              <a:rPr lang="da-DK" dirty="0"/>
              <a:t>Livet med autisme kan betyde, at der er nogle ting, du kan have behov for hjælp til. Samtidig er det </a:t>
            </a:r>
            <a:r>
              <a:rPr lang="da-DK" i="1" dirty="0"/>
              <a:t>dit</a:t>
            </a:r>
            <a:r>
              <a:rPr lang="da-DK" dirty="0"/>
              <a:t> liv og det er dig, der ved, hvad der skal til for at du er glad og har det godt.  </a:t>
            </a:r>
          </a:p>
          <a:p>
            <a:r>
              <a:rPr lang="da-DK" b="1" dirty="0"/>
              <a:t>Hvad kan du gøre selv? </a:t>
            </a:r>
            <a:r>
              <a:rPr lang="da-DK" dirty="0"/>
              <a:t>Det bliver lettere at få hjælp fra andre, når de kan se, at du også selv gør en indsats. </a:t>
            </a:r>
          </a:p>
          <a:p>
            <a:r>
              <a:rPr lang="da-DK" b="1" dirty="0"/>
              <a:t>Hjælp i dit eget netværk</a:t>
            </a:r>
            <a:r>
              <a:rPr lang="da-DK" dirty="0"/>
              <a:t>: Der kan være personer i dit private netværk, som kan hjælpe dig. </a:t>
            </a:r>
          </a:p>
          <a:p>
            <a:r>
              <a:rPr lang="da-DK" b="1" dirty="0"/>
              <a:t>Professionel hjælp</a:t>
            </a:r>
            <a:r>
              <a:rPr lang="da-DK" dirty="0"/>
              <a:t>: Der kan </a:t>
            </a:r>
            <a:br>
              <a:rPr lang="da-DK" dirty="0"/>
            </a:br>
            <a:r>
              <a:rPr lang="da-DK" dirty="0"/>
              <a:t>også være støtte og hjælp at </a:t>
            </a:r>
            <a:br>
              <a:rPr lang="da-DK" dirty="0"/>
            </a:br>
            <a:r>
              <a:rPr lang="da-DK" dirty="0"/>
              <a:t>hente </a:t>
            </a:r>
            <a:r>
              <a:rPr lang="da-DK"/>
              <a:t>fra professionelle, </a:t>
            </a:r>
            <a:r>
              <a:rPr lang="da-DK" dirty="0"/>
              <a:t>fx i </a:t>
            </a:r>
            <a:br>
              <a:rPr lang="da-DK" dirty="0"/>
            </a:br>
            <a:r>
              <a:rPr lang="da-DK" dirty="0"/>
              <a:t>kommunen. </a:t>
            </a:r>
          </a:p>
        </p:txBody>
      </p:sp>
      <p:sp>
        <p:nvSpPr>
          <p:cNvPr id="6" name="Speech Bubble: Rectangle with Corners Rounded 5">
            <a:extLst>
              <a:ext uri="{FF2B5EF4-FFF2-40B4-BE49-F238E27FC236}">
                <a16:creationId xmlns:a16="http://schemas.microsoft.com/office/drawing/2014/main" id="{30E8C7D2-8FC9-4DF6-B1CD-8EC0EADB0EF7}"/>
              </a:ext>
            </a:extLst>
          </p:cNvPr>
          <p:cNvSpPr/>
          <p:nvPr/>
        </p:nvSpPr>
        <p:spPr>
          <a:xfrm>
            <a:off x="4408057" y="3865635"/>
            <a:ext cx="4087367" cy="1651597"/>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Hvad er vigtigt for dig i livet? Hvad skal der til for at du synes, du har et godt liv? </a:t>
            </a:r>
          </a:p>
          <a:p>
            <a:pPr>
              <a:spcAft>
                <a:spcPts val="600"/>
              </a:spcAft>
            </a:pPr>
            <a:endParaRPr lang="da-DK" sz="1400" i="1" dirty="0">
              <a:solidFill>
                <a:schemeClr val="tx1"/>
              </a:solidFill>
            </a:endParaRPr>
          </a:p>
        </p:txBody>
      </p:sp>
    </p:spTree>
    <p:extLst>
      <p:ext uri="{BB962C8B-B14F-4D97-AF65-F5344CB8AC3E}">
        <p14:creationId xmlns:p14="http://schemas.microsoft.com/office/powerpoint/2010/main" val="926688219"/>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CBF0B42-E88A-4ECE-AFCC-E74650E767EE}"/>
              </a:ext>
            </a:extLst>
          </p:cNvPr>
          <p:cNvGraphicFramePr>
            <a:graphicFrameLocks noChangeAspect="1"/>
          </p:cNvGraphicFramePr>
          <p:nvPr>
            <p:custDataLst>
              <p:tags r:id="rId2"/>
            </p:custDataLst>
            <p:extLst>
              <p:ext uri="{D42A27DB-BD31-4B8C-83A1-F6EECF244321}">
                <p14:modId xmlns:p14="http://schemas.microsoft.com/office/powerpoint/2010/main" val="1105394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54"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09B0991-673F-4099-A04F-3CA46BF91F19}"/>
              </a:ext>
            </a:extLst>
          </p:cNvPr>
          <p:cNvSpPr>
            <a:spLocks noGrp="1"/>
          </p:cNvSpPr>
          <p:nvPr>
            <p:ph type="title"/>
          </p:nvPr>
        </p:nvSpPr>
        <p:spPr/>
        <p:txBody>
          <a:bodyPr vert="horz" anchor="t">
            <a:noAutofit/>
          </a:bodyPr>
          <a:lstStyle/>
          <a:p>
            <a:r>
              <a:rPr lang="da-DK" altLang="da-DK" dirty="0"/>
              <a:t>Dilemmaer </a:t>
            </a:r>
            <a:br>
              <a:rPr lang="da-DK" altLang="da-DK" dirty="0"/>
            </a:br>
            <a:r>
              <a:rPr lang="da-DK" altLang="da-DK" dirty="0"/>
              <a:t>- og at træffe valg</a:t>
            </a:r>
            <a:endParaRPr lang="da-DK" dirty="0"/>
          </a:p>
        </p:txBody>
      </p:sp>
      <p:sp>
        <p:nvSpPr>
          <p:cNvPr id="3" name="Pladsholder til indhold 2">
            <a:extLst>
              <a:ext uri="{FF2B5EF4-FFF2-40B4-BE49-F238E27FC236}">
                <a16:creationId xmlns:a16="http://schemas.microsoft.com/office/drawing/2014/main" id="{2285FD3E-DCD2-4779-9AFD-135A72DE3D51}"/>
              </a:ext>
            </a:extLst>
          </p:cNvPr>
          <p:cNvSpPr>
            <a:spLocks noGrp="1"/>
          </p:cNvSpPr>
          <p:nvPr>
            <p:ph idx="1"/>
          </p:nvPr>
        </p:nvSpPr>
        <p:spPr>
          <a:xfrm>
            <a:off x="628649" y="1628775"/>
            <a:ext cx="3583311" cy="4248150"/>
          </a:xfrm>
        </p:spPr>
        <p:txBody>
          <a:bodyPr vert="horz" lIns="91440" tIns="45720" rIns="91440" bIns="45720" rtlCol="0" anchor="t">
            <a:normAutofit/>
          </a:bodyPr>
          <a:lstStyle/>
          <a:p>
            <a:pPr defTabSz="914400" eaLnBrk="0" fontAlgn="base" hangingPunct="0">
              <a:spcBef>
                <a:spcPct val="0"/>
              </a:spcBef>
              <a:spcAft>
                <a:spcPct val="0"/>
              </a:spcAft>
            </a:pPr>
            <a:r>
              <a:rPr lang="da-DK" altLang="da-DK" dirty="0"/>
              <a:t>Kom med eksempler på mindre hverdagsdilemmaer overfor større samfunds-dilemmaer – hvad er forskellen?</a:t>
            </a:r>
            <a:endParaRPr lang="en-US" dirty="0"/>
          </a:p>
          <a:p>
            <a:pPr marL="0" indent="0" defTabSz="914400">
              <a:spcBef>
                <a:spcPct val="0"/>
              </a:spcBef>
              <a:spcAft>
                <a:spcPct val="0"/>
              </a:spcAft>
              <a:buFontTx/>
              <a:buChar char="•"/>
            </a:pPr>
            <a:endParaRPr lang="da-DK" altLang="da-DK" dirty="0"/>
          </a:p>
          <a:p>
            <a:pPr defTabSz="914400">
              <a:spcBef>
                <a:spcPct val="0"/>
              </a:spcBef>
              <a:spcAft>
                <a:spcPct val="0"/>
              </a:spcAft>
            </a:pPr>
            <a:r>
              <a:rPr lang="da-DK" altLang="da-DK" dirty="0"/>
              <a:t>Hvornår er valg lette at træffe, og hvornår kan de være svære at træffe?</a:t>
            </a:r>
            <a:endParaRPr lang="en-US" dirty="0">
              <a:cs typeface="Arial"/>
            </a:endParaRPr>
          </a:p>
          <a:p>
            <a:pPr marL="0" lvl="0" indent="0" defTabSz="914400" eaLnBrk="0" fontAlgn="base" hangingPunct="0">
              <a:spcBef>
                <a:spcPct val="0"/>
              </a:spcBef>
              <a:spcAft>
                <a:spcPct val="0"/>
              </a:spcAft>
              <a:buFont typeface="Arial"/>
              <a:buChar char="•"/>
            </a:pPr>
            <a:endParaRPr lang="da-DK" altLang="da-DK" dirty="0">
              <a:cs typeface="Arial" panose="020B0604020202020204"/>
            </a:endParaRPr>
          </a:p>
        </p:txBody>
      </p:sp>
      <p:pic>
        <p:nvPicPr>
          <p:cNvPr id="11" name="Picture 10">
            <a:extLst>
              <a:ext uri="{FF2B5EF4-FFF2-40B4-BE49-F238E27FC236}">
                <a16:creationId xmlns:a16="http://schemas.microsoft.com/office/drawing/2014/main" id="{C5DA5DA5-D9F6-4364-BCC5-018DC40300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024" y="589282"/>
            <a:ext cx="3433877" cy="5143974"/>
          </a:xfrm>
          <a:prstGeom prst="rect">
            <a:avLst/>
          </a:prstGeom>
        </p:spPr>
      </p:pic>
    </p:spTree>
    <p:extLst>
      <p:ext uri="{BB962C8B-B14F-4D97-AF65-F5344CB8AC3E}">
        <p14:creationId xmlns:p14="http://schemas.microsoft.com/office/powerpoint/2010/main" val="2738122679"/>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53A4F22-CF06-411F-9152-4F61E980196F}"/>
              </a:ext>
            </a:extLst>
          </p:cNvPr>
          <p:cNvSpPr>
            <a:spLocks noGrp="1"/>
          </p:cNvSpPr>
          <p:nvPr>
            <p:ph type="title"/>
          </p:nvPr>
        </p:nvSpPr>
        <p:spPr/>
        <p:txBody>
          <a:bodyPr/>
          <a:lstStyle/>
          <a:p>
            <a:r>
              <a:rPr lang="da-DK" dirty="0"/>
              <a:t>Dilemmaer ved at træffe et valg</a:t>
            </a:r>
          </a:p>
        </p:txBody>
      </p:sp>
      <p:sp>
        <p:nvSpPr>
          <p:cNvPr id="2" name="Pladsholder til tekst 1">
            <a:extLst>
              <a:ext uri="{FF2B5EF4-FFF2-40B4-BE49-F238E27FC236}">
                <a16:creationId xmlns:a16="http://schemas.microsoft.com/office/drawing/2014/main" id="{8E9C2BF6-0BAA-44BC-937F-35865BA8063C}"/>
              </a:ext>
            </a:extLst>
          </p:cNvPr>
          <p:cNvSpPr>
            <a:spLocks noGrp="1"/>
          </p:cNvSpPr>
          <p:nvPr>
            <p:ph idx="1"/>
          </p:nvPr>
        </p:nvSpPr>
        <p:spPr/>
        <p:txBody>
          <a:bodyPr vert="horz" lIns="91440" tIns="45720" rIns="91440" bIns="45720" rtlCol="0" anchor="t">
            <a:normAutofit/>
          </a:bodyPr>
          <a:lstStyle/>
          <a:p>
            <a:pPr marL="179705" indent="-179705"/>
            <a:r>
              <a:rPr lang="da-DK" dirty="0">
                <a:cs typeface="Arial"/>
              </a:rPr>
              <a:t>Et tilvalg er også altid et fravalg af noget andet – og omvendt!</a:t>
            </a:r>
          </a:p>
          <a:p>
            <a:pPr marL="179705" indent="-179705"/>
            <a:endParaRPr lang="da-DK" dirty="0">
              <a:cs typeface="Arial"/>
            </a:endParaRPr>
          </a:p>
          <a:p>
            <a:pPr marL="179705" indent="-179705"/>
            <a:r>
              <a:rPr lang="da-DK" dirty="0">
                <a:cs typeface="Arial"/>
              </a:rPr>
              <a:t>Det kan opleves risikofyldt ikke at kende udfald og konsekvenser af de valg, man træffer.</a:t>
            </a:r>
          </a:p>
          <a:p>
            <a:pPr marL="179705" indent="-179705"/>
            <a:endParaRPr lang="da-DK" dirty="0">
              <a:cs typeface="Arial"/>
            </a:endParaRPr>
          </a:p>
          <a:p>
            <a:pPr marL="179705" indent="-179705"/>
            <a:r>
              <a:rPr lang="da-DK" dirty="0">
                <a:cs typeface="Arial"/>
              </a:rPr>
              <a:t>Andet…</a:t>
            </a:r>
          </a:p>
          <a:p>
            <a:pPr marL="179705" indent="-179705"/>
            <a:endParaRPr lang="da-DK" dirty="0">
              <a:cs typeface="Arial"/>
            </a:endParaRPr>
          </a:p>
          <a:p>
            <a:pPr marL="179705" indent="-179705"/>
            <a:endParaRPr lang="da-DK" dirty="0">
              <a:cs typeface="Arial"/>
            </a:endParaRPr>
          </a:p>
        </p:txBody>
      </p:sp>
      <p:sp>
        <p:nvSpPr>
          <p:cNvPr id="8" name="Speech Bubble: Rectangle with Corners Rounded 5">
            <a:extLst>
              <a:ext uri="{FF2B5EF4-FFF2-40B4-BE49-F238E27FC236}">
                <a16:creationId xmlns:a16="http://schemas.microsoft.com/office/drawing/2014/main" id="{719F1E40-ABE6-4034-BE3A-52462515F021}"/>
              </a:ext>
            </a:extLst>
          </p:cNvPr>
          <p:cNvSpPr/>
          <p:nvPr/>
        </p:nvSpPr>
        <p:spPr>
          <a:xfrm>
            <a:off x="4461001" y="3501008"/>
            <a:ext cx="4087367" cy="2039566"/>
          </a:xfrm>
          <a:prstGeom prst="wedgeRoundRectCallout">
            <a:avLst>
              <a:gd name="adj1" fmla="val -72683"/>
              <a:gd name="adj2" fmla="val 1877"/>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400" b="0" i="1" u="none" strike="noStrike" kern="1200" cap="none" spc="0" normalizeH="0" baseline="0" noProof="0" dirty="0">
                <a:ln>
                  <a:noFill/>
                </a:ln>
                <a:solidFill>
                  <a:prstClr val="black"/>
                </a:solidFill>
                <a:effectLst/>
                <a:uLnTx/>
                <a:uFillTx/>
                <a:latin typeface="Arial" panose="020B0604020202020204"/>
                <a:ea typeface="+mn-ea"/>
                <a:cs typeface="+mn-cs"/>
              </a:rPr>
              <a:t>Hvilke strategier gør du brug af når du skal træffe valg?</a:t>
            </a:r>
          </a:p>
        </p:txBody>
      </p:sp>
    </p:spTree>
    <p:extLst>
      <p:ext uri="{BB962C8B-B14F-4D97-AF65-F5344CB8AC3E}">
        <p14:creationId xmlns:p14="http://schemas.microsoft.com/office/powerpoint/2010/main" val="129644024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BCA18BD-2F86-4C90-9BF6-B1B13A016BB2}"/>
              </a:ext>
            </a:extLst>
          </p:cNvPr>
          <p:cNvSpPr>
            <a:spLocks noGrp="1"/>
          </p:cNvSpPr>
          <p:nvPr>
            <p:ph type="title"/>
          </p:nvPr>
        </p:nvSpPr>
        <p:spPr/>
        <p:txBody>
          <a:bodyPr/>
          <a:lstStyle/>
          <a:p>
            <a:r>
              <a:rPr lang="da-DK" dirty="0"/>
              <a:t>5-trins guide til at træffe gode valg</a:t>
            </a:r>
          </a:p>
        </p:txBody>
      </p:sp>
      <p:sp>
        <p:nvSpPr>
          <p:cNvPr id="2" name="Pladsholder til tekst 1">
            <a:extLst>
              <a:ext uri="{FF2B5EF4-FFF2-40B4-BE49-F238E27FC236}">
                <a16:creationId xmlns:a16="http://schemas.microsoft.com/office/drawing/2014/main" id="{956C2BFE-AF3E-449A-A8BD-0B48CDB15A86}"/>
              </a:ext>
            </a:extLst>
          </p:cNvPr>
          <p:cNvSpPr>
            <a:spLocks noGrp="1"/>
          </p:cNvSpPr>
          <p:nvPr>
            <p:ph idx="1"/>
          </p:nvPr>
        </p:nvSpPr>
        <p:spPr>
          <a:xfrm>
            <a:off x="628649" y="1628775"/>
            <a:ext cx="5959575" cy="4248150"/>
          </a:xfrm>
        </p:spPr>
        <p:txBody>
          <a:bodyPr>
            <a:noAutofit/>
          </a:bodyPr>
          <a:lstStyle/>
          <a:p>
            <a:pPr marL="0" indent="0">
              <a:buNone/>
            </a:pPr>
            <a:r>
              <a:rPr lang="da-DK" sz="1500" b="1" dirty="0"/>
              <a:t>1. Skriv dine valgmuligheder ned</a:t>
            </a:r>
            <a:r>
              <a:rPr lang="da-DK" sz="1500" dirty="0"/>
              <a:t/>
            </a:r>
            <a:br>
              <a:rPr lang="da-DK" sz="1500" dirty="0"/>
            </a:br>
            <a:r>
              <a:rPr lang="da-DK" sz="1500" dirty="0"/>
              <a:t>Start med at bruge 10 minutter, hvor du skriver alle dine valgmuligheder ned på et stykke papir. </a:t>
            </a:r>
            <a:r>
              <a:rPr lang="da-DK" sz="1500"/>
              <a:t>Skriv alt, </a:t>
            </a:r>
            <a:r>
              <a:rPr lang="da-DK" sz="1500" dirty="0"/>
              <a:t>hvad du kan uden at tage stilling til, om de enkelte valgmuligheder er gode eller mulige. Giv dig selv lov til skrive alle dine idéer. Så mange som muligt.</a:t>
            </a:r>
          </a:p>
          <a:p>
            <a:pPr marL="0" indent="0">
              <a:buNone/>
            </a:pPr>
            <a:r>
              <a:rPr lang="da-DK" sz="1500" b="1"/>
              <a:t>2. Pluk de bedste muligheder</a:t>
            </a:r>
            <a:r>
              <a:rPr lang="da-DK" sz="1500"/>
              <a:t/>
            </a:r>
            <a:br>
              <a:rPr lang="da-DK" sz="1500"/>
            </a:br>
            <a:r>
              <a:rPr lang="da-DK" sz="1500"/>
              <a:t>Når du har skrevet løs, laver du en liste med dine valgmuligheder ud fra dine noter. Ryd lidt op. Udeluk de mindst gode valg, og vælg de bedste muligheder. Målet er, at du har en liste med 3-9 valgmuligheder, som du kan undersøge nærmere.</a:t>
            </a:r>
          </a:p>
          <a:p>
            <a:pPr marL="0" indent="0" fontAlgn="base">
              <a:lnSpc>
                <a:spcPct val="150000"/>
              </a:lnSpc>
              <a:spcBef>
                <a:spcPts val="0"/>
              </a:spcBef>
              <a:buNone/>
            </a:pPr>
            <a:r>
              <a:rPr lang="da-DK" sz="1500" b="1" dirty="0"/>
              <a:t>3. Skriv fordele og ulemper ned</a:t>
            </a:r>
            <a:endParaRPr lang="da-DK" sz="1500" dirty="0"/>
          </a:p>
          <a:p>
            <a:pPr marL="0" indent="0" fontAlgn="base">
              <a:spcBef>
                <a:spcPts val="0"/>
              </a:spcBef>
              <a:buNone/>
            </a:pPr>
            <a:r>
              <a:rPr lang="da-DK" sz="1500"/>
              <a:t>Valg </a:t>
            </a:r>
            <a:r>
              <a:rPr lang="da-DK" sz="1500" dirty="0"/>
              <a:t>er sjældent sort-hvide. Valg har fordele og ulemper, og det kan være svært at overskue det hele i hovedet, så få det ned på dit papir. Tøm hovedet for alle de fordele og ulemper du kan finde ved hver valgmulighed. Skriv det eksempelvis ned i tre kolonner – én til valgmuligheder, én til fordelene og én til ulemperne.</a:t>
            </a:r>
          </a:p>
        </p:txBody>
      </p:sp>
      <p:pic>
        <p:nvPicPr>
          <p:cNvPr id="8" name="Billede 7" descr="Skriv fordele og ulemper ned">
            <a:extLst>
              <a:ext uri="{FF2B5EF4-FFF2-40B4-BE49-F238E27FC236}">
                <a16:creationId xmlns:a16="http://schemas.microsoft.com/office/drawing/2014/main" id="{5A4AE291-30E0-4EDB-8A97-D41769FD08AE}"/>
              </a:ext>
            </a:extLst>
          </p:cNvPr>
          <p:cNvPicPr/>
          <p:nvPr/>
        </p:nvPicPr>
        <p:blipFill>
          <a:blip r:embed="rId2" cstate="screen">
            <a:extLst>
              <a:ext uri="{28A0092B-C50C-407E-A947-70E740481C1C}">
                <a14:useLocalDpi xmlns:a14="http://schemas.microsoft.com/office/drawing/2010/main"/>
              </a:ext>
            </a:extLst>
          </a:blip>
          <a:stretch>
            <a:fillRect/>
          </a:stretch>
        </p:blipFill>
        <p:spPr>
          <a:xfrm rot="2115323">
            <a:off x="6546951" y="3534858"/>
            <a:ext cx="2084774" cy="2265920"/>
          </a:xfrm>
          <a:prstGeom prst="rect">
            <a:avLst/>
          </a:prstGeom>
        </p:spPr>
      </p:pic>
      <p:pic>
        <p:nvPicPr>
          <p:cNvPr id="9" name="Billede 8" descr="Skriv dine valgmuligheder ned">
            <a:extLst>
              <a:ext uri="{FF2B5EF4-FFF2-40B4-BE49-F238E27FC236}">
                <a16:creationId xmlns:a16="http://schemas.microsoft.com/office/drawing/2014/main" id="{947DE517-4F30-4042-B272-9C4840B05D10}"/>
              </a:ext>
            </a:extLst>
          </p:cNvPr>
          <p:cNvPicPr/>
          <p:nvPr/>
        </p:nvPicPr>
        <p:blipFill>
          <a:blip r:embed="rId3" cstate="screen">
            <a:extLst>
              <a:ext uri="{28A0092B-C50C-407E-A947-70E740481C1C}">
                <a14:useLocalDpi xmlns:a14="http://schemas.microsoft.com/office/drawing/2010/main"/>
              </a:ext>
            </a:extLst>
          </a:blip>
          <a:stretch>
            <a:fillRect/>
          </a:stretch>
        </p:blipFill>
        <p:spPr>
          <a:xfrm>
            <a:off x="6457950" y="981075"/>
            <a:ext cx="2620645" cy="2189480"/>
          </a:xfrm>
          <a:prstGeom prst="rect">
            <a:avLst/>
          </a:prstGeom>
        </p:spPr>
      </p:pic>
    </p:spTree>
    <p:extLst>
      <p:ext uri="{BB962C8B-B14F-4D97-AF65-F5344CB8AC3E}">
        <p14:creationId xmlns:p14="http://schemas.microsoft.com/office/powerpoint/2010/main" val="2726008786"/>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BCA18BD-2F86-4C90-9BF6-B1B13A016BB2}"/>
              </a:ext>
            </a:extLst>
          </p:cNvPr>
          <p:cNvSpPr>
            <a:spLocks noGrp="1"/>
          </p:cNvSpPr>
          <p:nvPr>
            <p:ph type="title"/>
          </p:nvPr>
        </p:nvSpPr>
        <p:spPr/>
        <p:txBody>
          <a:bodyPr/>
          <a:lstStyle/>
          <a:p>
            <a:r>
              <a:rPr lang="da-DK" dirty="0"/>
              <a:t>5-trins guide til at træffe gode valg</a:t>
            </a:r>
            <a:br>
              <a:rPr lang="da-DK" dirty="0"/>
            </a:br>
            <a:r>
              <a:rPr lang="da-DK" dirty="0"/>
              <a:t>								</a:t>
            </a:r>
            <a:r>
              <a:rPr lang="da-DK" sz="2000" i="1" dirty="0"/>
              <a:t>- forsat</a:t>
            </a:r>
          </a:p>
        </p:txBody>
      </p:sp>
      <p:sp>
        <p:nvSpPr>
          <p:cNvPr id="2" name="Pladsholder til tekst 1">
            <a:extLst>
              <a:ext uri="{FF2B5EF4-FFF2-40B4-BE49-F238E27FC236}">
                <a16:creationId xmlns:a16="http://schemas.microsoft.com/office/drawing/2014/main" id="{956C2BFE-AF3E-449A-A8BD-0B48CDB15A86}"/>
              </a:ext>
            </a:extLst>
          </p:cNvPr>
          <p:cNvSpPr>
            <a:spLocks noGrp="1"/>
          </p:cNvSpPr>
          <p:nvPr>
            <p:ph idx="1"/>
          </p:nvPr>
        </p:nvSpPr>
        <p:spPr>
          <a:xfrm>
            <a:off x="323528" y="1628800"/>
            <a:ext cx="6391623" cy="4248150"/>
          </a:xfrm>
        </p:spPr>
        <p:txBody>
          <a:bodyPr vert="horz" lIns="91440" tIns="45720" rIns="91440" bIns="45720" rtlCol="0" anchor="t">
            <a:normAutofit fontScale="77500" lnSpcReduction="20000"/>
          </a:bodyPr>
          <a:lstStyle/>
          <a:p>
            <a:pPr marL="0" indent="0" fontAlgn="base">
              <a:lnSpc>
                <a:spcPct val="120000"/>
              </a:lnSpc>
              <a:buNone/>
            </a:pPr>
            <a:r>
              <a:rPr lang="da-DK" b="1" dirty="0"/>
              <a:t>4. Vej fordele og ulemper op mod hinanden</a:t>
            </a:r>
            <a:r>
              <a:rPr lang="da-DK" dirty="0"/>
              <a:t/>
            </a:r>
            <a:br>
              <a:rPr lang="da-DK" dirty="0"/>
            </a:br>
            <a:r>
              <a:rPr lang="da-DK" dirty="0"/>
              <a:t>Nu er det blevet tid til at finde den store vægt frem. Fordele og ulemper skal vejes op imod hinanden, så du får et billede af, hvad der vejer tungest. Hvad er de gode og mindre gode muligheder.</a:t>
            </a:r>
          </a:p>
          <a:p>
            <a:pPr marL="0" indent="0" fontAlgn="base">
              <a:lnSpc>
                <a:spcPct val="120000"/>
              </a:lnSpc>
              <a:buNone/>
            </a:pPr>
            <a:r>
              <a:rPr lang="da-DK" dirty="0"/>
              <a:t>Skær én valgmulighed fra ad gangen. Så snævrer feltet sig mere og mere ind, og det gør valget mere overskueligt, når du kun har få muligheder tilbage.</a:t>
            </a:r>
          </a:p>
          <a:p>
            <a:pPr marL="0" indent="0" fontAlgn="base">
              <a:lnSpc>
                <a:spcPct val="120000"/>
              </a:lnSpc>
              <a:buNone/>
            </a:pPr>
            <a:endParaRPr lang="da-DK" dirty="0"/>
          </a:p>
          <a:p>
            <a:pPr marL="0" indent="0" fontAlgn="base">
              <a:lnSpc>
                <a:spcPct val="120000"/>
              </a:lnSpc>
              <a:buNone/>
            </a:pPr>
            <a:r>
              <a:rPr lang="da-DK" b="1" dirty="0"/>
              <a:t>5. Sov på det</a:t>
            </a:r>
            <a:r>
              <a:rPr lang="da-DK" dirty="0"/>
              <a:t/>
            </a:r>
            <a:br>
              <a:rPr lang="da-DK" dirty="0"/>
            </a:br>
            <a:r>
              <a:rPr lang="da-DK" dirty="0"/>
              <a:t>En gammel talemåde lyder: </a:t>
            </a:r>
            <a:r>
              <a:rPr lang="da-DK" i="1" dirty="0"/>
              <a:t>sov på dine problemer og på dine beslutninger</a:t>
            </a:r>
            <a:r>
              <a:rPr lang="da-DK" dirty="0"/>
              <a:t>. Gør det. </a:t>
            </a:r>
          </a:p>
          <a:p>
            <a:pPr marL="0" indent="0" fontAlgn="base">
              <a:lnSpc>
                <a:spcPct val="120000"/>
              </a:lnSpc>
              <a:buNone/>
            </a:pPr>
            <a:r>
              <a:rPr lang="da-DK" dirty="0"/>
              <a:t>Sov på det. Din hjerne arbejder nemlig videre i det skjulte, mens du sover.</a:t>
            </a:r>
          </a:p>
          <a:p>
            <a:pPr marL="0" indent="0" fontAlgn="base">
              <a:lnSpc>
                <a:spcPct val="120000"/>
              </a:lnSpc>
              <a:buNone/>
            </a:pPr>
            <a:r>
              <a:rPr lang="da-DK" dirty="0"/>
              <a:t>Eksperterne kalder det for </a:t>
            </a:r>
            <a:r>
              <a:rPr lang="da-DK" i="1" dirty="0"/>
              <a:t>inkubation</a:t>
            </a:r>
            <a:r>
              <a:rPr lang="da-DK" dirty="0"/>
              <a:t>. Og vupti, en morgen forstår du pludselig, hvad der er det rigtige at gøre. Tilsyneladende lige ud af det blå.</a:t>
            </a:r>
          </a:p>
          <a:p>
            <a:pPr marL="0" indent="0" fontAlgn="base">
              <a:lnSpc>
                <a:spcPct val="120000"/>
              </a:lnSpc>
              <a:buNone/>
            </a:pPr>
            <a:r>
              <a:rPr lang="da-DK" dirty="0"/>
              <a:t>Men det er faktisk noget, der kun sker, fordi du i de fire første trin har arbejdet systematisk og grundigt med at finde frem til det rigtige valg. En god nats søvn hjælper bare lige med at få de sidste brikker til at falde helt på plads.</a:t>
            </a:r>
          </a:p>
        </p:txBody>
      </p:sp>
      <p:pic>
        <p:nvPicPr>
          <p:cNvPr id="7" name="Billede 6" descr="Sov på det">
            <a:extLst>
              <a:ext uri="{FF2B5EF4-FFF2-40B4-BE49-F238E27FC236}">
                <a16:creationId xmlns:a16="http://schemas.microsoft.com/office/drawing/2014/main" id="{5433C417-883D-4611-99EB-A7383F69B0C8}"/>
              </a:ext>
            </a:extLst>
          </p:cNvPr>
          <p:cNvPicPr/>
          <p:nvPr/>
        </p:nvPicPr>
        <p:blipFill>
          <a:blip r:embed="rId2" cstate="screen">
            <a:extLst>
              <a:ext uri="{28A0092B-C50C-407E-A947-70E740481C1C}">
                <a14:useLocalDpi xmlns:a14="http://schemas.microsoft.com/office/drawing/2010/main"/>
              </a:ext>
            </a:extLst>
          </a:blip>
          <a:stretch>
            <a:fillRect/>
          </a:stretch>
        </p:blipFill>
        <p:spPr>
          <a:xfrm>
            <a:off x="6616266" y="4437112"/>
            <a:ext cx="2520303" cy="1335560"/>
          </a:xfrm>
          <a:prstGeom prst="rect">
            <a:avLst/>
          </a:prstGeom>
        </p:spPr>
      </p:pic>
      <p:pic>
        <p:nvPicPr>
          <p:cNvPr id="8" name="Billede 7" descr="Kakerlakken træffer ingen valg.">
            <a:extLst>
              <a:ext uri="{FF2B5EF4-FFF2-40B4-BE49-F238E27FC236}">
                <a16:creationId xmlns:a16="http://schemas.microsoft.com/office/drawing/2014/main" id="{96696F67-6A75-40E2-8EE0-2146B6EDCF88}"/>
              </a:ext>
            </a:extLst>
          </p:cNvPr>
          <p:cNvPicPr/>
          <p:nvPr/>
        </p:nvPicPr>
        <p:blipFill>
          <a:blip r:embed="rId3" cstate="screen">
            <a:extLst>
              <a:ext uri="{28A0092B-C50C-407E-A947-70E740481C1C}">
                <a14:useLocalDpi xmlns:a14="http://schemas.microsoft.com/office/drawing/2010/main"/>
              </a:ext>
            </a:extLst>
          </a:blip>
          <a:stretch>
            <a:fillRect/>
          </a:stretch>
        </p:blipFill>
        <p:spPr>
          <a:xfrm>
            <a:off x="7218732" y="1206722"/>
            <a:ext cx="1719376" cy="2226969"/>
          </a:xfrm>
          <a:prstGeom prst="rect">
            <a:avLst/>
          </a:prstGeom>
        </p:spPr>
      </p:pic>
    </p:spTree>
    <p:extLst>
      <p:ext uri="{BB962C8B-B14F-4D97-AF65-F5344CB8AC3E}">
        <p14:creationId xmlns:p14="http://schemas.microsoft.com/office/powerpoint/2010/main" val="1573105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620688"/>
            <a:ext cx="6447501" cy="725455"/>
          </a:xfrm>
        </p:spPr>
        <p:txBody>
          <a:bodyPr/>
          <a:lstStyle/>
          <a:p>
            <a:r>
              <a:rPr lang="da-DK" b="1" dirty="0"/>
              <a:t>Forstyrrelser af socialt samspil</a:t>
            </a:r>
          </a:p>
        </p:txBody>
      </p:sp>
      <p:sp>
        <p:nvSpPr>
          <p:cNvPr id="3" name="Pladsholder til indhold 2"/>
          <p:cNvSpPr>
            <a:spLocks noGrp="1"/>
          </p:cNvSpPr>
          <p:nvPr>
            <p:ph idx="1"/>
          </p:nvPr>
        </p:nvSpPr>
        <p:spPr>
          <a:xfrm>
            <a:off x="856060" y="2125267"/>
            <a:ext cx="7429499" cy="3285695"/>
          </a:xfrm>
        </p:spPr>
        <p:txBody>
          <a:bodyPr>
            <a:normAutofit/>
          </a:bodyPr>
          <a:lstStyle/>
          <a:p>
            <a:pPr marL="34290" indent="0">
              <a:buNone/>
            </a:pPr>
            <a:r>
              <a:rPr lang="da-DK" b="1" dirty="0"/>
              <a:t>Ses ved, at personen har:</a:t>
            </a:r>
          </a:p>
          <a:p>
            <a:r>
              <a:rPr lang="da-DK" dirty="0"/>
              <a:t>Svært ved at forestille sig, hvad andre tænker og føler</a:t>
            </a:r>
          </a:p>
          <a:p>
            <a:r>
              <a:rPr lang="da-DK" dirty="0"/>
              <a:t>Svært ved at aflæse andre </a:t>
            </a:r>
          </a:p>
          <a:p>
            <a:r>
              <a:rPr lang="da-DK" dirty="0"/>
              <a:t>Problemer med at følge og tolke </a:t>
            </a:r>
            <a:r>
              <a:rPr lang="da-DK"/>
              <a:t>sociale spilleregler.</a:t>
            </a:r>
            <a:endParaRPr lang="da-DK" dirty="0"/>
          </a:p>
          <a:p>
            <a:endParaRPr lang="da-DK" dirty="0"/>
          </a:p>
        </p:txBody>
      </p:sp>
    </p:spTree>
    <p:extLst>
      <p:ext uri="{BB962C8B-B14F-4D97-AF65-F5344CB8AC3E}">
        <p14:creationId xmlns:p14="http://schemas.microsoft.com/office/powerpoint/2010/main" val="1572067437"/>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7C889141-843C-BF47-E5EB-1B6B3FE9E35C}"/>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23BDF620-6493-B371-7AA4-4485D76CAB3C}"/>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0DC45184-14C1-8D9E-648C-3C20576FC26B}"/>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91C95075-508B-2498-F771-BDA72AFD8B4E}"/>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A9FD059A-7574-028A-BEF6-2E00E9957FF9}"/>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8C349089-4462-434C-7C36-D20DC82BB1C6}"/>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8C51B434-51D0-B6E0-F8B4-9C63DEB96631}"/>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066F7B17-AFD2-D68E-9293-FFA9DFBECF31}"/>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92882F94-D105-4908-794C-E042C2525C2D}"/>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72049891-AFB9-8EE4-EC47-2E28B1D27491}"/>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6B7956F9-972F-725A-0877-D72E85DF19B9}"/>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2E019E1E-0EA5-E931-1EBC-9219AB3FB85F}"/>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98AD79EF-1548-275E-0A2D-3A5A43FD6895}"/>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28589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018198E-267E-4CAF-8676-E547ED37E4C9}"/>
              </a:ext>
            </a:extLst>
          </p:cNvPr>
          <p:cNvGraphicFramePr>
            <a:graphicFrameLocks noChangeAspect="1"/>
          </p:cNvGraphicFramePr>
          <p:nvPr>
            <p:custDataLst>
              <p:tags r:id="rId2"/>
            </p:custDataLst>
            <p:extLst>
              <p:ext uri="{D42A27DB-BD31-4B8C-83A1-F6EECF244321}">
                <p14:modId xmlns:p14="http://schemas.microsoft.com/office/powerpoint/2010/main" val="28615621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78"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vert="horz"/>
          <a:lstStyle/>
          <a:p>
            <a:r>
              <a:rPr lang="da-DK" dirty="0"/>
              <a:t>Øvelse: Samfundsborger</a:t>
            </a:r>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p:txBody>
          <a:bodyPr>
            <a:normAutofit/>
          </a:bodyPr>
          <a:lstStyle/>
          <a:p>
            <a:pPr marL="0" indent="0">
              <a:buNone/>
            </a:pPr>
            <a:endParaRPr lang="da-DK" dirty="0"/>
          </a:p>
          <a:p>
            <a:pPr marL="0" indent="0">
              <a:buNone/>
            </a:pPr>
            <a:r>
              <a:rPr lang="da-DK" dirty="0"/>
              <a:t>Formålet med øvelsen er, at I træner at argumentere for egne synspunkter og tale om samfundsemner. </a:t>
            </a:r>
          </a:p>
          <a:p>
            <a:r>
              <a:rPr lang="da-DK" dirty="0"/>
              <a:t>Tag et aktuelt tema op – fx ældreplejen </a:t>
            </a:r>
          </a:p>
          <a:p>
            <a:r>
              <a:rPr lang="da-DK" dirty="0"/>
              <a:t>Prøv at argumentere fra forskellige sider ift. om der skal bruges flere penge, fordele og ulemper, hvad ressourcerne ellers kunne anvendes til (øvelsen kan også handle om: hospitaler, dagtilbud, skoler, uddannelse, ledighedsydelser, hjælp til at bo selv, ældrepleje, biblioteker, museer, sportsfaciliteter, veje, offentlig transport).</a:t>
            </a:r>
          </a:p>
          <a:p>
            <a:endParaRPr lang="da-DK" dirty="0"/>
          </a:p>
          <a:p>
            <a:pPr marL="0" indent="0">
              <a:buNone/>
            </a:pPr>
            <a:endParaRPr lang="da-DK" dirty="0"/>
          </a:p>
        </p:txBody>
      </p:sp>
    </p:spTree>
    <p:extLst>
      <p:ext uri="{BB962C8B-B14F-4D97-AF65-F5344CB8AC3E}">
        <p14:creationId xmlns:p14="http://schemas.microsoft.com/office/powerpoint/2010/main" val="8202018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FA47AD66-CD72-99F2-AA84-AAD0AD0B0109}"/>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7E9F5A5E-02B7-14BF-2C72-B504B660579C}"/>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4F45E6FB-EE56-D54E-7561-61C7B5E3EBA4}"/>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BE163024-5DE3-9DF6-D65F-32143BE2E219}"/>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850C4902-3BD8-4614-F977-86AF60259F0A}"/>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BE3D27BC-8FC2-FCBC-1DAB-9DE8075944A0}"/>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4777BDB3-414B-EDA2-692C-BFB1F4406A1C}"/>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9A9EE104-34DE-5D98-34F9-97AF07DA39F9}"/>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233375A8-3233-DE11-7741-AAE9A8B16A0A}"/>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DD601B56-D552-30D5-A74D-4A241EFFF146}"/>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9081E3F4-7336-1148-04C0-C91DCDCDD4EE}"/>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4D1ABBFE-CAB8-883D-F3E7-54FC87BDCC0A}"/>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738C54AE-9890-E249-64CE-DCF889925380}"/>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56676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882E00D-49EB-4FBC-AAE9-EC7DABFF14F6}"/>
              </a:ext>
            </a:extLst>
          </p:cNvPr>
          <p:cNvGraphicFramePr>
            <a:graphicFrameLocks noChangeAspect="1"/>
          </p:cNvGraphicFramePr>
          <p:nvPr>
            <p:custDataLst>
              <p:tags r:id="rId2"/>
            </p:custDataLst>
            <p:extLst>
              <p:ext uri="{D42A27DB-BD31-4B8C-83A1-F6EECF244321}">
                <p14:modId xmlns:p14="http://schemas.microsoft.com/office/powerpoint/2010/main" val="1400225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02"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endParaRPr lang="da-DK" b="1"/>
          </a:p>
          <a:p>
            <a:pPr marL="0" indent="0">
              <a:buNone/>
            </a:pPr>
            <a:r>
              <a:rPr lang="da-DK" b="1"/>
              <a:t>[</a:t>
            </a:r>
            <a:r>
              <a:rPr lang="da-DK" b="1" dirty="0"/>
              <a:t>Udvælg evt. den/de relevante hjemmeøvelser og slet resten]</a:t>
            </a:r>
          </a:p>
          <a:p>
            <a:pPr lvl="0"/>
            <a:r>
              <a:rPr lang="da-DK" dirty="0"/>
              <a:t>Lav en liste over ting, som du især tager med dig fra modulet. Se på dine mål og overvej, hvor langt du er kommet, vend det med støttepersonen. </a:t>
            </a:r>
          </a:p>
          <a:p>
            <a:pPr lvl="0"/>
            <a:r>
              <a:rPr lang="da-DK" dirty="0"/>
              <a:t>Hvilke støttemuligheder kender du til, som kunne være relevante for dig – i kommunen og i lokalområdet? Drøft med støttepersonen.</a:t>
            </a:r>
          </a:p>
          <a:p>
            <a:pPr lvl="0"/>
            <a:r>
              <a:rPr lang="da-DK" dirty="0"/>
              <a:t>Eller noget helt andet, der giver mere mening for dig.</a:t>
            </a:r>
          </a:p>
        </p:txBody>
      </p:sp>
    </p:spTree>
    <p:extLst>
      <p:ext uri="{BB962C8B-B14F-4D97-AF65-F5344CB8AC3E}">
        <p14:creationId xmlns:p14="http://schemas.microsoft.com/office/powerpoint/2010/main" val="1683904094"/>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have været bedre eller anderledes?</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CF775C88-ABD4-C1DB-F7A1-2E01C2766E9A}"/>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19002240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741FC76D-BBE8-4BCC-9F2F-DA6BBD74B59C}"/>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393092573"/>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36096724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55B1A833-1495-9118-6C1D-3A988A3616A7}"/>
              </a:ext>
            </a:extLst>
          </p:cNvPr>
          <p:cNvSpPr txBox="1">
            <a:spLocks/>
          </p:cNvSpPr>
          <p:nvPr/>
        </p:nvSpPr>
        <p:spPr>
          <a:xfrm>
            <a:off x="1239838" y="1700808"/>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a:t>Tak for i dag </a:t>
            </a:r>
            <a:endParaRPr lang="da-DK" dirty="0"/>
          </a:p>
        </p:txBody>
      </p:sp>
    </p:spTree>
    <p:extLst>
      <p:ext uri="{BB962C8B-B14F-4D97-AF65-F5344CB8AC3E}">
        <p14:creationId xmlns:p14="http://schemas.microsoft.com/office/powerpoint/2010/main" val="2216314356"/>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858F0E5-B95A-4C30-8A16-C5C901E7CF4E}"/>
              </a:ext>
            </a:extLst>
          </p:cNvPr>
          <p:cNvSpPr>
            <a:spLocks noGrp="1"/>
          </p:cNvSpPr>
          <p:nvPr>
            <p:ph type="subTitle" idx="1"/>
          </p:nvPr>
        </p:nvSpPr>
        <p:spPr>
          <a:xfrm>
            <a:off x="4203339" y="2996952"/>
            <a:ext cx="4329473" cy="943108"/>
          </a:xfrm>
        </p:spPr>
        <p:txBody>
          <a:bodyPr>
            <a:normAutofit fontScale="92500" lnSpcReduction="20000"/>
          </a:bodyPr>
          <a:lstStyle/>
          <a:p>
            <a:r>
              <a:rPr lang="da-DK" dirty="0"/>
              <a:t>Modul 8.2: Muligheder og rettigheder</a:t>
            </a:r>
          </a:p>
          <a:p>
            <a:r>
              <a:rPr lang="da-DK" sz="1600"/>
              <a:t>(session 15</a:t>
            </a:r>
            <a:r>
              <a:rPr lang="da-DK" sz="1600" dirty="0"/>
              <a:t>)</a:t>
            </a:r>
          </a:p>
        </p:txBody>
      </p:sp>
      <p:sp>
        <p:nvSpPr>
          <p:cNvPr id="4" name="Text Placeholder 3">
            <a:extLst>
              <a:ext uri="{FF2B5EF4-FFF2-40B4-BE49-F238E27FC236}">
                <a16:creationId xmlns:a16="http://schemas.microsoft.com/office/drawing/2014/main" id="{2E2B844D-C554-4E99-B17D-8E8431F37B0D}"/>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2A2F32D1-6F74-46B1-B629-4388E1A37080}"/>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29358" y="2902610"/>
            <a:ext cx="719390" cy="30483"/>
          </a:xfrm>
          <a:prstGeom prst="rect">
            <a:avLst/>
          </a:prstGeom>
        </p:spPr>
      </p:pic>
    </p:spTree>
    <p:extLst>
      <p:ext uri="{BB962C8B-B14F-4D97-AF65-F5344CB8AC3E}">
        <p14:creationId xmlns:p14="http://schemas.microsoft.com/office/powerpoint/2010/main" val="432818"/>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0A337BE-6D98-4FCE-9973-06FC47FFC8D7}"/>
              </a:ext>
            </a:extLst>
          </p:cNvPr>
          <p:cNvGraphicFramePr>
            <a:graphicFrameLocks noChangeAspect="1"/>
          </p:cNvGraphicFramePr>
          <p:nvPr>
            <p:custDataLst>
              <p:tags r:id="rId2"/>
            </p:custDataLst>
            <p:extLst>
              <p:ext uri="{D42A27DB-BD31-4B8C-83A1-F6EECF244321}">
                <p14:modId xmlns:p14="http://schemas.microsoft.com/office/powerpoint/2010/main" val="3896145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426"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9957DF9C-B386-4E30-AAFC-3F955FE3260F}"/>
              </a:ext>
            </a:extLst>
          </p:cNvPr>
          <p:cNvPicPr>
            <a:picLocks noChangeAspect="1"/>
          </p:cNvPicPr>
          <p:nvPr/>
        </p:nvPicPr>
        <p:blipFill rotWithShape="1">
          <a:blip r:embed="rId6" cstate="screen">
            <a:alphaModFix amt="50000"/>
            <a:extLst>
              <a:ext uri="{28A0092B-C50C-407E-A947-70E740481C1C}">
                <a14:useLocalDpi xmlns:a14="http://schemas.microsoft.com/office/drawing/2010/main"/>
              </a:ext>
            </a:extLst>
          </a:blip>
          <a:srcRect/>
          <a:stretch/>
        </p:blipFill>
        <p:spPr>
          <a:xfrm>
            <a:off x="3748962" y="1494452"/>
            <a:ext cx="5417976" cy="5363548"/>
          </a:xfrm>
          <a:prstGeom prst="rect">
            <a:avLst/>
          </a:prstGeom>
        </p:spPr>
      </p:pic>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8.1: Muligheder og rettigheder</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15)</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endParaRPr lang="da-DK" b="1" dirty="0"/>
          </a:p>
          <a:p>
            <a:pPr marL="0" indent="0">
              <a:buNone/>
            </a:pPr>
            <a:r>
              <a:rPr lang="da-DK" b="1" dirty="0"/>
              <a:t>Formålet</a:t>
            </a:r>
            <a:r>
              <a:rPr lang="da-DK" dirty="0"/>
              <a:t> med dagen i dag er at:</a:t>
            </a:r>
          </a:p>
          <a:p>
            <a:r>
              <a:rPr lang="da-DK" dirty="0"/>
              <a:t>Blive klogere på </a:t>
            </a:r>
            <a:r>
              <a:rPr lang="da-DK"/>
              <a:t>dine rettigheder, </a:t>
            </a:r>
            <a:r>
              <a:rPr lang="da-DK" dirty="0"/>
              <a:t>og hvad du selv kan bestemme i </a:t>
            </a:r>
            <a:r>
              <a:rPr lang="da-DK"/>
              <a:t>dit liv </a:t>
            </a:r>
            <a:endParaRPr lang="da-DK" dirty="0"/>
          </a:p>
          <a:p>
            <a:r>
              <a:rPr lang="da-DK" dirty="0"/>
              <a:t>Blive klogere på dine muligheder i samfundet og muligheder for hjælp og støtte. </a:t>
            </a:r>
          </a:p>
        </p:txBody>
      </p:sp>
    </p:spTree>
    <p:extLst>
      <p:ext uri="{BB962C8B-B14F-4D97-AF65-F5344CB8AC3E}">
        <p14:creationId xmlns:p14="http://schemas.microsoft.com/office/powerpoint/2010/main" val="2428182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620688"/>
            <a:ext cx="6447501" cy="648478"/>
          </a:xfrm>
        </p:spPr>
        <p:txBody>
          <a:bodyPr/>
          <a:lstStyle/>
          <a:p>
            <a:r>
              <a:rPr lang="da-DK" b="1" dirty="0"/>
              <a:t>Forstyrrelse af kommunikation</a:t>
            </a:r>
          </a:p>
        </p:txBody>
      </p:sp>
      <p:sp>
        <p:nvSpPr>
          <p:cNvPr id="3" name="Pladsholder til indhold 2"/>
          <p:cNvSpPr>
            <a:spLocks noGrp="1"/>
          </p:cNvSpPr>
          <p:nvPr>
            <p:ph idx="1"/>
          </p:nvPr>
        </p:nvSpPr>
        <p:spPr>
          <a:xfrm>
            <a:off x="845218" y="2125266"/>
            <a:ext cx="7766636" cy="3291953"/>
          </a:xfrm>
        </p:spPr>
        <p:txBody>
          <a:bodyPr>
            <a:noAutofit/>
          </a:bodyPr>
          <a:lstStyle/>
          <a:p>
            <a:pPr marL="34290" indent="0">
              <a:buNone/>
            </a:pPr>
            <a:r>
              <a:rPr lang="da-DK" b="1" dirty="0"/>
              <a:t>Ses ved, at personen har:</a:t>
            </a:r>
            <a:endParaRPr lang="da-DK" dirty="0"/>
          </a:p>
          <a:p>
            <a:r>
              <a:rPr lang="da-DK" dirty="0"/>
              <a:t>Svært ved smalltalk</a:t>
            </a:r>
          </a:p>
          <a:p>
            <a:r>
              <a:rPr lang="da-DK" dirty="0"/>
              <a:t>Svært ved at starte, vedligeholde og afslutte en samtale (til tider form af monolog)</a:t>
            </a:r>
          </a:p>
          <a:p>
            <a:r>
              <a:rPr lang="da-DK" dirty="0"/>
              <a:t>Konkretopfattende </a:t>
            </a:r>
          </a:p>
          <a:p>
            <a:r>
              <a:rPr lang="da-DK" dirty="0"/>
              <a:t>Ser udelukkende kommunikationens formål som formidling – ikke noget socialt </a:t>
            </a:r>
          </a:p>
          <a:p>
            <a:r>
              <a:rPr lang="da-DK" dirty="0"/>
              <a:t>Svært ved at forstå ordsprog og talemåder</a:t>
            </a:r>
          </a:p>
          <a:p>
            <a:r>
              <a:rPr lang="da-DK" dirty="0"/>
              <a:t>Svært ved ironi </a:t>
            </a:r>
            <a:r>
              <a:rPr lang="da-DK"/>
              <a:t>og sarkasme.</a:t>
            </a:r>
            <a:endParaRPr lang="da-DK" dirty="0"/>
          </a:p>
        </p:txBody>
      </p:sp>
    </p:spTree>
    <p:extLst>
      <p:ext uri="{BB962C8B-B14F-4D97-AF65-F5344CB8AC3E}">
        <p14:creationId xmlns:p14="http://schemas.microsoft.com/office/powerpoint/2010/main" val="898140088"/>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7"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2128297802"/>
              </p:ext>
            </p:extLst>
          </p:nvPr>
        </p:nvGraphicFramePr>
        <p:xfrm>
          <a:off x="629046" y="1584775"/>
          <a:ext cx="7467526" cy="404622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r>
                        <a:rPr lang="da-DK" dirty="0"/>
                        <a:t> </a:t>
                      </a:r>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Hvordan er det gået siden sidst?</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a:t>
                      </a:r>
                      <a:r>
                        <a:rPr lang="da-DK" sz="1350" kern="1200" dirty="0">
                          <a:solidFill>
                            <a:schemeClr val="tx1"/>
                          </a:solidFill>
                          <a:effectLst/>
                          <a:latin typeface="+mn-lt"/>
                          <a:ea typeface="+mn-ea"/>
                          <a:cs typeface="+mn-cs"/>
                        </a:rPr>
                        <a:t>Hvilke støttemuligheder finder der, og hvad kan være relevant for mig? </a:t>
                      </a:r>
                      <a:r>
                        <a:rPr lang="da-DK" dirty="0"/>
                        <a:t> </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a:t>
                      </a:r>
                      <a:endParaRPr lang="da-DK" dirty="0"/>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3100555660"/>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efter forløbet</a:t>
                      </a:r>
                    </a:p>
                  </a:txBody>
                  <a:tcPr/>
                </a:tc>
                <a:extLst>
                  <a:ext uri="{0D108BD9-81ED-4DB2-BD59-A6C34878D82A}">
                    <a16:rowId xmlns:a16="http://schemas.microsoft.com/office/drawing/2014/main" val="199866108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a:t>
                      </a:r>
                      <a:r>
                        <a:rPr lang="da-DK" baseline="0" dirty="0">
                          <a:sym typeface="Wingdings" panose="05000000000000000000" pitchFamily="2" charset="2"/>
                        </a:rPr>
                        <a:t> </a:t>
                      </a:r>
                      <a:r>
                        <a:rPr lang="da-DK" dirty="0">
                          <a:sym typeface="Wingdings" panose="05000000000000000000" pitchFamily="2" charset="2"/>
                        </a:rPr>
                        <a:t>Vi udfylder et evalueringsskema. </a:t>
                      </a:r>
                      <a:endParaRPr lang="da-DK" dirty="0"/>
                    </a:p>
                  </a:txBody>
                  <a:tcPr/>
                </a:tc>
                <a:extLst>
                  <a:ext uri="{0D108BD9-81ED-4DB2-BD59-A6C34878D82A}">
                    <a16:rowId xmlns:a16="http://schemas.microsoft.com/office/drawing/2014/main" val="2055237630"/>
                  </a:ext>
                </a:extLst>
              </a:tr>
            </a:tbl>
          </a:graphicData>
        </a:graphic>
      </p:graphicFrame>
    </p:spTree>
    <p:extLst>
      <p:ext uri="{BB962C8B-B14F-4D97-AF65-F5344CB8AC3E}">
        <p14:creationId xmlns:p14="http://schemas.microsoft.com/office/powerpoint/2010/main" val="1317896187"/>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0CCA0AAF-5BF8-44F5-BC8B-B2741F5AAC4E}"/>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299238699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lstStyle/>
          <a:p>
            <a:r>
              <a:rPr lang="da-DK" b="1"/>
              <a:t>Hvordan </a:t>
            </a:r>
            <a:r>
              <a:rPr lang="da-DK" b="1" dirty="0"/>
              <a:t>er det gået siden sidste gruppesession?</a:t>
            </a:r>
          </a:p>
          <a:p>
            <a:r>
              <a:rPr lang="da-DK" b="1"/>
              <a:t>Hvordan </a:t>
            </a:r>
            <a:r>
              <a:rPr lang="da-DK" b="1" dirty="0"/>
              <a:t>er det gået med hjemmeøvelserne fra sidste gang?</a:t>
            </a:r>
          </a:p>
          <a:p>
            <a:r>
              <a:rPr lang="da-DK" b="1" dirty="0"/>
              <a:t>Er der noget fra sidste gang, der bøvler, eller som du har brug for at vende igen?</a:t>
            </a:r>
          </a:p>
          <a:p>
            <a:r>
              <a:rPr lang="da-DK" b="1" dirty="0"/>
              <a:t>Er der noget, du særligt gerne vil tale om i dag?</a:t>
            </a:r>
          </a:p>
          <a:p>
            <a:endParaRPr lang="da-DK" b="1" dirty="0"/>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DA2B6705-CB89-9B7A-1F18-BD66AC7238F6}"/>
              </a:ext>
            </a:extLst>
          </p:cNvPr>
          <p:cNvSpPr>
            <a:spLocks noGrp="1"/>
          </p:cNvSpPr>
          <p:nvPr>
            <p:ph type="title"/>
          </p:nvPr>
        </p:nvSpPr>
        <p:spPr>
          <a:xfrm>
            <a:off x="628649" y="764704"/>
            <a:ext cx="7904163" cy="756084"/>
          </a:xfrm>
        </p:spPr>
        <p:txBody>
          <a:bodyPr vert="horz"/>
          <a:lstStyle/>
          <a:p>
            <a:r>
              <a:rPr lang="da-DK" dirty="0"/>
              <a:t>Siden sidst i små grupper</a:t>
            </a:r>
          </a:p>
        </p:txBody>
      </p:sp>
    </p:spTree>
    <p:extLst>
      <p:ext uri="{BB962C8B-B14F-4D97-AF65-F5344CB8AC3E}">
        <p14:creationId xmlns:p14="http://schemas.microsoft.com/office/powerpoint/2010/main" val="215164151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dirty="0"/>
          </a:p>
          <a:p>
            <a:r>
              <a:rPr lang="da-DK" b="1" dirty="0"/>
              <a:t>Hvordan 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97232411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5A778C4-847F-4046-805B-7604C052089F}"/>
              </a:ext>
            </a:extLst>
          </p:cNvPr>
          <p:cNvGraphicFramePr>
            <a:graphicFrameLocks noChangeAspect="1"/>
          </p:cNvGraphicFramePr>
          <p:nvPr>
            <p:custDataLst>
              <p:tags r:id="rId2"/>
            </p:custDataLst>
            <p:extLst>
              <p:ext uri="{D42A27DB-BD31-4B8C-83A1-F6EECF244321}">
                <p14:modId xmlns:p14="http://schemas.microsoft.com/office/powerpoint/2010/main" val="695008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50" name="think-cell Slide" r:id="rId5" imgW="473" imgH="476" progId="TCLayout.ActiveDocument.1">
                  <p:embed/>
                </p:oleObj>
              </mc:Choice>
              <mc:Fallback>
                <p:oleObj name="think-cell Slide" r:id="rId5" imgW="473" imgH="47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Muligheder for støtte og hjælp i kommunen</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lstStyle/>
          <a:p>
            <a:pPr marL="0" indent="0">
              <a:buNone/>
            </a:pPr>
            <a:r>
              <a:rPr lang="da-DK" b="1" dirty="0"/>
              <a:t>[Udfyldes af kommunen]</a:t>
            </a:r>
          </a:p>
          <a:p>
            <a:r>
              <a:rPr lang="da-DK" b="1" dirty="0"/>
              <a:t>Bolig og bostøtte</a:t>
            </a:r>
            <a:r>
              <a:rPr lang="da-DK" dirty="0"/>
              <a:t>: XXX</a:t>
            </a:r>
          </a:p>
          <a:p>
            <a:endParaRPr lang="da-DK" dirty="0"/>
          </a:p>
          <a:p>
            <a:r>
              <a:rPr lang="da-DK" b="1" dirty="0"/>
              <a:t>Uddannelse: </a:t>
            </a:r>
            <a:r>
              <a:rPr lang="da-DK" dirty="0"/>
              <a:t>XXX</a:t>
            </a:r>
          </a:p>
          <a:p>
            <a:endParaRPr lang="da-DK" dirty="0"/>
          </a:p>
          <a:p>
            <a:r>
              <a:rPr lang="da-DK" b="1" dirty="0"/>
              <a:t>Arbejde: </a:t>
            </a:r>
            <a:r>
              <a:rPr lang="da-DK" dirty="0"/>
              <a:t>XXXX</a:t>
            </a:r>
          </a:p>
          <a:p>
            <a:endParaRPr lang="da-DK" dirty="0"/>
          </a:p>
          <a:p>
            <a:r>
              <a:rPr lang="da-DK" b="1" dirty="0"/>
              <a:t>Fællesskaber og fritid</a:t>
            </a:r>
            <a:r>
              <a:rPr lang="da-DK" dirty="0"/>
              <a:t>: XXX</a:t>
            </a:r>
          </a:p>
        </p:txBody>
      </p:sp>
      <p:sp>
        <p:nvSpPr>
          <p:cNvPr id="6" name="Speech Bubble: Rectangle with Corners Rounded 5">
            <a:extLst>
              <a:ext uri="{FF2B5EF4-FFF2-40B4-BE49-F238E27FC236}">
                <a16:creationId xmlns:a16="http://schemas.microsoft.com/office/drawing/2014/main" id="{F8D75C78-0086-415E-ABDB-13756EE8228D}"/>
              </a:ext>
            </a:extLst>
          </p:cNvPr>
          <p:cNvSpPr/>
          <p:nvPr/>
        </p:nvSpPr>
        <p:spPr>
          <a:xfrm>
            <a:off x="4408057" y="3645024"/>
            <a:ext cx="4087367" cy="2052042"/>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Hvor kan man finde støtte?</a:t>
            </a:r>
          </a:p>
          <a:p>
            <a:pPr>
              <a:spcAft>
                <a:spcPts val="600"/>
              </a:spcAft>
            </a:pPr>
            <a:r>
              <a:rPr lang="da-DK" sz="1400" i="1" dirty="0">
                <a:solidFill>
                  <a:schemeClr val="tx1"/>
                </a:solidFill>
              </a:rPr>
              <a:t>Hvilke støttemuligheder er relevante for dig?</a:t>
            </a:r>
          </a:p>
          <a:p>
            <a:pPr>
              <a:spcAft>
                <a:spcPts val="600"/>
              </a:spcAft>
            </a:pPr>
            <a:endParaRPr lang="da-DK" sz="1400" i="1" dirty="0">
              <a:solidFill>
                <a:schemeClr val="tx1"/>
              </a:solidFill>
            </a:endParaRPr>
          </a:p>
        </p:txBody>
      </p:sp>
      <p:sp>
        <p:nvSpPr>
          <p:cNvPr id="4" name="Rectangle 3">
            <a:extLst>
              <a:ext uri="{FF2B5EF4-FFF2-40B4-BE49-F238E27FC236}">
                <a16:creationId xmlns:a16="http://schemas.microsoft.com/office/drawing/2014/main" id="{982F0416-9452-475E-8170-2253B81218CD}"/>
              </a:ext>
            </a:extLst>
          </p:cNvPr>
          <p:cNvSpPr/>
          <p:nvPr/>
        </p:nvSpPr>
        <p:spPr>
          <a:xfrm>
            <a:off x="4591393" y="1628775"/>
            <a:ext cx="2520280" cy="1754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Indsæt lokale muligheder på denne side</a:t>
            </a:r>
          </a:p>
        </p:txBody>
      </p:sp>
    </p:spTree>
    <p:extLst>
      <p:ext uri="{BB962C8B-B14F-4D97-AF65-F5344CB8AC3E}">
        <p14:creationId xmlns:p14="http://schemas.microsoft.com/office/powerpoint/2010/main" val="387035010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EB00191-E62E-456D-B369-CA2851A0CA79}"/>
              </a:ext>
            </a:extLst>
          </p:cNvPr>
          <p:cNvGraphicFramePr>
            <a:graphicFrameLocks noChangeAspect="1"/>
          </p:cNvGraphicFramePr>
          <p:nvPr>
            <p:custDataLst>
              <p:tags r:id="rId2"/>
            </p:custDataLst>
            <p:extLst>
              <p:ext uri="{D42A27DB-BD31-4B8C-83A1-F6EECF244321}">
                <p14:modId xmlns:p14="http://schemas.microsoft.com/office/powerpoint/2010/main" val="21328254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5474" name="think-cell Slide" r:id="rId5" imgW="473" imgH="476" progId="TCLayout.ActiveDocument.1">
                  <p:embed/>
                </p:oleObj>
              </mc:Choice>
              <mc:Fallback>
                <p:oleObj name="think-cell Slide" r:id="rId5" imgW="473" imgH="47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Muligheder for støtte og hjælp i civilsamfundet</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lstStyle/>
          <a:p>
            <a:pPr marL="0" indent="0">
              <a:buNone/>
            </a:pPr>
            <a:endParaRPr lang="da-DK" b="1"/>
          </a:p>
          <a:p>
            <a:pPr marL="0" indent="0">
              <a:buNone/>
            </a:pPr>
            <a:r>
              <a:rPr lang="da-DK" b="1"/>
              <a:t>[</a:t>
            </a:r>
            <a:r>
              <a:rPr lang="da-DK" b="1" dirty="0"/>
              <a:t>Udfyldes af kommunen]</a:t>
            </a:r>
          </a:p>
          <a:p>
            <a:r>
              <a:rPr lang="da-DK" b="1" dirty="0"/>
              <a:t>Fællesskaber og fritid</a:t>
            </a:r>
            <a:r>
              <a:rPr lang="da-DK" dirty="0"/>
              <a:t>: XXX</a:t>
            </a:r>
          </a:p>
          <a:p>
            <a:pPr marL="0" indent="0">
              <a:buNone/>
            </a:pPr>
            <a:endParaRPr lang="da-DK" b="1" dirty="0"/>
          </a:p>
          <a:p>
            <a:r>
              <a:rPr lang="da-DK" b="1" dirty="0"/>
              <a:t>Økonomi: </a:t>
            </a:r>
            <a:r>
              <a:rPr lang="da-DK" dirty="0"/>
              <a:t>XXX</a:t>
            </a:r>
          </a:p>
          <a:p>
            <a:pPr marL="0" indent="0">
              <a:buNone/>
            </a:pPr>
            <a:endParaRPr lang="da-DK" dirty="0"/>
          </a:p>
          <a:p>
            <a:r>
              <a:rPr lang="da-DK" b="1" dirty="0"/>
              <a:t>Sundhed: </a:t>
            </a:r>
            <a:r>
              <a:rPr lang="da-DK" dirty="0"/>
              <a:t>XXX</a:t>
            </a:r>
          </a:p>
          <a:p>
            <a:pPr marL="0" indent="0">
              <a:buNone/>
            </a:pPr>
            <a:endParaRPr lang="da-DK" b="1" dirty="0"/>
          </a:p>
          <a:p>
            <a:r>
              <a:rPr lang="da-DK" b="1" dirty="0"/>
              <a:t>….</a:t>
            </a:r>
          </a:p>
        </p:txBody>
      </p:sp>
      <p:sp>
        <p:nvSpPr>
          <p:cNvPr id="6" name="Speech Bubble: Rectangle with Corners Rounded 5">
            <a:extLst>
              <a:ext uri="{FF2B5EF4-FFF2-40B4-BE49-F238E27FC236}">
                <a16:creationId xmlns:a16="http://schemas.microsoft.com/office/drawing/2014/main" id="{F8D75C78-0086-415E-ABDB-13756EE8228D}"/>
              </a:ext>
            </a:extLst>
          </p:cNvPr>
          <p:cNvSpPr/>
          <p:nvPr/>
        </p:nvSpPr>
        <p:spPr>
          <a:xfrm>
            <a:off x="4408057" y="3645024"/>
            <a:ext cx="4087367" cy="2052042"/>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Hvor kan man finde støtte?</a:t>
            </a:r>
          </a:p>
          <a:p>
            <a:pPr>
              <a:spcAft>
                <a:spcPts val="600"/>
              </a:spcAft>
            </a:pPr>
            <a:r>
              <a:rPr lang="da-DK" sz="1400" i="1" dirty="0">
                <a:solidFill>
                  <a:schemeClr val="tx1"/>
                </a:solidFill>
              </a:rPr>
              <a:t>Hvilke støttemuligheder er relevante for dig?</a:t>
            </a:r>
          </a:p>
          <a:p>
            <a:pPr>
              <a:spcAft>
                <a:spcPts val="600"/>
              </a:spcAft>
            </a:pPr>
            <a:endParaRPr lang="da-DK" sz="1400" i="1" dirty="0">
              <a:solidFill>
                <a:schemeClr val="tx1"/>
              </a:solidFill>
            </a:endParaRPr>
          </a:p>
        </p:txBody>
      </p:sp>
      <p:sp>
        <p:nvSpPr>
          <p:cNvPr id="10" name="Rectangle 9">
            <a:extLst>
              <a:ext uri="{FF2B5EF4-FFF2-40B4-BE49-F238E27FC236}">
                <a16:creationId xmlns:a16="http://schemas.microsoft.com/office/drawing/2014/main" id="{E8C23E98-BEF3-45DE-A80C-560D7ECC40B2}"/>
              </a:ext>
            </a:extLst>
          </p:cNvPr>
          <p:cNvSpPr/>
          <p:nvPr/>
        </p:nvSpPr>
        <p:spPr>
          <a:xfrm>
            <a:off x="4432332" y="1633259"/>
            <a:ext cx="2520280" cy="1754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Indsæt lokale muligheder på denne side</a:t>
            </a:r>
          </a:p>
        </p:txBody>
      </p:sp>
    </p:spTree>
    <p:extLst>
      <p:ext uri="{BB962C8B-B14F-4D97-AF65-F5344CB8AC3E}">
        <p14:creationId xmlns:p14="http://schemas.microsoft.com/office/powerpoint/2010/main" val="532632632"/>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5">
            <a:extLst>
              <a:ext uri="{FF2B5EF4-FFF2-40B4-BE49-F238E27FC236}">
                <a16:creationId xmlns:a16="http://schemas.microsoft.com/office/drawing/2014/main" id="{AA7D6833-7D41-484E-93CC-EA4F1CCA443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7824" y="260648"/>
            <a:ext cx="5184576" cy="5659132"/>
          </a:xfrm>
          <a:prstGeom prst="rect">
            <a:avLst/>
          </a:prstGeom>
        </p:spPr>
      </p:pic>
      <p:graphicFrame>
        <p:nvGraphicFramePr>
          <p:cNvPr id="5" name="Object 4" hidden="1">
            <a:extLst>
              <a:ext uri="{FF2B5EF4-FFF2-40B4-BE49-F238E27FC236}">
                <a16:creationId xmlns:a16="http://schemas.microsoft.com/office/drawing/2014/main" id="{4B7D7C38-DFEB-4EE8-B3C8-BCA1B39695F9}"/>
              </a:ext>
            </a:extLst>
          </p:cNvPr>
          <p:cNvGraphicFramePr>
            <a:graphicFrameLocks noChangeAspect="1"/>
          </p:cNvGraphicFramePr>
          <p:nvPr>
            <p:custDataLst>
              <p:tags r:id="rId2"/>
            </p:custDataLst>
            <p:extLst>
              <p:ext uri="{D42A27DB-BD31-4B8C-83A1-F6EECF244321}">
                <p14:modId xmlns:p14="http://schemas.microsoft.com/office/powerpoint/2010/main" val="1280686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498" name="think-cell Slide" r:id="rId6" imgW="473" imgH="476" progId="TCLayout.ActiveDocument.1">
                  <p:embed/>
                </p:oleObj>
              </mc:Choice>
              <mc:Fallback>
                <p:oleObj name="think-cell Slide" r:id="rId6" imgW="473" imgH="476" progId="TCLayout.ActiveDocument.1">
                  <p:embed/>
                  <p:pic>
                    <p:nvPicPr>
                      <p:cNvPr id="5" name="Object 4" hidden="1">
                        <a:extLst>
                          <a:ext uri="{FF2B5EF4-FFF2-40B4-BE49-F238E27FC236}">
                            <a16:creationId xmlns:a16="http://schemas.microsoft.com/office/drawing/2014/main" id="{4B7D7C38-DFEB-4EE8-B3C8-BCA1B39695F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da-DK" dirty="0"/>
              <a:t>Netværksoverblik</a:t>
            </a:r>
          </a:p>
        </p:txBody>
      </p:sp>
    </p:spTree>
    <p:extLst>
      <p:ext uri="{BB962C8B-B14F-4D97-AF65-F5344CB8AC3E}">
        <p14:creationId xmlns:p14="http://schemas.microsoft.com/office/powerpoint/2010/main" val="2589891111"/>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4C97F06B-843C-98E6-85B2-18D475FC1B06}"/>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C89E9665-44C9-58E6-F6AF-5F8EBBCBA690}"/>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AFAF30F2-6B5C-1302-505B-7FDD64E5C4CF}"/>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504DBEDC-ACD0-1B4D-86B0-589B4D6D28CA}"/>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98C18830-026A-90C4-9BC2-B9639D3413DE}"/>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2C39216A-C1AD-169B-F1D6-DA4BF36953DD}"/>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A842D26E-9400-9326-BBD8-AB4CE73028F2}"/>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B89707C6-19AC-067C-5361-2BE6F675140B}"/>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7E992DF4-F382-1873-5041-287D75BBD11F}"/>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322BCE4C-D941-0D08-166A-3CD915998741}"/>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E1374F37-AE27-6EA3-6578-0D934D3AC2F8}"/>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D6935F24-B88D-FBE8-AE2F-1799AF5249CD}"/>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8241891E-B6F3-92C4-5A19-F6E30DA6077C}"/>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174677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22548D3-A730-4F51-8737-DFA91EEF0D0B}"/>
              </a:ext>
            </a:extLst>
          </p:cNvPr>
          <p:cNvGraphicFramePr>
            <a:graphicFrameLocks noChangeAspect="1"/>
          </p:cNvGraphicFramePr>
          <p:nvPr>
            <p:custDataLst>
              <p:tags r:id="rId2"/>
            </p:custDataLst>
            <p:extLst>
              <p:ext uri="{D42A27DB-BD31-4B8C-83A1-F6EECF244321}">
                <p14:modId xmlns:p14="http://schemas.microsoft.com/office/powerpoint/2010/main" val="83430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522"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vert="horz"/>
          <a:lstStyle/>
          <a:p>
            <a:r>
              <a:rPr lang="da-DK" dirty="0"/>
              <a:t>Øvelse </a:t>
            </a:r>
          </a:p>
        </p:txBody>
      </p:sp>
      <p:sp>
        <p:nvSpPr>
          <p:cNvPr id="3" name="Content Placeholder 2">
            <a:extLst>
              <a:ext uri="{FF2B5EF4-FFF2-40B4-BE49-F238E27FC236}">
                <a16:creationId xmlns:a16="http://schemas.microsoft.com/office/drawing/2014/main" id="{175FDE50-545A-4429-A50F-034F0174A132}"/>
              </a:ext>
            </a:extLst>
          </p:cNvPr>
          <p:cNvSpPr>
            <a:spLocks noGrp="1"/>
          </p:cNvSpPr>
          <p:nvPr>
            <p:ph idx="1"/>
          </p:nvPr>
        </p:nvSpPr>
        <p:spPr>
          <a:xfrm>
            <a:off x="628649" y="1628775"/>
            <a:ext cx="4591423" cy="4248150"/>
          </a:xfrm>
        </p:spPr>
        <p:txBody>
          <a:bodyPr>
            <a:normAutofit/>
          </a:bodyPr>
          <a:lstStyle/>
          <a:p>
            <a:pPr marL="0" indent="0">
              <a:buNone/>
            </a:pPr>
            <a:r>
              <a:rPr lang="da-DK" dirty="0"/>
              <a:t>Relevante støttemuligheder for mig. </a:t>
            </a:r>
          </a:p>
          <a:p>
            <a:r>
              <a:rPr lang="da-DK" dirty="0"/>
              <a:t>Hvem kan støtte dig? </a:t>
            </a:r>
          </a:p>
          <a:p>
            <a:r>
              <a:rPr lang="da-DK" dirty="0"/>
              <a:t>Hvad kan de støtte dig med?</a:t>
            </a:r>
          </a:p>
          <a:p>
            <a:r>
              <a:rPr lang="da-DK" dirty="0"/>
              <a:t>Hvor kan jeg finde støtte til at indgå i sociale fællesskaber, fritidsaktiviteter eller lign.?</a:t>
            </a:r>
          </a:p>
          <a:p>
            <a:r>
              <a:rPr lang="da-DK" dirty="0"/>
              <a:t>Hvilken støtte kan jeg få behov for fra kommunen – hvornår har jeg behov for støtte, og hvordan får jeg adgang til støtte? </a:t>
            </a:r>
          </a:p>
          <a:p>
            <a:pPr marL="0" indent="0">
              <a:buNone/>
            </a:pPr>
            <a:endParaRPr lang="da-DK" dirty="0"/>
          </a:p>
        </p:txBody>
      </p:sp>
      <p:grpSp>
        <p:nvGrpSpPr>
          <p:cNvPr id="4" name="Group 3">
            <a:extLst>
              <a:ext uri="{FF2B5EF4-FFF2-40B4-BE49-F238E27FC236}">
                <a16:creationId xmlns:a16="http://schemas.microsoft.com/office/drawing/2014/main" id="{8C099A98-35F2-4850-96BA-CB57590E5A86}"/>
              </a:ext>
            </a:extLst>
          </p:cNvPr>
          <p:cNvGrpSpPr/>
          <p:nvPr/>
        </p:nvGrpSpPr>
        <p:grpSpPr>
          <a:xfrm>
            <a:off x="5436096" y="1773795"/>
            <a:ext cx="3289775" cy="3310410"/>
            <a:chOff x="2938408" y="1990799"/>
            <a:chExt cx="3289775" cy="3310410"/>
          </a:xfrm>
        </p:grpSpPr>
        <p:sp>
          <p:nvSpPr>
            <p:cNvPr id="6" name="Rutediagram: Forbindelse 5">
              <a:extLst>
                <a:ext uri="{FF2B5EF4-FFF2-40B4-BE49-F238E27FC236}">
                  <a16:creationId xmlns:a16="http://schemas.microsoft.com/office/drawing/2014/main" id="{4C7D30A9-F5AA-45BA-B1A2-A591CEB1F0B6}"/>
                </a:ext>
              </a:extLst>
            </p:cNvPr>
            <p:cNvSpPr/>
            <p:nvPr/>
          </p:nvSpPr>
          <p:spPr>
            <a:xfrm>
              <a:off x="2938408" y="1990799"/>
              <a:ext cx="3289775" cy="331041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350" dirty="0">
                  <a:solidFill>
                    <a:prstClr val="white"/>
                  </a:solidFill>
                  <a:latin typeface="Calibri" panose="020F0502020204030204"/>
                </a:rPr>
                <a:t> </a:t>
              </a: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endParaRPr lang="da-DK" sz="1350" dirty="0">
                <a:solidFill>
                  <a:prstClr val="white"/>
                </a:solidFill>
                <a:latin typeface="Calibri" panose="020F0502020204030204"/>
              </a:endParaRPr>
            </a:p>
            <a:p>
              <a:pPr algn="ctr" defTabSz="685800"/>
              <a:r>
                <a:rPr lang="da-DK" sz="1350" dirty="0">
                  <a:solidFill>
                    <a:schemeClr val="tx1"/>
                  </a:solidFill>
                  <a:latin typeface="Calibri" panose="020F0502020204030204"/>
                </a:rPr>
                <a:t>Kommunen, lægen…</a:t>
              </a:r>
            </a:p>
          </p:txBody>
        </p:sp>
        <p:sp>
          <p:nvSpPr>
            <p:cNvPr id="7" name="Rutediagram: Forbindelse 6">
              <a:extLst>
                <a:ext uri="{FF2B5EF4-FFF2-40B4-BE49-F238E27FC236}">
                  <a16:creationId xmlns:a16="http://schemas.microsoft.com/office/drawing/2014/main" id="{9492D191-CBE7-4735-84CC-9CB647D88D9E}"/>
                </a:ext>
              </a:extLst>
            </p:cNvPr>
            <p:cNvSpPr/>
            <p:nvPr/>
          </p:nvSpPr>
          <p:spPr>
            <a:xfrm>
              <a:off x="3458537" y="2561014"/>
              <a:ext cx="2226924" cy="2226923"/>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da-DK" sz="1350" dirty="0">
                  <a:solidFill>
                    <a:prstClr val="white"/>
                  </a:solidFill>
                  <a:latin typeface="Calibri" panose="020F0502020204030204"/>
                </a:rPr>
                <a:t> </a:t>
              </a:r>
            </a:p>
            <a:p>
              <a:pPr defTabSz="685800"/>
              <a:endParaRPr lang="da-DK" sz="1350" dirty="0">
                <a:solidFill>
                  <a:prstClr val="white"/>
                </a:solidFill>
                <a:latin typeface="Calibri" panose="020F0502020204030204"/>
              </a:endParaRPr>
            </a:p>
            <a:p>
              <a:pPr defTabSz="685800"/>
              <a:endParaRPr lang="da-DK" sz="1350" dirty="0">
                <a:solidFill>
                  <a:prstClr val="white"/>
                </a:solidFill>
                <a:latin typeface="Calibri" panose="020F0502020204030204"/>
              </a:endParaRPr>
            </a:p>
            <a:p>
              <a:pPr defTabSz="685800"/>
              <a:endParaRPr lang="da-DK" sz="1350" dirty="0">
                <a:solidFill>
                  <a:prstClr val="white"/>
                </a:solidFill>
                <a:latin typeface="Calibri" panose="020F0502020204030204"/>
              </a:endParaRPr>
            </a:p>
            <a:p>
              <a:pPr defTabSz="685800"/>
              <a:endParaRPr lang="da-DK" sz="1350" dirty="0">
                <a:solidFill>
                  <a:prstClr val="white"/>
                </a:solidFill>
                <a:latin typeface="Calibri" panose="020F0502020204030204"/>
              </a:endParaRPr>
            </a:p>
            <a:p>
              <a:pPr defTabSz="685800"/>
              <a:endParaRPr lang="da-DK" sz="1350" dirty="0">
                <a:solidFill>
                  <a:prstClr val="white"/>
                </a:solidFill>
                <a:latin typeface="Calibri" panose="020F0502020204030204"/>
              </a:endParaRPr>
            </a:p>
            <a:p>
              <a:pPr defTabSz="685800"/>
              <a:r>
                <a:rPr lang="da-DK" sz="1350" dirty="0">
                  <a:solidFill>
                    <a:schemeClr val="tx1"/>
                  </a:solidFill>
                  <a:latin typeface="Calibri" panose="020F0502020204030204"/>
                </a:rPr>
                <a:t>        </a:t>
              </a:r>
            </a:p>
            <a:p>
              <a:pPr defTabSz="685800"/>
              <a:r>
                <a:rPr lang="da-DK" sz="1350" dirty="0">
                  <a:solidFill>
                    <a:schemeClr val="tx1"/>
                  </a:solidFill>
                  <a:latin typeface="Calibri" panose="020F0502020204030204"/>
                </a:rPr>
                <a:t>         Dit netværk </a:t>
              </a:r>
            </a:p>
          </p:txBody>
        </p:sp>
        <p:sp>
          <p:nvSpPr>
            <p:cNvPr id="8" name="Rutediagram: Forbindelse 7">
              <a:extLst>
                <a:ext uri="{FF2B5EF4-FFF2-40B4-BE49-F238E27FC236}">
                  <a16:creationId xmlns:a16="http://schemas.microsoft.com/office/drawing/2014/main" id="{9EED8EF7-47F2-4FA9-B55A-9069FFE4C4F4}"/>
                </a:ext>
              </a:extLst>
            </p:cNvPr>
            <p:cNvSpPr/>
            <p:nvPr/>
          </p:nvSpPr>
          <p:spPr>
            <a:xfrm>
              <a:off x="4048044" y="3142787"/>
              <a:ext cx="1065372" cy="1063376"/>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da-DK" sz="1350" dirty="0">
                  <a:solidFill>
                    <a:schemeClr val="tx1"/>
                  </a:solidFill>
                  <a:latin typeface="Calibri" panose="020F0502020204030204"/>
                </a:rPr>
                <a:t> Dig selv</a:t>
              </a:r>
            </a:p>
          </p:txBody>
        </p:sp>
      </p:grpSp>
    </p:spTree>
    <p:extLst>
      <p:ext uri="{BB962C8B-B14F-4D97-AF65-F5344CB8AC3E}">
        <p14:creationId xmlns:p14="http://schemas.microsoft.com/office/powerpoint/2010/main" val="1562611747"/>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0F89E140-4D61-A6A0-382C-38E48590E789}"/>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6552B986-3BA7-648E-295A-C7C8A2C490B8}"/>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78111BA6-3EE2-D52E-947E-F6C511C00C13}"/>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3FBA4815-805E-BE1E-4819-373A5F5F34FA}"/>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CC0B9034-B25D-0FAD-B229-CEFD7BB0900F}"/>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5013A8F5-F3D3-FDBE-D018-597015626F6D}"/>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B1BFD913-0F04-E49F-9DFC-77859C4FCFA1}"/>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90EE6CAE-55E0-1B60-8F98-C4466C721863}"/>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F27C5CBE-3C6F-CB1C-46DF-5107192CC6EB}"/>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D64A6FD1-2D03-24C5-447E-285D289739DD}"/>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22BF7BF8-7247-D0A9-8D25-AE999915177B}"/>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19E19A92-5649-271F-F50C-84361450C726}"/>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0F9BCA19-E29C-4E42-52F8-8B077FBF9FD8}"/>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53432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548680"/>
            <a:ext cx="7575811" cy="797645"/>
          </a:xfrm>
        </p:spPr>
        <p:txBody>
          <a:bodyPr/>
          <a:lstStyle/>
          <a:p>
            <a:r>
              <a:rPr lang="da-DK" b="1" dirty="0"/>
              <a:t>Forstyrrelse af forestillingsevne</a:t>
            </a:r>
          </a:p>
        </p:txBody>
      </p:sp>
      <p:sp>
        <p:nvSpPr>
          <p:cNvPr id="3" name="Pladsholder til indhold 2"/>
          <p:cNvSpPr>
            <a:spLocks noGrp="1"/>
          </p:cNvSpPr>
          <p:nvPr>
            <p:ph idx="1"/>
          </p:nvPr>
        </p:nvSpPr>
        <p:spPr>
          <a:xfrm>
            <a:off x="830179" y="1747587"/>
            <a:ext cx="7957276" cy="4253163"/>
          </a:xfrm>
        </p:spPr>
        <p:txBody>
          <a:bodyPr>
            <a:normAutofit/>
          </a:bodyPr>
          <a:lstStyle/>
          <a:p>
            <a:pPr marL="34290" indent="0">
              <a:buNone/>
            </a:pPr>
            <a:r>
              <a:rPr lang="da-DK" b="1" dirty="0"/>
              <a:t>Ses ved, at personen har:</a:t>
            </a:r>
          </a:p>
          <a:p>
            <a:r>
              <a:rPr lang="da-DK" dirty="0"/>
              <a:t>Egne systemer og måder at gøre tingene på</a:t>
            </a:r>
          </a:p>
          <a:p>
            <a:r>
              <a:rPr lang="da-DK" dirty="0"/>
              <a:t>Svært ved at gøre tingene på andre måder</a:t>
            </a:r>
          </a:p>
          <a:p>
            <a:r>
              <a:rPr lang="da-DK" dirty="0"/>
              <a:t>Svært ved at forestille sig, hvad der skal ske </a:t>
            </a:r>
          </a:p>
          <a:p>
            <a:r>
              <a:rPr lang="da-DK" dirty="0"/>
              <a:t>Svært ved at forestille sig konsekvenser af egne handlinger (især overfor andre) </a:t>
            </a:r>
          </a:p>
          <a:p>
            <a:r>
              <a:rPr lang="da-DK" dirty="0"/>
              <a:t>Vanskeligt ved forandringer og ændringer i planer</a:t>
            </a:r>
          </a:p>
          <a:p>
            <a:r>
              <a:rPr lang="da-DK" dirty="0"/>
              <a:t>Holder af regler, rutiner og genkendelighed </a:t>
            </a:r>
          </a:p>
          <a:p>
            <a:r>
              <a:rPr lang="da-DK" dirty="0"/>
              <a:t>Særinteresser </a:t>
            </a:r>
          </a:p>
          <a:p>
            <a:pPr marL="34290" indent="0">
              <a:buNone/>
            </a:pPr>
            <a:endParaRPr lang="da-DK" dirty="0"/>
          </a:p>
          <a:p>
            <a:endParaRPr lang="da-DK" dirty="0"/>
          </a:p>
          <a:p>
            <a:endParaRPr lang="da-DK" u="sng" dirty="0"/>
          </a:p>
        </p:txBody>
      </p:sp>
      <p:sp>
        <p:nvSpPr>
          <p:cNvPr id="4" name="Speech Bubble: Rectangle with Corners Rounded 9">
            <a:extLst>
              <a:ext uri="{FF2B5EF4-FFF2-40B4-BE49-F238E27FC236}">
                <a16:creationId xmlns:a16="http://schemas.microsoft.com/office/drawing/2014/main" id="{9E3B6A4D-5822-4CC4-AD5C-26CACC94EAAD}"/>
              </a:ext>
            </a:extLst>
          </p:cNvPr>
          <p:cNvSpPr/>
          <p:nvPr/>
        </p:nvSpPr>
        <p:spPr>
          <a:xfrm>
            <a:off x="3923928" y="5003807"/>
            <a:ext cx="3510089" cy="1007765"/>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Hvad kan I genkende fra jeres eget liv?</a:t>
            </a:r>
          </a:p>
        </p:txBody>
      </p:sp>
    </p:spTree>
    <p:extLst>
      <p:ext uri="{BB962C8B-B14F-4D97-AF65-F5344CB8AC3E}">
        <p14:creationId xmlns:p14="http://schemas.microsoft.com/office/powerpoint/2010/main" val="1783755621"/>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882E00D-49EB-4FBC-AAE9-EC7DABFF14F6}"/>
              </a:ext>
            </a:extLst>
          </p:cNvPr>
          <p:cNvGraphicFramePr>
            <a:graphicFrameLocks noChangeAspect="1"/>
          </p:cNvGraphicFramePr>
          <p:nvPr>
            <p:custDataLst>
              <p:tags r:id="rId2"/>
            </p:custDataLst>
            <p:extLst>
              <p:ext uri="{D42A27DB-BD31-4B8C-83A1-F6EECF244321}">
                <p14:modId xmlns:p14="http://schemas.microsoft.com/office/powerpoint/2010/main" val="9130920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46" name="think-cell Slide" r:id="rId4" imgW="360" imgH="360" progId="TCLayout.ActiveDocument.1">
                  <p:embed/>
                </p:oleObj>
              </mc:Choice>
              <mc:Fallback>
                <p:oleObj name="think-cell Slide" r:id="rId4" imgW="360" imgH="360" progId="TCLayout.ActiveDocument.1">
                  <p:embed/>
                  <p:pic>
                    <p:nvPicPr>
                      <p:cNvPr id="6" name="Object 5" hidden="1">
                        <a:extLst>
                          <a:ext uri="{FF2B5EF4-FFF2-40B4-BE49-F238E27FC236}">
                            <a16:creationId xmlns:a16="http://schemas.microsoft.com/office/drawing/2014/main" id="{3882E00D-49EB-4FBC-AAE9-EC7DABFF14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628774"/>
            <a:ext cx="7904163" cy="4464521"/>
          </a:xfrm>
        </p:spPr>
        <p:txBody>
          <a:bodyPr>
            <a:normAutofit/>
          </a:bodyPr>
          <a:lstStyle/>
          <a:p>
            <a:pPr marL="0" indent="0">
              <a:buNone/>
            </a:pPr>
            <a:endParaRPr lang="da-DK" b="1" dirty="0"/>
          </a:p>
          <a:p>
            <a:pPr marL="0" indent="0">
              <a:buNone/>
            </a:pPr>
            <a:r>
              <a:rPr lang="da-DK" b="1" dirty="0"/>
              <a:t>[Udvælg evt. den/de relevante hjemmeøvelser og slet resten]</a:t>
            </a:r>
            <a:endParaRPr lang="da-DK" dirty="0"/>
          </a:p>
          <a:p>
            <a:pPr lvl="0"/>
            <a:r>
              <a:rPr lang="da-DK" dirty="0"/>
              <a:t>Lav en liste over ting, som du især tager med dig fra forløbet. Se på dine mål og overvej, hvor langt du er kommet, vend det med støttepersonen. </a:t>
            </a:r>
          </a:p>
          <a:p>
            <a:pPr lvl="0"/>
            <a:r>
              <a:rPr lang="da-DK" dirty="0"/>
              <a:t>Hvad har du lært af forløbet? Hvad skal du stadig arbejde videre med? Vend dette med din støtteperson</a:t>
            </a:r>
          </a:p>
          <a:p>
            <a:pPr lvl="0"/>
            <a:r>
              <a:rPr lang="da-DK" dirty="0"/>
              <a:t>Eller noget helt andet, der giver mening for dig.</a:t>
            </a:r>
          </a:p>
        </p:txBody>
      </p:sp>
    </p:spTree>
    <p:extLst>
      <p:ext uri="{BB962C8B-B14F-4D97-AF65-F5344CB8AC3E}">
        <p14:creationId xmlns:p14="http://schemas.microsoft.com/office/powerpoint/2010/main" val="99428782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have været bedre eller anderledes?</a:t>
            </a:r>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FEE3CE37-CE7E-84FF-A93A-BE95011D5906}"/>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3222345633"/>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741FC76D-BBE8-4BCC-9F2F-DA6BBD74B59C}"/>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173686561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056305788"/>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6A25A88D-39E2-1F81-1EBA-8BE48FA1FC81}"/>
              </a:ext>
            </a:extLst>
          </p:cNvPr>
          <p:cNvSpPr txBox="1">
            <a:spLocks/>
          </p:cNvSpPr>
          <p:nvPr/>
        </p:nvSpPr>
        <p:spPr>
          <a:xfrm>
            <a:off x="1239838" y="1700808"/>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367090378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9EAD454-0042-4D41-888D-9DF6960F6EBE}"/>
              </a:ext>
            </a:extLst>
          </p:cNvPr>
          <p:cNvGraphicFramePr>
            <a:graphicFrameLocks noChangeAspect="1"/>
          </p:cNvGraphicFramePr>
          <p:nvPr>
            <p:custDataLst>
              <p:tags r:id="rId2"/>
            </p:custDataLst>
            <p:extLst>
              <p:ext uri="{D42A27DB-BD31-4B8C-83A1-F6EECF244321}">
                <p14:modId xmlns:p14="http://schemas.microsoft.com/office/powerpoint/2010/main" val="14433335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70"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2924944"/>
            <a:ext cx="4329473" cy="1115924"/>
          </a:xfrm>
        </p:spPr>
        <p:txBody>
          <a:bodyPr>
            <a:normAutofit/>
          </a:bodyPr>
          <a:lstStyle/>
          <a:p>
            <a:r>
              <a:rPr lang="da-DK" sz="2400" dirty="0"/>
              <a:t>Modul 9: Afslutning</a:t>
            </a:r>
          </a:p>
          <a:p>
            <a:r>
              <a:rPr lang="da-DK"/>
              <a:t>(session 16</a:t>
            </a:r>
            <a:r>
              <a:rPr lang="da-DK" dirty="0"/>
              <a:t>)</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6"/>
          <a:stretch>
            <a:fillRect/>
          </a:stretch>
        </p:blipFill>
        <p:spPr>
          <a:xfrm>
            <a:off x="4218239" y="2866228"/>
            <a:ext cx="719390" cy="30483"/>
          </a:xfrm>
          <a:prstGeom prst="rect">
            <a:avLst/>
          </a:prstGeom>
        </p:spPr>
      </p:pic>
    </p:spTree>
    <p:extLst>
      <p:ext uri="{BB962C8B-B14F-4D97-AF65-F5344CB8AC3E}">
        <p14:creationId xmlns:p14="http://schemas.microsoft.com/office/powerpoint/2010/main" val="320105247"/>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CE2618F-B9E0-6EEE-6708-5FAE85BCEC29}"/>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8" name="Object 7" hidden="1">
            <a:extLst>
              <a:ext uri="{FF2B5EF4-FFF2-40B4-BE49-F238E27FC236}">
                <a16:creationId xmlns:a16="http://schemas.microsoft.com/office/drawing/2014/main" id="{832AD593-4E95-485C-A173-12DFFE874CAD}"/>
              </a:ext>
            </a:extLst>
          </p:cNvPr>
          <p:cNvGraphicFramePr>
            <a:graphicFrameLocks noChangeAspect="1"/>
          </p:cNvGraphicFramePr>
          <p:nvPr>
            <p:custDataLst>
              <p:tags r:id="rId2"/>
            </p:custDataLst>
            <p:extLst>
              <p:ext uri="{D42A27DB-BD31-4B8C-83A1-F6EECF244321}">
                <p14:modId xmlns:p14="http://schemas.microsoft.com/office/powerpoint/2010/main" val="30260052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594"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9: Afslutning</a:t>
            </a:r>
            <a:br>
              <a:rPr lang="da-DK" dirty="0"/>
            </a:br>
            <a:r>
              <a:rPr kumimoji="0" lang="da-DK" sz="1600" b="1" i="0" u="none" strike="noStrike" kern="1200" cap="none" spc="0" normalizeH="0" baseline="0" noProof="0" dirty="0">
                <a:ln>
                  <a:noFill/>
                </a:ln>
                <a:solidFill>
                  <a:srgbClr val="AF292E"/>
                </a:solidFill>
                <a:effectLst/>
                <a:uLnTx/>
                <a:uFillTx/>
                <a:latin typeface="Arial" panose="020B0604020202020204"/>
                <a:ea typeface="+mj-ea"/>
                <a:cs typeface="+mj-cs"/>
              </a:rPr>
              <a:t>(Session 16)</a:t>
            </a:r>
            <a:endParaRPr lang="da-DK" dirty="0"/>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endParaRPr lang="da-DK" b="1" dirty="0"/>
          </a:p>
          <a:p>
            <a:pPr marL="0" indent="0">
              <a:buNone/>
            </a:pPr>
            <a:r>
              <a:rPr lang="da-DK" b="1" dirty="0"/>
              <a:t>Formålet</a:t>
            </a:r>
            <a:r>
              <a:rPr lang="da-DK" dirty="0"/>
              <a:t> med dagen i dag er at:</a:t>
            </a:r>
          </a:p>
          <a:p>
            <a:r>
              <a:rPr lang="da-DK" dirty="0"/>
              <a:t>Samle op på forløbet og deltagernes udbytte af forløbet</a:t>
            </a:r>
          </a:p>
          <a:p>
            <a:r>
              <a:rPr lang="da-DK" dirty="0"/>
              <a:t>Drøfte hvordan deltagerne kommer videre efter forløbet</a:t>
            </a:r>
          </a:p>
          <a:p>
            <a:r>
              <a:rPr lang="da-DK" dirty="0"/>
              <a:t>Vende hvordan deltagerne kan anvende viden og redskaber fra forløbet i deres videre udvikling.</a:t>
            </a:r>
          </a:p>
        </p:txBody>
      </p:sp>
    </p:spTree>
    <p:extLst>
      <p:ext uri="{BB962C8B-B14F-4D97-AF65-F5344CB8AC3E}">
        <p14:creationId xmlns:p14="http://schemas.microsoft.com/office/powerpoint/2010/main" val="411602570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7"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2594333191"/>
              </p:ext>
            </p:extLst>
          </p:nvPr>
        </p:nvGraphicFramePr>
        <p:xfrm>
          <a:off x="629046" y="2070550"/>
          <a:ext cx="7467526" cy="272796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r>
                        <a:rPr lang="da-DK" dirty="0"/>
                        <a:t> </a:t>
                      </a:r>
                    </a:p>
                  </a:txBody>
                  <a:tcPr/>
                </a:tc>
                <a:extLst>
                  <a:ext uri="{0D108BD9-81ED-4DB2-BD59-A6C34878D82A}">
                    <a16:rowId xmlns:a16="http://schemas.microsoft.com/office/drawing/2014/main" val="113026759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Kort opsamling på gruppeforløbet</a:t>
                      </a:r>
                    </a:p>
                  </a:txBody>
                  <a:tcPr/>
                </a:tc>
                <a:extLst>
                  <a:ext uri="{0D108BD9-81ED-4DB2-BD59-A6C34878D82A}">
                    <a16:rowId xmlns:a16="http://schemas.microsoft.com/office/drawing/2014/main" val="3167250481"/>
                  </a:ext>
                </a:extLst>
              </a:tr>
              <a:tr h="370840">
                <a:tc>
                  <a:txBody>
                    <a:bodyPr/>
                    <a:lstStyle/>
                    <a:p>
                      <a:endParaRPr lang="da-DK" b="0" i="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i="0" dirty="0"/>
                        <a:t>Pause</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 </a:t>
                      </a:r>
                      <a:r>
                        <a:rPr lang="da-DK" b="0" dirty="0"/>
                        <a:t>Det videre arbejde</a:t>
                      </a:r>
                      <a:endParaRPr lang="da-DK" b="1" dirty="0"/>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Diplomuddeling og tak for denne gang</a:t>
                      </a:r>
                      <a:endParaRPr lang="da-DK"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da-DK" dirty="0"/>
                    </a:p>
                  </a:txBody>
                  <a:tcPr/>
                </a:tc>
                <a:extLst>
                  <a:ext uri="{0D108BD9-81ED-4DB2-BD59-A6C34878D82A}">
                    <a16:rowId xmlns:a16="http://schemas.microsoft.com/office/drawing/2014/main" val="372330441"/>
                  </a:ext>
                </a:extLst>
              </a:tr>
            </a:tbl>
          </a:graphicData>
        </a:graphic>
      </p:graphicFrame>
    </p:spTree>
    <p:extLst>
      <p:ext uri="{BB962C8B-B14F-4D97-AF65-F5344CB8AC3E}">
        <p14:creationId xmlns:p14="http://schemas.microsoft.com/office/powerpoint/2010/main" val="3990616316"/>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 name="Rectangle 7">
            <a:extLst>
              <a:ext uri="{FF2B5EF4-FFF2-40B4-BE49-F238E27FC236}">
                <a16:creationId xmlns:a16="http://schemas.microsoft.com/office/drawing/2014/main" id="{0CCA0AAF-5BF8-44F5-BC8B-B2741F5AAC4E}"/>
              </a:ext>
            </a:extLst>
          </p:cNvPr>
          <p:cNvSpPr/>
          <p:nvPr/>
        </p:nvSpPr>
        <p:spPr>
          <a:xfrm>
            <a:off x="2627784" y="2924944"/>
            <a:ext cx="3345788" cy="28007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800" b="0" i="0" u="none" strike="noStrike" kern="1200" cap="none" spc="0" normalizeH="0" baseline="0" noProof="0" dirty="0">
                <a:ln>
                  <a:noFill/>
                </a:ln>
                <a:solidFill>
                  <a:prstClr val="black"/>
                </a:solidFill>
                <a:effectLst/>
                <a:uLnTx/>
                <a:uFillTx/>
                <a:latin typeface="Arial" panose="020B0604020202020204"/>
                <a:ea typeface="+mn-ea"/>
                <a:cs typeface="+mn-cs"/>
                <a:sym typeface="Wingdings" panose="05000000000000000000" pitchFamily="2" charset="2"/>
              </a:rPr>
              <a:t>    </a:t>
            </a:r>
            <a:endParaRPr kumimoji="0" lang="da-DK" sz="8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8313984"/>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992F166-86C8-44FA-8682-8E2004DBC367}"/>
              </a:ext>
            </a:extLst>
          </p:cNvPr>
          <p:cNvGraphicFramePr>
            <a:graphicFrameLocks noChangeAspect="1"/>
          </p:cNvGraphicFramePr>
          <p:nvPr>
            <p:custDataLst>
              <p:tags r:id="rId2"/>
            </p:custDataLst>
            <p:extLst>
              <p:ext uri="{D42A27DB-BD31-4B8C-83A1-F6EECF244321}">
                <p14:modId xmlns:p14="http://schemas.microsoft.com/office/powerpoint/2010/main" val="1280811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1618"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13CBF83-FFF7-4CF2-B202-1FAF19023981}"/>
              </a:ext>
            </a:extLst>
          </p:cNvPr>
          <p:cNvSpPr>
            <a:spLocks noGrp="1"/>
          </p:cNvSpPr>
          <p:nvPr>
            <p:ph type="title"/>
          </p:nvPr>
        </p:nvSpPr>
        <p:spPr/>
        <p:txBody>
          <a:bodyPr vert="horz"/>
          <a:lstStyle/>
          <a:p>
            <a:r>
              <a:rPr lang="da-DK" dirty="0">
                <a:cs typeface="Arial"/>
              </a:rPr>
              <a:t>Temaerne i gruppeforløbet</a:t>
            </a:r>
          </a:p>
        </p:txBody>
      </p:sp>
      <p:sp>
        <p:nvSpPr>
          <p:cNvPr id="3" name="Content Placeholder 2">
            <a:extLst>
              <a:ext uri="{FF2B5EF4-FFF2-40B4-BE49-F238E27FC236}">
                <a16:creationId xmlns:a16="http://schemas.microsoft.com/office/drawing/2014/main" id="{788D8FF6-8AF9-49CD-8327-32856E10A23B}"/>
              </a:ext>
            </a:extLst>
          </p:cNvPr>
          <p:cNvSpPr>
            <a:spLocks noGrp="1"/>
          </p:cNvSpPr>
          <p:nvPr>
            <p:ph idx="1"/>
          </p:nvPr>
        </p:nvSpPr>
        <p:spPr>
          <a:xfrm>
            <a:off x="664112" y="1628800"/>
            <a:ext cx="5420055" cy="4248497"/>
          </a:xfrm>
        </p:spPr>
        <p:txBody>
          <a:bodyPr vert="horz" lIns="91440" tIns="45720" rIns="91440" bIns="45720" rtlCol="0" anchor="t">
            <a:noAutofit/>
          </a:bodyPr>
          <a:lstStyle/>
          <a:p>
            <a:pPr marL="342900" indent="-342900">
              <a:lnSpc>
                <a:spcPct val="150000"/>
              </a:lnSpc>
              <a:buAutoNum type="arabicPeriod"/>
            </a:pPr>
            <a:r>
              <a:rPr lang="da-DK" dirty="0">
                <a:ea typeface="+mn-lt"/>
                <a:cs typeface="+mn-lt"/>
              </a:rPr>
              <a:t>Velkommen </a:t>
            </a:r>
            <a:endParaRPr lang="en-US" dirty="0">
              <a:ea typeface="+mn-lt"/>
              <a:cs typeface="+mn-lt"/>
            </a:endParaRPr>
          </a:p>
          <a:p>
            <a:pPr marL="342900" indent="-342900">
              <a:lnSpc>
                <a:spcPct val="150000"/>
              </a:lnSpc>
              <a:buFont typeface="Arial" panose="020B0604020202020204" pitchFamily="34" charset="0"/>
              <a:buAutoNum type="arabicPeriod"/>
            </a:pPr>
            <a:r>
              <a:rPr lang="da-DK" dirty="0">
                <a:ea typeface="+mn-lt"/>
                <a:cs typeface="+mn-lt"/>
              </a:rPr>
              <a:t>Forstå mig selv og andre</a:t>
            </a:r>
            <a:endParaRPr lang="en-US" dirty="0">
              <a:ea typeface="+mn-lt"/>
              <a:cs typeface="+mn-lt"/>
            </a:endParaRPr>
          </a:p>
          <a:p>
            <a:pPr marL="342900" indent="-342900">
              <a:lnSpc>
                <a:spcPct val="150000"/>
              </a:lnSpc>
              <a:buAutoNum type="arabicPeriod"/>
            </a:pPr>
            <a:r>
              <a:rPr lang="da-DK" dirty="0">
                <a:ea typeface="+mn-lt"/>
                <a:cs typeface="+mn-lt"/>
              </a:rPr>
              <a:t>Samtale </a:t>
            </a:r>
            <a:endParaRPr lang="en-US" dirty="0">
              <a:ea typeface="+mn-lt"/>
              <a:cs typeface="+mn-lt"/>
            </a:endParaRPr>
          </a:p>
          <a:p>
            <a:pPr marL="342900" indent="-342900">
              <a:lnSpc>
                <a:spcPct val="150000"/>
              </a:lnSpc>
              <a:buAutoNum type="arabicPeriod"/>
            </a:pPr>
            <a:r>
              <a:rPr lang="da-DK" dirty="0">
                <a:ea typeface="+mn-lt"/>
                <a:cs typeface="+mn-lt"/>
              </a:rPr>
              <a:t>Konflikter </a:t>
            </a:r>
            <a:endParaRPr lang="en-US" dirty="0">
              <a:ea typeface="+mn-lt"/>
              <a:cs typeface="+mn-lt"/>
            </a:endParaRPr>
          </a:p>
          <a:p>
            <a:pPr marL="342900" indent="-342900">
              <a:lnSpc>
                <a:spcPct val="150000"/>
              </a:lnSpc>
              <a:buFont typeface="Arial" panose="020B0604020202020204" pitchFamily="34" charset="0"/>
              <a:buAutoNum type="arabicPeriod"/>
            </a:pPr>
            <a:r>
              <a:rPr lang="da-DK" dirty="0">
                <a:ea typeface="+mn-lt"/>
                <a:cs typeface="+mn-lt"/>
              </a:rPr>
              <a:t>Flytte hjemmefra og hverdagen i egen bolig</a:t>
            </a:r>
            <a:endParaRPr lang="en-US" dirty="0">
              <a:ea typeface="+mn-lt"/>
              <a:cs typeface="+mn-lt"/>
            </a:endParaRPr>
          </a:p>
          <a:p>
            <a:pPr marL="342900" indent="-342900">
              <a:lnSpc>
                <a:spcPct val="150000"/>
              </a:lnSpc>
              <a:buAutoNum type="arabicPeriod"/>
            </a:pPr>
            <a:r>
              <a:rPr lang="da-DK" dirty="0">
                <a:ea typeface="+mn-lt"/>
                <a:cs typeface="+mn-lt"/>
              </a:rPr>
              <a:t>Fritid, venskaber og kærester</a:t>
            </a:r>
            <a:endParaRPr lang="en-US" dirty="0">
              <a:ea typeface="+mn-lt"/>
              <a:cs typeface="+mn-lt"/>
            </a:endParaRPr>
          </a:p>
          <a:p>
            <a:pPr marL="342900" indent="-342900">
              <a:lnSpc>
                <a:spcPct val="150000"/>
              </a:lnSpc>
              <a:buFont typeface="Arial" panose="020B0604020202020204" pitchFamily="34" charset="0"/>
              <a:buAutoNum type="arabicPeriod"/>
            </a:pPr>
            <a:r>
              <a:rPr lang="da-DK" dirty="0">
                <a:ea typeface="+mn-lt"/>
                <a:cs typeface="+mn-lt"/>
              </a:rPr>
              <a:t>Uddannelse og job </a:t>
            </a:r>
            <a:endParaRPr lang="en-US" dirty="0">
              <a:ea typeface="+mn-lt"/>
              <a:cs typeface="+mn-lt"/>
            </a:endParaRPr>
          </a:p>
          <a:p>
            <a:pPr marL="342900" indent="-342900">
              <a:lnSpc>
                <a:spcPct val="150000"/>
              </a:lnSpc>
              <a:buAutoNum type="arabicPeriod"/>
            </a:pPr>
            <a:r>
              <a:rPr lang="da-DK" dirty="0">
                <a:ea typeface="+mn-lt"/>
                <a:cs typeface="+mn-lt"/>
              </a:rPr>
              <a:t>Muligheder og rettigheder.</a:t>
            </a:r>
          </a:p>
        </p:txBody>
      </p:sp>
    </p:spTree>
    <p:extLst>
      <p:ext uri="{BB962C8B-B14F-4D97-AF65-F5344CB8AC3E}">
        <p14:creationId xmlns:p14="http://schemas.microsoft.com/office/powerpoint/2010/main" val="3618912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2759B-61E1-437A-A8E2-DD2E0A1BC39C}"/>
              </a:ext>
            </a:extLst>
          </p:cNvPr>
          <p:cNvSpPr>
            <a:spLocks noGrp="1"/>
          </p:cNvSpPr>
          <p:nvPr>
            <p:ph type="title"/>
          </p:nvPr>
        </p:nvSpPr>
        <p:spPr>
          <a:xfrm>
            <a:off x="588099" y="288120"/>
            <a:ext cx="7904163" cy="756084"/>
          </a:xfrm>
        </p:spPr>
        <p:txBody>
          <a:bodyPr/>
          <a:lstStyle/>
          <a:p>
            <a:r>
              <a:rPr lang="da-DK" dirty="0"/>
              <a:t>Den kognitive diamant</a:t>
            </a:r>
          </a:p>
        </p:txBody>
      </p:sp>
      <p:sp>
        <p:nvSpPr>
          <p:cNvPr id="11" name="Content Placeholder 10">
            <a:extLst>
              <a:ext uri="{FF2B5EF4-FFF2-40B4-BE49-F238E27FC236}">
                <a16:creationId xmlns:a16="http://schemas.microsoft.com/office/drawing/2014/main" id="{B78B7A29-59D4-4AE2-9CE2-CD640F8C9E82}"/>
              </a:ext>
            </a:extLst>
          </p:cNvPr>
          <p:cNvSpPr>
            <a:spLocks noGrp="1"/>
          </p:cNvSpPr>
          <p:nvPr>
            <p:ph idx="1"/>
          </p:nvPr>
        </p:nvSpPr>
        <p:spPr>
          <a:xfrm>
            <a:off x="6083796" y="2492896"/>
            <a:ext cx="2664668" cy="3370738"/>
          </a:xfrm>
        </p:spPr>
        <p:txBody>
          <a:bodyPr>
            <a:normAutofit/>
          </a:bodyPr>
          <a:lstStyle/>
          <a:p>
            <a:r>
              <a:rPr lang="da-DK" dirty="0"/>
              <a:t>Tanker, følelser, krop og adfærd er forbundet</a:t>
            </a:r>
          </a:p>
          <a:p>
            <a:r>
              <a:rPr lang="da-DK" dirty="0"/>
              <a:t>Ændrer du fx dine tanker om noget, så ændres din adfærd, dine følelser og din kropslige reaktion også.</a:t>
            </a:r>
          </a:p>
          <a:p>
            <a:endParaRPr lang="da-DK" dirty="0"/>
          </a:p>
        </p:txBody>
      </p:sp>
      <p:pic>
        <p:nvPicPr>
          <p:cNvPr id="12" name="Picture 11">
            <a:extLst>
              <a:ext uri="{FF2B5EF4-FFF2-40B4-BE49-F238E27FC236}">
                <a16:creationId xmlns:a16="http://schemas.microsoft.com/office/drawing/2014/main" id="{A7C725A5-2DC9-4154-870D-9612254BA95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115616" y="1180171"/>
            <a:ext cx="4752528" cy="4866318"/>
          </a:xfrm>
          <a:prstGeom prst="rect">
            <a:avLst/>
          </a:prstGeom>
        </p:spPr>
      </p:pic>
      <p:sp>
        <p:nvSpPr>
          <p:cNvPr id="13" name="TextBox 12">
            <a:extLst>
              <a:ext uri="{FF2B5EF4-FFF2-40B4-BE49-F238E27FC236}">
                <a16:creationId xmlns:a16="http://schemas.microsoft.com/office/drawing/2014/main" id="{81C36AFA-1D4E-4001-B9CE-747E30B23581}"/>
              </a:ext>
            </a:extLst>
          </p:cNvPr>
          <p:cNvSpPr txBox="1"/>
          <p:nvPr/>
        </p:nvSpPr>
        <p:spPr>
          <a:xfrm flipH="1">
            <a:off x="4067944" y="5830324"/>
            <a:ext cx="3168353" cy="169277"/>
          </a:xfrm>
          <a:prstGeom prst="rect">
            <a:avLst/>
          </a:prstGeom>
          <a:noFill/>
        </p:spPr>
        <p:txBody>
          <a:bodyPr wrap="square" lIns="0" tIns="0" rIns="0" bIns="0" rtlCol="0">
            <a:spAutoFit/>
          </a:bodyPr>
          <a:lstStyle/>
          <a:p>
            <a:r>
              <a:rPr lang="da-DK" sz="1100" dirty="0">
                <a:solidFill>
                  <a:schemeClr val="accent6"/>
                </a:solidFill>
              </a:rPr>
              <a:t>Kilde: Region H: 2020: Psykoterapimanual</a:t>
            </a:r>
          </a:p>
        </p:txBody>
      </p:sp>
    </p:spTree>
    <p:extLst>
      <p:ext uri="{BB962C8B-B14F-4D97-AF65-F5344CB8AC3E}">
        <p14:creationId xmlns:p14="http://schemas.microsoft.com/office/powerpoint/2010/main" val="424620311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7356AE-23EC-45FF-B3A3-958464B5A620}"/>
              </a:ext>
            </a:extLst>
          </p:cNvPr>
          <p:cNvSpPr>
            <a:spLocks noGrp="1"/>
          </p:cNvSpPr>
          <p:nvPr>
            <p:ph type="title"/>
          </p:nvPr>
        </p:nvSpPr>
        <p:spPr/>
        <p:txBody>
          <a:bodyPr/>
          <a:lstStyle/>
          <a:p>
            <a:r>
              <a:rPr lang="da-DK" dirty="0"/>
              <a:t>Feedback på temaer og indhold</a:t>
            </a:r>
          </a:p>
        </p:txBody>
      </p:sp>
      <p:sp>
        <p:nvSpPr>
          <p:cNvPr id="3" name="Pladsholder til indhold 2">
            <a:extLst>
              <a:ext uri="{FF2B5EF4-FFF2-40B4-BE49-F238E27FC236}">
                <a16:creationId xmlns:a16="http://schemas.microsoft.com/office/drawing/2014/main" id="{3D7BEAE4-066D-4050-AD6D-FC79E2082246}"/>
              </a:ext>
            </a:extLst>
          </p:cNvPr>
          <p:cNvSpPr>
            <a:spLocks noGrp="1"/>
          </p:cNvSpPr>
          <p:nvPr>
            <p:ph idx="1"/>
          </p:nvPr>
        </p:nvSpPr>
        <p:spPr>
          <a:xfrm>
            <a:off x="628649" y="1700808"/>
            <a:ext cx="6823671" cy="4104456"/>
          </a:xfrm>
        </p:spPr>
        <p:txBody>
          <a:bodyPr vert="horz" lIns="91440" tIns="45720" rIns="91440" bIns="45720" rtlCol="0" anchor="t">
            <a:normAutofit/>
          </a:bodyPr>
          <a:lstStyle/>
          <a:p>
            <a:pPr marL="0" indent="0">
              <a:buNone/>
            </a:pPr>
            <a:r>
              <a:rPr lang="da-DK" b="1" dirty="0">
                <a:ea typeface="+mn-lt"/>
                <a:cs typeface="+mn-lt"/>
              </a:rPr>
              <a:t>De forskellige temaers relevans: </a:t>
            </a:r>
            <a:endParaRPr lang="da-DK" dirty="0">
              <a:cs typeface="Arial" panose="020B0604020202020204"/>
            </a:endParaRPr>
          </a:p>
          <a:p>
            <a:pPr marL="179705" indent="-179705"/>
            <a:r>
              <a:rPr lang="da-DK" dirty="0">
                <a:ea typeface="+mn-lt"/>
                <a:cs typeface="+mn-lt"/>
              </a:rPr>
              <a:t>Var der nogle temaer, som var særligt relevante?</a:t>
            </a:r>
          </a:p>
          <a:p>
            <a:pPr marL="179705" indent="-179705"/>
            <a:r>
              <a:rPr lang="da-DK" dirty="0">
                <a:ea typeface="+mn-lt"/>
                <a:cs typeface="+mn-lt"/>
              </a:rPr>
              <a:t>Noget der skulle have været mere af?</a:t>
            </a:r>
            <a:endParaRPr lang="da-DK" dirty="0"/>
          </a:p>
          <a:p>
            <a:pPr marL="179705" indent="-179705"/>
            <a:r>
              <a:rPr lang="da-DK" dirty="0">
                <a:ea typeface="+mn-lt"/>
                <a:cs typeface="+mn-lt"/>
              </a:rPr>
              <a:t>Noget der skulle have været mindre af?</a:t>
            </a:r>
            <a:endParaRPr lang="da-DK" dirty="0"/>
          </a:p>
          <a:p>
            <a:pPr marL="179705" indent="-179705"/>
            <a:endParaRPr lang="da-DK" dirty="0">
              <a:cs typeface="Arial"/>
            </a:endParaRPr>
          </a:p>
          <a:p>
            <a:pPr marL="0" indent="0">
              <a:buNone/>
            </a:pPr>
            <a:endParaRPr lang="da-DK" dirty="0">
              <a:cs typeface="Arial"/>
            </a:endParaRPr>
          </a:p>
          <a:p>
            <a:pPr marL="0" indent="0">
              <a:buNone/>
            </a:pPr>
            <a:r>
              <a:rPr lang="da-DK" b="1" dirty="0">
                <a:ea typeface="+mn-lt"/>
                <a:cs typeface="+mn-lt"/>
              </a:rPr>
              <a:t>Vil du anbefale forløbet til andre? </a:t>
            </a:r>
            <a:endParaRPr lang="da-DK" dirty="0">
              <a:cs typeface="Arial"/>
            </a:endParaRPr>
          </a:p>
        </p:txBody>
      </p:sp>
    </p:spTree>
    <p:extLst>
      <p:ext uri="{BB962C8B-B14F-4D97-AF65-F5344CB8AC3E}">
        <p14:creationId xmlns:p14="http://schemas.microsoft.com/office/powerpoint/2010/main" val="1572296875"/>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68438C-62A0-4978-92B0-3956EE457CC2}"/>
              </a:ext>
            </a:extLst>
          </p:cNvPr>
          <p:cNvSpPr>
            <a:spLocks noGrp="1"/>
          </p:cNvSpPr>
          <p:nvPr>
            <p:ph type="title"/>
          </p:nvPr>
        </p:nvSpPr>
        <p:spPr/>
        <p:txBody>
          <a:bodyPr/>
          <a:lstStyle/>
          <a:p>
            <a:r>
              <a:rPr lang="da-DK" dirty="0"/>
              <a:t>De fire F´er</a:t>
            </a:r>
          </a:p>
        </p:txBody>
      </p:sp>
      <p:sp>
        <p:nvSpPr>
          <p:cNvPr id="14" name="Tekstfelt 13">
            <a:extLst>
              <a:ext uri="{FF2B5EF4-FFF2-40B4-BE49-F238E27FC236}">
                <a16:creationId xmlns:a16="http://schemas.microsoft.com/office/drawing/2014/main" id="{D3F5960D-B1EA-4033-95EE-B3511F47CD05}"/>
              </a:ext>
            </a:extLst>
          </p:cNvPr>
          <p:cNvSpPr txBox="1"/>
          <p:nvPr/>
        </p:nvSpPr>
        <p:spPr>
          <a:xfrm>
            <a:off x="681540" y="1700808"/>
            <a:ext cx="3250890" cy="7078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u="none" strike="noStrike" kern="1200" cap="none" spc="0" normalizeH="0" baseline="0" noProof="0" dirty="0">
                <a:ln>
                  <a:noFill/>
                </a:ln>
                <a:solidFill>
                  <a:prstClr val="black"/>
                </a:solidFill>
                <a:effectLst/>
                <a:uLnTx/>
                <a:uFillTx/>
                <a:latin typeface="Arial" panose="020B0604020202020204"/>
                <a:ea typeface="+mn-ea"/>
                <a:cs typeface="+mn-cs"/>
              </a:rPr>
              <a:t>Fakta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black"/>
                </a:solidFill>
                <a:latin typeface="Arial" panose="020B0604020202020204"/>
              </a:rPr>
              <a:t>H</a:t>
            </a:r>
            <a:r>
              <a:rPr kumimoji="0" lang="da-DK" sz="1800" b="0" u="none" strike="noStrike" kern="1200" cap="none" spc="0" normalizeH="0" baseline="0" noProof="0" dirty="0">
                <a:ln>
                  <a:noFill/>
                </a:ln>
                <a:solidFill>
                  <a:prstClr val="black"/>
                </a:solidFill>
                <a:effectLst/>
                <a:uLnTx/>
                <a:uFillTx/>
                <a:latin typeface="Arial" panose="020B0604020202020204"/>
                <a:ea typeface="+mn-ea"/>
                <a:cs typeface="+mn-cs"/>
              </a:rPr>
              <a:t>vad har du fået viden om? </a:t>
            </a:r>
            <a:r>
              <a:rPr kumimoji="0" lang="da-DK" sz="1800" b="1"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da-DK" sz="1800" b="1" u="none" strike="noStrike" kern="1200" cap="none" spc="0" normalizeH="0" baseline="0" noProof="0" dirty="0">
              <a:ln>
                <a:noFill/>
              </a:ln>
              <a:solidFill>
                <a:prstClr val="black"/>
              </a:solidFill>
              <a:effectLst/>
              <a:uLnTx/>
              <a:uFillTx/>
              <a:latin typeface="Arial" panose="020B0604020202020204"/>
              <a:ea typeface="+mn-ea"/>
              <a:cs typeface="Arial"/>
            </a:endParaRPr>
          </a:p>
        </p:txBody>
      </p:sp>
      <p:sp>
        <p:nvSpPr>
          <p:cNvPr id="15" name="Tekstfelt 14">
            <a:extLst>
              <a:ext uri="{FF2B5EF4-FFF2-40B4-BE49-F238E27FC236}">
                <a16:creationId xmlns:a16="http://schemas.microsoft.com/office/drawing/2014/main" id="{C30DDDE5-B5EB-4C13-8C78-8B97632BDEB2}"/>
              </a:ext>
            </a:extLst>
          </p:cNvPr>
          <p:cNvSpPr txBox="1"/>
          <p:nvPr/>
        </p:nvSpPr>
        <p:spPr>
          <a:xfrm>
            <a:off x="944333" y="2700428"/>
            <a:ext cx="5546390" cy="707886"/>
          </a:xfrm>
          <a:prstGeom prst="rect">
            <a:avLst/>
          </a:prstGeom>
          <a:noFill/>
        </p:spPr>
        <p:txBody>
          <a:bodyPr wrap="non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u="none" strike="noStrike" kern="1200" cap="none" spc="0" normalizeH="0" baseline="0" noProof="0" dirty="0">
                <a:ln>
                  <a:noFill/>
                </a:ln>
                <a:solidFill>
                  <a:prstClr val="black"/>
                </a:solidFill>
                <a:effectLst/>
                <a:uLnTx/>
                <a:uFillTx/>
                <a:latin typeface="Arial" panose="020B0604020202020204"/>
                <a:ea typeface="+mn-ea"/>
                <a:cs typeface="+mn-cs"/>
              </a:rPr>
              <a:t>Følelser</a:t>
            </a:r>
            <a:r>
              <a:rPr kumimoji="0" lang="da-DK" sz="2800" b="0" u="none" strike="noStrike" kern="1200" cap="none" spc="0" normalizeH="0" baseline="0" noProof="0" dirty="0">
                <a:ln>
                  <a:noFill/>
                </a:ln>
                <a:solidFill>
                  <a:prstClr val="black"/>
                </a:solidFill>
                <a:effectLst/>
                <a:uLnTx/>
                <a:uFillTx/>
                <a:latin typeface="Arial" panose="020B0604020202020204"/>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black"/>
                </a:solidFill>
                <a:latin typeface="Arial" panose="020B0604020202020204"/>
                <a:cs typeface="Arial"/>
              </a:rPr>
              <a:t>H</a:t>
            </a:r>
            <a:r>
              <a:rPr kumimoji="0" lang="da-DK" sz="1800" b="0" u="none" strike="noStrike" kern="1200" cap="none" spc="0" normalizeH="0" baseline="0" noProof="0" dirty="0">
                <a:ln>
                  <a:noFill/>
                </a:ln>
                <a:solidFill>
                  <a:prstClr val="black"/>
                </a:solidFill>
                <a:effectLst/>
                <a:uLnTx/>
                <a:uFillTx/>
                <a:latin typeface="Arial" panose="020B0604020202020204"/>
                <a:ea typeface="+mn-ea"/>
                <a:cs typeface="Arial"/>
              </a:rPr>
              <a:t>vad har betydet noget for dig undervejs i forløbet?</a:t>
            </a:r>
            <a:endParaRPr kumimoji="0" lang="da-DK" sz="1800" b="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kstfelt 15">
            <a:extLst>
              <a:ext uri="{FF2B5EF4-FFF2-40B4-BE49-F238E27FC236}">
                <a16:creationId xmlns:a16="http://schemas.microsoft.com/office/drawing/2014/main" id="{7A6753B1-1A1B-4668-924C-E9FCF453570D}"/>
              </a:ext>
            </a:extLst>
          </p:cNvPr>
          <p:cNvSpPr txBox="1"/>
          <p:nvPr/>
        </p:nvSpPr>
        <p:spPr>
          <a:xfrm>
            <a:off x="1444679" y="3705920"/>
            <a:ext cx="6048672" cy="70788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u="none" strike="noStrike" kern="1200" cap="none" spc="0" normalizeH="0" baseline="0" noProof="0" dirty="0">
                <a:ln>
                  <a:noFill/>
                </a:ln>
                <a:solidFill>
                  <a:prstClr val="black"/>
                </a:solidFill>
                <a:effectLst/>
                <a:uLnTx/>
                <a:uFillTx/>
                <a:latin typeface="Arial" panose="020B0604020202020204"/>
                <a:ea typeface="+mn-ea"/>
                <a:cs typeface="+mn-cs"/>
              </a:rPr>
              <a:t>Fund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black"/>
                </a:solidFill>
                <a:latin typeface="Arial" panose="020B0604020202020204"/>
              </a:rPr>
              <a:t>H</a:t>
            </a:r>
            <a:r>
              <a:rPr kumimoji="0" lang="da-DK" sz="1800" b="0" u="none" strike="noStrike" kern="1200" cap="none" spc="0" normalizeH="0" baseline="0" noProof="0" dirty="0">
                <a:ln>
                  <a:noFill/>
                </a:ln>
                <a:solidFill>
                  <a:prstClr val="black"/>
                </a:solidFill>
                <a:effectLst/>
                <a:uLnTx/>
                <a:uFillTx/>
                <a:latin typeface="Arial" panose="020B0604020202020204"/>
                <a:ea typeface="+mn-ea"/>
                <a:cs typeface="+mn-cs"/>
              </a:rPr>
              <a:t>vad er det mest værdifulde, du tager med fra forløbet?</a:t>
            </a:r>
            <a:endParaRPr kumimoji="0" lang="da-DK" sz="3200" b="1"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7" name="Tekstfelt 16">
            <a:extLst>
              <a:ext uri="{FF2B5EF4-FFF2-40B4-BE49-F238E27FC236}">
                <a16:creationId xmlns:a16="http://schemas.microsoft.com/office/drawing/2014/main" id="{BD098CDA-F7CD-4D49-A57B-2444B21F931A}"/>
              </a:ext>
            </a:extLst>
          </p:cNvPr>
          <p:cNvSpPr txBox="1"/>
          <p:nvPr/>
        </p:nvSpPr>
        <p:spPr>
          <a:xfrm>
            <a:off x="2084437" y="4689139"/>
            <a:ext cx="5824207" cy="126188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800" b="1" u="none" strike="noStrike" kern="1200" cap="none" spc="0" normalizeH="0" baseline="0" noProof="0" dirty="0">
                <a:ln>
                  <a:noFill/>
                </a:ln>
                <a:solidFill>
                  <a:prstClr val="black"/>
                </a:solidFill>
                <a:effectLst/>
                <a:uLnTx/>
                <a:uFillTx/>
                <a:latin typeface="Arial" panose="020B0604020202020204"/>
                <a:ea typeface="+mn-ea"/>
                <a:cs typeface="+mn-cs"/>
              </a:rPr>
              <a:t>Fremtid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black"/>
                </a:solidFill>
                <a:latin typeface="Arial" panose="020B0604020202020204"/>
              </a:rPr>
              <a:t>H</a:t>
            </a:r>
            <a:r>
              <a:rPr kumimoji="0" lang="da-DK" sz="1800" b="0" u="none" strike="noStrike" kern="1200" cap="none" spc="0" normalizeH="0" baseline="0" noProof="0" dirty="0">
                <a:ln>
                  <a:noFill/>
                </a:ln>
                <a:solidFill>
                  <a:prstClr val="black"/>
                </a:solidFill>
                <a:effectLst/>
                <a:uLnTx/>
                <a:uFillTx/>
                <a:latin typeface="Arial" panose="020B0604020202020204"/>
                <a:ea typeface="+mn-ea"/>
                <a:cs typeface="+mn-cs"/>
              </a:rPr>
              <a:t>vad skal det bruges til?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black"/>
                </a:solidFill>
                <a:latin typeface="Arial" panose="020B0604020202020204"/>
                <a:cs typeface="Arial"/>
              </a:rPr>
              <a:t>H</a:t>
            </a:r>
            <a:r>
              <a:rPr kumimoji="0" lang="da-DK" sz="1800" b="0" u="none" strike="noStrike" kern="1200" cap="none" spc="0" normalizeH="0" baseline="0" noProof="0" dirty="0">
                <a:ln>
                  <a:noFill/>
                </a:ln>
                <a:solidFill>
                  <a:prstClr val="black"/>
                </a:solidFill>
                <a:effectLst/>
                <a:uLnTx/>
                <a:uFillTx/>
                <a:latin typeface="Arial" panose="020B0604020202020204"/>
                <a:ea typeface="+mn-ea"/>
                <a:cs typeface="Arial"/>
              </a:rPr>
              <a:t>vad skal du arbejde videre med?</a:t>
            </a:r>
            <a:endParaRPr kumimoji="0" lang="da-DK" sz="1800" b="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solidFill>
                  <a:prstClr val="black"/>
                </a:solidFill>
                <a:latin typeface="Arial" panose="020B0604020202020204"/>
              </a:rPr>
              <a:t>H</a:t>
            </a:r>
            <a:r>
              <a:rPr kumimoji="0" lang="da-DK" sz="1800" b="0" u="none" strike="noStrike" kern="1200" cap="none" spc="0" normalizeH="0" baseline="0" noProof="0" dirty="0">
                <a:ln>
                  <a:noFill/>
                </a:ln>
                <a:solidFill>
                  <a:prstClr val="black"/>
                </a:solidFill>
                <a:effectLst/>
                <a:uLnTx/>
                <a:uFillTx/>
                <a:latin typeface="Arial" panose="020B0604020202020204"/>
                <a:ea typeface="+mn-ea"/>
                <a:cs typeface="+mn-cs"/>
              </a:rPr>
              <a:t>vad skal du efter gruppeforløbet?</a:t>
            </a:r>
            <a:endParaRPr kumimoji="0" lang="da-DK" sz="1800" b="0" u="none" strike="noStrike" kern="1200" cap="none" spc="0" normalizeH="0" baseline="0" noProof="0" dirty="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1889932819"/>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CEBF0035-FE86-21C7-C81E-4DD18FD11F77}"/>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12E30D68-85F7-F88E-F3AF-2855363C72F0}"/>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E6B20282-CA62-7340-F3D4-9AD0FB01FE7A}"/>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5E758597-F26B-3737-2467-34A33EA65289}"/>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82429488-D89D-A95B-4F65-8ECA57221C18}"/>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55F695C5-624F-67BB-0BE4-7186093F5D3B}"/>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0C3A9A9A-2696-79E8-546B-0F64A7C3051E}"/>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DDB15D6A-7AB7-CE0B-1857-7692E443616C}"/>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816E2C99-675E-4690-A160-3780E176EE99}"/>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6D89BC0B-743C-6B11-12E9-8CC0AF65A420}"/>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FA337E15-7995-78E7-64EA-2462C61727AF}"/>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4BA98F73-8BE8-3F41-DF3E-35187B5CF390}"/>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1C8F3C5C-59A9-50BA-BD3C-F1E1C07E12E5}"/>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85987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79BD712-4B80-4104-A140-DF4BA84040A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42"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179BD712-4B80-4104-A140-DF4BA84040A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A6BDAB-D57D-48DA-B361-A4920AE2CCB5}"/>
              </a:ext>
            </a:extLst>
          </p:cNvPr>
          <p:cNvSpPr>
            <a:spLocks noGrp="1"/>
          </p:cNvSpPr>
          <p:nvPr>
            <p:ph type="title"/>
          </p:nvPr>
        </p:nvSpPr>
        <p:spPr/>
        <p:txBody>
          <a:bodyPr vert="horz"/>
          <a:lstStyle/>
          <a:p>
            <a:r>
              <a:rPr lang="da-DK" dirty="0"/>
              <a:t>Øvelse: Det videre arbejde</a:t>
            </a:r>
          </a:p>
        </p:txBody>
      </p:sp>
      <p:pic>
        <p:nvPicPr>
          <p:cNvPr id="9" name="Billede 8" descr="Et billede, der indeholder tekst, konvolut, visitkort&#10;&#10;Automatisk genereret beskrivelse">
            <a:extLst>
              <a:ext uri="{FF2B5EF4-FFF2-40B4-BE49-F238E27FC236}">
                <a16:creationId xmlns:a16="http://schemas.microsoft.com/office/drawing/2014/main" id="{C663856D-7054-49CA-9B0C-2473EF98AC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9453" r="14326" b="4352"/>
          <a:stretch/>
        </p:blipFill>
        <p:spPr>
          <a:xfrm>
            <a:off x="1489724" y="1520436"/>
            <a:ext cx="4759559" cy="4662200"/>
          </a:xfrm>
          <a:prstGeom prst="rect">
            <a:avLst/>
          </a:prstGeom>
        </p:spPr>
      </p:pic>
      <p:sp>
        <p:nvSpPr>
          <p:cNvPr id="10" name="Tekstfelt 9">
            <a:extLst>
              <a:ext uri="{FF2B5EF4-FFF2-40B4-BE49-F238E27FC236}">
                <a16:creationId xmlns:a16="http://schemas.microsoft.com/office/drawing/2014/main" id="{3381FE43-1828-4E9B-8811-A681084EBCE9}"/>
              </a:ext>
            </a:extLst>
          </p:cNvPr>
          <p:cNvSpPr txBox="1"/>
          <p:nvPr/>
        </p:nvSpPr>
        <p:spPr>
          <a:xfrm rot="20994117">
            <a:off x="1907087" y="2335811"/>
            <a:ext cx="3272428" cy="15388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rPr>
              <a:t>Hvad vil du arbejde videre med frem mod boostermodulet?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2000" b="1" dirty="0">
              <a:solidFill>
                <a:prstClr val="black"/>
              </a:solidFill>
              <a:latin typeface="Bradley Hand ITC" panose="03070402050302030203"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prstClr val="black"/>
                </a:solidFill>
                <a:effectLst/>
                <a:uLnTx/>
                <a:uFillTx/>
                <a:latin typeface="Bradley Hand ITC" panose="03070402050302030203" pitchFamily="66" charset="0"/>
                <a:ea typeface="+mn-ea"/>
                <a:cs typeface="+mn-cs"/>
              </a:rPr>
              <a:t>Hvad kan du bruge fra forløbet og hvordan?</a:t>
            </a:r>
          </a:p>
        </p:txBody>
      </p:sp>
    </p:spTree>
    <p:extLst>
      <p:ext uri="{BB962C8B-B14F-4D97-AF65-F5344CB8AC3E}">
        <p14:creationId xmlns:p14="http://schemas.microsoft.com/office/powerpoint/2010/main" val="39376730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51FEACA-6ADC-B976-2084-6EF32470DC8D}"/>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9F2376E0-E935-C372-5EA3-BF84FAFF03D6}"/>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E0BB445B-6725-CD62-9340-D46C0F4B3EE1}"/>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F0AAAF25-CEC1-0100-C992-E2266801F58C}"/>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5D2C918E-E8AE-8017-1BF4-CDAEB846AAED}"/>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FF0CE612-F3C1-2B40-40DC-3BC7927185EA}"/>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FDF7322F-C1A4-373D-4898-1A423417F187}"/>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75649887-A162-D902-8128-117A1CAE8EAF}"/>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2791B30E-FBCF-75F7-7D87-E9FD014E80C5}"/>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3C648F61-9EB0-35DF-859C-09BF8B797FCF}"/>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90F8CFF6-2E72-569B-0EA1-6DF452B86120}"/>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B8BEF93F-4BD3-B69E-B206-275E6D0EA8B3}"/>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13BED5D0-ABDB-4F37-C405-1C97FCBE2C2A}"/>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533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9226F2-AF6F-42AD-A020-32A207963469}"/>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3666" name="think-cell Slide" r:id="rId5" imgW="347" imgH="348" progId="TCLayout.ActiveDocument.1">
                  <p:embed/>
                </p:oleObj>
              </mc:Choice>
              <mc:Fallback>
                <p:oleObj name="think-cell Slide" r:id="rId5" imgW="347" imgH="348" progId="TCLayout.ActiveDocument.1">
                  <p:embed/>
                  <p:pic>
                    <p:nvPicPr>
                      <p:cNvPr id="4" name="Object 3" hidden="1">
                        <a:extLst>
                          <a:ext uri="{FF2B5EF4-FFF2-40B4-BE49-F238E27FC236}">
                            <a16:creationId xmlns:a16="http://schemas.microsoft.com/office/drawing/2014/main" id="{D29226F2-AF6F-42AD-A020-32A2079634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BA8E937-9DFB-4137-BA2B-BEED9E0F9541}"/>
              </a:ext>
            </a:extLst>
          </p:cNvPr>
          <p:cNvSpPr>
            <a:spLocks noGrp="1"/>
          </p:cNvSpPr>
          <p:nvPr>
            <p:ph type="title"/>
          </p:nvPr>
        </p:nvSpPr>
        <p:spPr/>
        <p:txBody>
          <a:bodyPr vert="horz"/>
          <a:lstStyle/>
          <a:p>
            <a:r>
              <a:rPr lang="da-DK" dirty="0"/>
              <a:t>Diplomuddeling</a:t>
            </a:r>
          </a:p>
        </p:txBody>
      </p:sp>
      <p:pic>
        <p:nvPicPr>
          <p:cNvPr id="3" name="Picture 5">
            <a:extLst>
              <a:ext uri="{FF2B5EF4-FFF2-40B4-BE49-F238E27FC236}">
                <a16:creationId xmlns:a16="http://schemas.microsoft.com/office/drawing/2014/main" id="{421184A6-B038-E471-D91D-10EE8D69F6FC}"/>
              </a:ext>
            </a:extLst>
          </p:cNvPr>
          <p:cNvPicPr>
            <a:picLocks noChangeAspect="1"/>
          </p:cNvPicPr>
          <p:nvPr/>
        </p:nvPicPr>
        <p:blipFill>
          <a:blip r:embed="rId7"/>
          <a:srcRect/>
          <a:stretch/>
        </p:blipFill>
        <p:spPr>
          <a:xfrm>
            <a:off x="1619672" y="1628799"/>
            <a:ext cx="5904656" cy="4118007"/>
          </a:xfrm>
          <a:prstGeom prst="rect">
            <a:avLst/>
          </a:prstGeom>
        </p:spPr>
      </p:pic>
    </p:spTree>
    <p:extLst>
      <p:ext uri="{BB962C8B-B14F-4D97-AF65-F5344CB8AC3E}">
        <p14:creationId xmlns:p14="http://schemas.microsoft.com/office/powerpoint/2010/main" val="961809913"/>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 name="Rectangle 7">
            <a:extLst>
              <a:ext uri="{FF2B5EF4-FFF2-40B4-BE49-F238E27FC236}">
                <a16:creationId xmlns:a16="http://schemas.microsoft.com/office/drawing/2014/main" id="{741FC76D-BBE8-4BCC-9F2F-DA6BBD74B59C}"/>
              </a:ext>
            </a:extLst>
          </p:cNvPr>
          <p:cNvSpPr/>
          <p:nvPr/>
        </p:nvSpPr>
        <p:spPr>
          <a:xfrm>
            <a:off x="2627784" y="2924944"/>
            <a:ext cx="3345788" cy="28007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800" b="0" i="0" u="none" strike="noStrike" kern="1200" cap="none" spc="0" normalizeH="0" baseline="0" noProof="0" dirty="0">
                <a:ln>
                  <a:noFill/>
                </a:ln>
                <a:solidFill>
                  <a:prstClr val="black"/>
                </a:solidFill>
                <a:effectLst/>
                <a:uLnTx/>
                <a:uFillTx/>
                <a:latin typeface="Arial" panose="020B0604020202020204"/>
                <a:ea typeface="+mn-ea"/>
                <a:cs typeface="+mn-cs"/>
                <a:sym typeface="Wingdings" panose="05000000000000000000" pitchFamily="2" charset="2"/>
              </a:rPr>
              <a:t>    </a:t>
            </a:r>
            <a:endParaRPr kumimoji="0" lang="da-DK" sz="8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2528760"/>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304201826"/>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D0F937C-8F6B-F5AD-CB56-20031B97E055}"/>
              </a:ext>
            </a:extLst>
          </p:cNvPr>
          <p:cNvSpPr txBox="1">
            <a:spLocks/>
          </p:cNvSpPr>
          <p:nvPr/>
        </p:nvSpPr>
        <p:spPr>
          <a:xfrm>
            <a:off x="1239838" y="1772816"/>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a:t>Tak for i dag </a:t>
            </a:r>
            <a:endParaRPr lang="da-DK" dirty="0"/>
          </a:p>
        </p:txBody>
      </p:sp>
    </p:spTree>
    <p:extLst>
      <p:ext uri="{BB962C8B-B14F-4D97-AF65-F5344CB8AC3E}">
        <p14:creationId xmlns:p14="http://schemas.microsoft.com/office/powerpoint/2010/main" val="3410897191"/>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500D7C-1E23-4279-933F-382F81580FBB}"/>
              </a:ext>
            </a:extLst>
          </p:cNvPr>
          <p:cNvSpPr>
            <a:spLocks noGrp="1"/>
          </p:cNvSpPr>
          <p:nvPr>
            <p:ph idx="1"/>
          </p:nvPr>
        </p:nvSpPr>
        <p:spPr>
          <a:xfrm>
            <a:off x="2195736" y="2420272"/>
            <a:ext cx="4759559" cy="455059"/>
          </a:xfrm>
        </p:spPr>
        <p:txBody>
          <a:bodyPr>
            <a:normAutofit/>
          </a:bodyPr>
          <a:lstStyle/>
          <a:p>
            <a:pPr marL="0" indent="0">
              <a:buNone/>
            </a:pPr>
            <a:r>
              <a:rPr lang="da-DK" b="1" dirty="0"/>
              <a:t>I har afsluttet gruppeforløbet, godt gået! </a:t>
            </a:r>
          </a:p>
          <a:p>
            <a:pPr marL="0" indent="0">
              <a:buNone/>
            </a:pPr>
            <a:endParaRPr lang="da-DK" dirty="0"/>
          </a:p>
        </p:txBody>
      </p:sp>
      <p:pic>
        <p:nvPicPr>
          <p:cNvPr id="13" name="Graphic 12" descr="Confetti ball">
            <a:extLst>
              <a:ext uri="{FF2B5EF4-FFF2-40B4-BE49-F238E27FC236}">
                <a16:creationId xmlns:a16="http://schemas.microsoft.com/office/drawing/2014/main" id="{AE10A869-AEA8-493B-A82E-CAFAB2C0F72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5967944" y="426368"/>
            <a:ext cx="914400" cy="914400"/>
          </a:xfrm>
          <a:prstGeom prst="rect">
            <a:avLst/>
          </a:prstGeom>
        </p:spPr>
      </p:pic>
      <p:grpSp>
        <p:nvGrpSpPr>
          <p:cNvPr id="28" name="Group 27">
            <a:extLst>
              <a:ext uri="{FF2B5EF4-FFF2-40B4-BE49-F238E27FC236}">
                <a16:creationId xmlns:a16="http://schemas.microsoft.com/office/drawing/2014/main" id="{3EB2729A-3A75-4B4E-A61B-FD0436C709E4}"/>
              </a:ext>
            </a:extLst>
          </p:cNvPr>
          <p:cNvGrpSpPr/>
          <p:nvPr/>
        </p:nvGrpSpPr>
        <p:grpSpPr>
          <a:xfrm>
            <a:off x="3059832" y="2946648"/>
            <a:ext cx="2587942" cy="914400"/>
            <a:chOff x="3775742" y="2693717"/>
            <a:chExt cx="2587942" cy="914400"/>
          </a:xfrm>
        </p:grpSpPr>
        <p:pic>
          <p:nvPicPr>
            <p:cNvPr id="7" name="Graphic 6" descr="Trophy">
              <a:extLst>
                <a:ext uri="{FF2B5EF4-FFF2-40B4-BE49-F238E27FC236}">
                  <a16:creationId xmlns:a16="http://schemas.microsoft.com/office/drawing/2014/main" id="{CB20E154-8B88-4F56-B7CD-EAF5BE5CB7F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4516008" y="2693717"/>
              <a:ext cx="914400" cy="914400"/>
            </a:xfrm>
            <a:prstGeom prst="rect">
              <a:avLst/>
            </a:prstGeom>
          </p:spPr>
        </p:pic>
        <p:pic>
          <p:nvPicPr>
            <p:cNvPr id="9" name="Graphic 8" descr="Ribbon">
              <a:extLst>
                <a:ext uri="{FF2B5EF4-FFF2-40B4-BE49-F238E27FC236}">
                  <a16:creationId xmlns:a16="http://schemas.microsoft.com/office/drawing/2014/main" id="{E3D99608-8A04-41A0-9ACA-C0B6AE16F9D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3775742" y="2693717"/>
              <a:ext cx="914400" cy="914400"/>
            </a:xfrm>
            <a:prstGeom prst="rect">
              <a:avLst/>
            </a:prstGeom>
          </p:spPr>
        </p:pic>
        <p:pic>
          <p:nvPicPr>
            <p:cNvPr id="15" name="Graphic 14" descr="Podium">
              <a:extLst>
                <a:ext uri="{FF2B5EF4-FFF2-40B4-BE49-F238E27FC236}">
                  <a16:creationId xmlns:a16="http://schemas.microsoft.com/office/drawing/2014/main" id="{E94FA9BA-5CD7-41D6-9D20-D4B0599B2E8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5449284" y="2693717"/>
              <a:ext cx="914400" cy="914400"/>
            </a:xfrm>
            <a:prstGeom prst="rect">
              <a:avLst/>
            </a:prstGeom>
          </p:spPr>
        </p:pic>
      </p:grpSp>
      <p:pic>
        <p:nvPicPr>
          <p:cNvPr id="17" name="Graphic 16" descr="Shooting star">
            <a:extLst>
              <a:ext uri="{FF2B5EF4-FFF2-40B4-BE49-F238E27FC236}">
                <a16:creationId xmlns:a16="http://schemas.microsoft.com/office/drawing/2014/main" id="{B9DD9A3A-75D6-4DEA-90DE-E164052EBB5E}"/>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902402" y="426368"/>
            <a:ext cx="914400" cy="914400"/>
          </a:xfrm>
          <a:prstGeom prst="rect">
            <a:avLst/>
          </a:prstGeom>
        </p:spPr>
      </p:pic>
      <p:pic>
        <p:nvPicPr>
          <p:cNvPr id="19" name="Graphic 18" descr="Balloons">
            <a:extLst>
              <a:ext uri="{FF2B5EF4-FFF2-40B4-BE49-F238E27FC236}">
                <a16:creationId xmlns:a16="http://schemas.microsoft.com/office/drawing/2014/main" id="{08420FA7-ED4D-479E-A79B-F5FD0646FB6C}"/>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455582" y="426368"/>
            <a:ext cx="914400" cy="914400"/>
          </a:xfrm>
          <a:prstGeom prst="rect">
            <a:avLst/>
          </a:prstGeom>
        </p:spPr>
      </p:pic>
      <p:pic>
        <p:nvPicPr>
          <p:cNvPr id="22" name="Graphic 21" descr="Confetti ball">
            <a:extLst>
              <a:ext uri="{FF2B5EF4-FFF2-40B4-BE49-F238E27FC236}">
                <a16:creationId xmlns:a16="http://schemas.microsoft.com/office/drawing/2014/main" id="{0FBC9215-D3E1-4193-AC6C-3607EF9CBAC4}"/>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4123529" y="426368"/>
            <a:ext cx="914400" cy="914400"/>
          </a:xfrm>
          <a:prstGeom prst="rect">
            <a:avLst/>
          </a:prstGeom>
        </p:spPr>
      </p:pic>
      <p:pic>
        <p:nvPicPr>
          <p:cNvPr id="23" name="Graphic 22" descr="Confetti ball">
            <a:extLst>
              <a:ext uri="{FF2B5EF4-FFF2-40B4-BE49-F238E27FC236}">
                <a16:creationId xmlns:a16="http://schemas.microsoft.com/office/drawing/2014/main" id="{DCA15918-6225-4B30-9DDE-84994BFBD19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377789" y="426368"/>
            <a:ext cx="914400" cy="914400"/>
          </a:xfrm>
          <a:prstGeom prst="rect">
            <a:avLst/>
          </a:prstGeom>
        </p:spPr>
      </p:pic>
      <p:pic>
        <p:nvPicPr>
          <p:cNvPr id="24" name="Graphic 23" descr="Confetti ball">
            <a:extLst>
              <a:ext uri="{FF2B5EF4-FFF2-40B4-BE49-F238E27FC236}">
                <a16:creationId xmlns:a16="http://schemas.microsoft.com/office/drawing/2014/main" id="{1D21DDEC-6E6F-410F-AA20-CCA4C7F735F1}"/>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417240" y="426368"/>
            <a:ext cx="914400" cy="914400"/>
          </a:xfrm>
          <a:prstGeom prst="rect">
            <a:avLst/>
          </a:prstGeom>
        </p:spPr>
      </p:pic>
      <p:pic>
        <p:nvPicPr>
          <p:cNvPr id="25" name="Graphic 24" descr="Confetti ball">
            <a:extLst>
              <a:ext uri="{FF2B5EF4-FFF2-40B4-BE49-F238E27FC236}">
                <a16:creationId xmlns:a16="http://schemas.microsoft.com/office/drawing/2014/main" id="{C3C3E2F8-231C-4345-AED0-861DCB89DD38}"/>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7956376" y="426368"/>
            <a:ext cx="914400" cy="914400"/>
          </a:xfrm>
          <a:prstGeom prst="rect">
            <a:avLst/>
          </a:prstGeom>
        </p:spPr>
      </p:pic>
      <p:pic>
        <p:nvPicPr>
          <p:cNvPr id="26" name="Graphic 25" descr="Shooting star">
            <a:extLst>
              <a:ext uri="{FF2B5EF4-FFF2-40B4-BE49-F238E27FC236}">
                <a16:creationId xmlns:a16="http://schemas.microsoft.com/office/drawing/2014/main" id="{E6930458-7323-46B6-B3D1-6C0DA81EE33D}"/>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3231559" y="426368"/>
            <a:ext cx="914400" cy="914400"/>
          </a:xfrm>
          <a:prstGeom prst="rect">
            <a:avLst/>
          </a:prstGeom>
        </p:spPr>
      </p:pic>
      <p:pic>
        <p:nvPicPr>
          <p:cNvPr id="27" name="Graphic 26" descr="Balloons">
            <a:extLst>
              <a:ext uri="{FF2B5EF4-FFF2-40B4-BE49-F238E27FC236}">
                <a16:creationId xmlns:a16="http://schemas.microsoft.com/office/drawing/2014/main" id="{09F3735D-7B92-425A-9E02-9EE2EF0C0A6F}"/>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5049075" y="426368"/>
            <a:ext cx="914400" cy="914400"/>
          </a:xfrm>
          <a:prstGeom prst="rect">
            <a:avLst/>
          </a:prstGeom>
        </p:spPr>
      </p:pic>
      <p:pic>
        <p:nvPicPr>
          <p:cNvPr id="38" name="Graphic 37" descr="Confetti ball">
            <a:extLst>
              <a:ext uri="{FF2B5EF4-FFF2-40B4-BE49-F238E27FC236}">
                <a16:creationId xmlns:a16="http://schemas.microsoft.com/office/drawing/2014/main" id="{10E125C7-2206-463E-B23C-8F3630CDE86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5975751" y="4609982"/>
            <a:ext cx="914400" cy="914400"/>
          </a:xfrm>
          <a:prstGeom prst="rect">
            <a:avLst/>
          </a:prstGeom>
        </p:spPr>
      </p:pic>
      <p:pic>
        <p:nvPicPr>
          <p:cNvPr id="39" name="Graphic 38" descr="Shooting star">
            <a:extLst>
              <a:ext uri="{FF2B5EF4-FFF2-40B4-BE49-F238E27FC236}">
                <a16:creationId xmlns:a16="http://schemas.microsoft.com/office/drawing/2014/main" id="{D622DFC4-7979-436B-8F7D-B430352A4472}"/>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910209" y="4609982"/>
            <a:ext cx="914400" cy="914400"/>
          </a:xfrm>
          <a:prstGeom prst="rect">
            <a:avLst/>
          </a:prstGeom>
        </p:spPr>
      </p:pic>
      <p:pic>
        <p:nvPicPr>
          <p:cNvPr id="40" name="Graphic 39" descr="Balloons">
            <a:extLst>
              <a:ext uri="{FF2B5EF4-FFF2-40B4-BE49-F238E27FC236}">
                <a16:creationId xmlns:a16="http://schemas.microsoft.com/office/drawing/2014/main" id="{B50584D7-D5BC-43D7-B65C-4EBDE6C2895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463389" y="4609982"/>
            <a:ext cx="914400" cy="914400"/>
          </a:xfrm>
          <a:prstGeom prst="rect">
            <a:avLst/>
          </a:prstGeom>
        </p:spPr>
      </p:pic>
      <p:pic>
        <p:nvPicPr>
          <p:cNvPr id="41" name="Graphic 40" descr="Confetti ball">
            <a:extLst>
              <a:ext uri="{FF2B5EF4-FFF2-40B4-BE49-F238E27FC236}">
                <a16:creationId xmlns:a16="http://schemas.microsoft.com/office/drawing/2014/main" id="{1F871A47-F514-4C52-830E-A10224B92818}"/>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4131336" y="4609982"/>
            <a:ext cx="914400" cy="914400"/>
          </a:xfrm>
          <a:prstGeom prst="rect">
            <a:avLst/>
          </a:prstGeom>
        </p:spPr>
      </p:pic>
      <p:pic>
        <p:nvPicPr>
          <p:cNvPr id="42" name="Graphic 41" descr="Confetti ball">
            <a:extLst>
              <a:ext uri="{FF2B5EF4-FFF2-40B4-BE49-F238E27FC236}">
                <a16:creationId xmlns:a16="http://schemas.microsoft.com/office/drawing/2014/main" id="{3A1358B6-CB4D-4FA5-A4E9-2D7455F0542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2385596" y="4609982"/>
            <a:ext cx="914400" cy="914400"/>
          </a:xfrm>
          <a:prstGeom prst="rect">
            <a:avLst/>
          </a:prstGeom>
        </p:spPr>
      </p:pic>
      <p:pic>
        <p:nvPicPr>
          <p:cNvPr id="43" name="Graphic 42" descr="Confetti ball">
            <a:extLst>
              <a:ext uri="{FF2B5EF4-FFF2-40B4-BE49-F238E27FC236}">
                <a16:creationId xmlns:a16="http://schemas.microsoft.com/office/drawing/2014/main" id="{804CD1F9-42B9-407D-BE74-5C8BCD9AAA7B}"/>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425047" y="4609982"/>
            <a:ext cx="914400" cy="914400"/>
          </a:xfrm>
          <a:prstGeom prst="rect">
            <a:avLst/>
          </a:prstGeom>
        </p:spPr>
      </p:pic>
      <p:pic>
        <p:nvPicPr>
          <p:cNvPr id="44" name="Graphic 43" descr="Confetti ball">
            <a:extLst>
              <a:ext uri="{FF2B5EF4-FFF2-40B4-BE49-F238E27FC236}">
                <a16:creationId xmlns:a16="http://schemas.microsoft.com/office/drawing/2014/main" id="{196CF56F-F793-4629-A039-ABBA7F60ECB3}"/>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7964183" y="4609982"/>
            <a:ext cx="914400" cy="914400"/>
          </a:xfrm>
          <a:prstGeom prst="rect">
            <a:avLst/>
          </a:prstGeom>
        </p:spPr>
      </p:pic>
      <p:pic>
        <p:nvPicPr>
          <p:cNvPr id="45" name="Graphic 44" descr="Shooting star">
            <a:extLst>
              <a:ext uri="{FF2B5EF4-FFF2-40B4-BE49-F238E27FC236}">
                <a16:creationId xmlns:a16="http://schemas.microsoft.com/office/drawing/2014/main" id="{E77F5CC8-FE08-436E-BD7F-D86FA6A8F6B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3239366" y="4609982"/>
            <a:ext cx="914400" cy="914400"/>
          </a:xfrm>
          <a:prstGeom prst="rect">
            <a:avLst/>
          </a:prstGeom>
        </p:spPr>
      </p:pic>
      <p:pic>
        <p:nvPicPr>
          <p:cNvPr id="46" name="Graphic 45" descr="Balloons">
            <a:extLst>
              <a:ext uri="{FF2B5EF4-FFF2-40B4-BE49-F238E27FC236}">
                <a16:creationId xmlns:a16="http://schemas.microsoft.com/office/drawing/2014/main" id="{F8226201-D568-4F0A-A2A7-C442866FBFA6}"/>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5056882" y="4609982"/>
            <a:ext cx="914400" cy="914400"/>
          </a:xfrm>
          <a:prstGeom prst="rect">
            <a:avLst/>
          </a:prstGeom>
        </p:spPr>
      </p:pic>
    </p:spTree>
    <p:extLst>
      <p:ext uri="{BB962C8B-B14F-4D97-AF65-F5344CB8AC3E}">
        <p14:creationId xmlns:p14="http://schemas.microsoft.com/office/powerpoint/2010/main" val="2316141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23FE-F637-4CD2-9415-66E6064CCBCA}"/>
              </a:ext>
            </a:extLst>
          </p:cNvPr>
          <p:cNvSpPr>
            <a:spLocks noGrp="1"/>
          </p:cNvSpPr>
          <p:nvPr>
            <p:ph type="title"/>
          </p:nvPr>
        </p:nvSpPr>
        <p:spPr>
          <a:xfrm>
            <a:off x="628649" y="476672"/>
            <a:ext cx="7904163" cy="756084"/>
          </a:xfrm>
        </p:spPr>
        <p:txBody>
          <a:bodyPr/>
          <a:lstStyle/>
          <a:p>
            <a:r>
              <a:rPr lang="da-DK" dirty="0"/>
              <a:t>Forstå egne tanker, følelser og handlinger</a:t>
            </a:r>
          </a:p>
        </p:txBody>
      </p:sp>
      <p:sp>
        <p:nvSpPr>
          <p:cNvPr id="10" name="Speech Bubble: Rectangle with Corners Rounded 9">
            <a:extLst>
              <a:ext uri="{FF2B5EF4-FFF2-40B4-BE49-F238E27FC236}">
                <a16:creationId xmlns:a16="http://schemas.microsoft.com/office/drawing/2014/main" id="{9E3B6A4D-5822-4CC4-AD5C-26CACC94EAAD}"/>
              </a:ext>
            </a:extLst>
          </p:cNvPr>
          <p:cNvSpPr/>
          <p:nvPr/>
        </p:nvSpPr>
        <p:spPr>
          <a:xfrm>
            <a:off x="5005261" y="4365104"/>
            <a:ext cx="3510089" cy="1249711"/>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Hvad kan I genkende fra jeres eget liv?</a:t>
            </a:r>
          </a:p>
          <a:p>
            <a:pPr>
              <a:spcAft>
                <a:spcPts val="600"/>
              </a:spcAft>
            </a:pPr>
            <a:r>
              <a:rPr lang="da-DK" sz="1400" i="1" dirty="0">
                <a:solidFill>
                  <a:schemeClr val="tx1"/>
                </a:solidFill>
              </a:rPr>
              <a:t>Hvilke mestringsstrategier bruger I selv i vanskelige situationer? </a:t>
            </a:r>
          </a:p>
        </p:txBody>
      </p:sp>
      <p:pic>
        <p:nvPicPr>
          <p:cNvPr id="7" name="Picture 6">
            <a:extLst>
              <a:ext uri="{FF2B5EF4-FFF2-40B4-BE49-F238E27FC236}">
                <a16:creationId xmlns:a16="http://schemas.microsoft.com/office/drawing/2014/main" id="{379AF850-D1F3-4644-9A7E-325F5DC360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2040" y="1374009"/>
            <a:ext cx="2432515" cy="2847079"/>
          </a:xfrm>
          <a:prstGeom prst="rect">
            <a:avLst/>
          </a:prstGeom>
        </p:spPr>
      </p:pic>
      <p:sp>
        <p:nvSpPr>
          <p:cNvPr id="16" name="Content Placeholder 5">
            <a:extLst>
              <a:ext uri="{FF2B5EF4-FFF2-40B4-BE49-F238E27FC236}">
                <a16:creationId xmlns:a16="http://schemas.microsoft.com/office/drawing/2014/main" id="{D997E833-5D12-4F77-A572-CFA719390BFE}"/>
              </a:ext>
            </a:extLst>
          </p:cNvPr>
          <p:cNvSpPr>
            <a:spLocks noGrp="1"/>
          </p:cNvSpPr>
          <p:nvPr>
            <p:ph idx="1"/>
          </p:nvPr>
        </p:nvSpPr>
        <p:spPr>
          <a:xfrm>
            <a:off x="601767" y="1340768"/>
            <a:ext cx="4101138" cy="4572509"/>
          </a:xfrm>
        </p:spPr>
        <p:txBody>
          <a:bodyPr>
            <a:normAutofit fontScale="92500" lnSpcReduction="10000"/>
          </a:bodyPr>
          <a:lstStyle/>
          <a:p>
            <a:r>
              <a:rPr lang="da-DK" dirty="0"/>
              <a:t>Der er altså ofte en sammenhæng mellem det vi føler (i hjertet/maven/kroppen), det vi tænker, og det vi siger og/eller gør. </a:t>
            </a:r>
          </a:p>
          <a:p>
            <a:r>
              <a:rPr lang="da-DK" dirty="0"/>
              <a:t>Alle mennesker benytter sig af mestringsstrategier fx til at håndtere svære situationer. </a:t>
            </a:r>
          </a:p>
          <a:p>
            <a:r>
              <a:rPr lang="da-DK" dirty="0"/>
              <a:t>Mestringsstrategier kan være hensigtsmæssige eller uhensigtsmæssige.</a:t>
            </a:r>
          </a:p>
          <a:p>
            <a:r>
              <a:rPr lang="da-DK" dirty="0"/>
              <a:t>Hvis man benytter en uhensigtsmæssig mestringsstrategi, kan det være en fordel at arbejde på at finde en mere hensigtsmæssig mestringsstrategi.  </a:t>
            </a:r>
          </a:p>
          <a:p>
            <a:r>
              <a:rPr lang="da-DK" dirty="0"/>
              <a:t>Man kan ikke ikke-mestre!</a:t>
            </a:r>
          </a:p>
        </p:txBody>
      </p:sp>
    </p:spTree>
    <p:extLst>
      <p:ext uri="{BB962C8B-B14F-4D97-AF65-F5344CB8AC3E}">
        <p14:creationId xmlns:p14="http://schemas.microsoft.com/office/powerpoint/2010/main" val="308647535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3212976"/>
            <a:ext cx="4329473" cy="496652"/>
          </a:xfrm>
        </p:spPr>
        <p:txBody>
          <a:bodyPr>
            <a:normAutofit/>
          </a:bodyPr>
          <a:lstStyle/>
          <a:p>
            <a:r>
              <a:rPr lang="da-DK" dirty="0"/>
              <a:t>Modul 10: Booster</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83968" y="3166135"/>
            <a:ext cx="719390" cy="30483"/>
          </a:xfrm>
          <a:prstGeom prst="rect">
            <a:avLst/>
          </a:prstGeom>
        </p:spPr>
      </p:pic>
    </p:spTree>
    <p:extLst>
      <p:ext uri="{BB962C8B-B14F-4D97-AF65-F5344CB8AC3E}">
        <p14:creationId xmlns:p14="http://schemas.microsoft.com/office/powerpoint/2010/main" val="333649400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C6F7E44D-AA77-0E7D-5744-6A7937CB1439}"/>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8" name="Object 7" hidden="1">
            <a:extLst>
              <a:ext uri="{FF2B5EF4-FFF2-40B4-BE49-F238E27FC236}">
                <a16:creationId xmlns:a16="http://schemas.microsoft.com/office/drawing/2014/main" id="{2E5AA159-EBD9-4A53-B57A-18C98C739299}"/>
              </a:ext>
            </a:extLst>
          </p:cNvPr>
          <p:cNvGraphicFramePr>
            <a:graphicFrameLocks noChangeAspect="1"/>
          </p:cNvGraphicFramePr>
          <p:nvPr>
            <p:custDataLst>
              <p:tags r:id="rId2"/>
            </p:custDataLst>
            <p:extLst>
              <p:ext uri="{D42A27DB-BD31-4B8C-83A1-F6EECF244321}">
                <p14:modId xmlns:p14="http://schemas.microsoft.com/office/powerpoint/2010/main" val="24437089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690" name="think-cell Slide" r:id="rId6" imgW="347" imgH="348" progId="TCLayout.ActiveDocument.1">
                  <p:embed/>
                </p:oleObj>
              </mc:Choice>
              <mc:Fallback>
                <p:oleObj name="think-cell Slide" r:id="rId6" imgW="347" imgH="348" progId="TCLayout.ActiveDocument.1">
                  <p:embed/>
                  <p:pic>
                    <p:nvPicPr>
                      <p:cNvPr id="0" name=""/>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10: Booster</a:t>
            </a:r>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endParaRPr lang="da-DK" b="1" dirty="0"/>
          </a:p>
          <a:p>
            <a:pPr marL="0" indent="0">
              <a:buNone/>
            </a:pPr>
            <a:r>
              <a:rPr lang="da-DK" b="1" dirty="0"/>
              <a:t>Formålet</a:t>
            </a:r>
            <a:r>
              <a:rPr lang="da-DK" dirty="0"/>
              <a:t> med dagen i dag er at:</a:t>
            </a:r>
          </a:p>
          <a:p>
            <a:r>
              <a:rPr lang="da-DK" dirty="0"/>
              <a:t>Genopfriske temaerne og de væsentligste pointer fra modulerne.</a:t>
            </a:r>
          </a:p>
        </p:txBody>
      </p:sp>
    </p:spTree>
    <p:extLst>
      <p:ext uri="{BB962C8B-B14F-4D97-AF65-F5344CB8AC3E}">
        <p14:creationId xmlns:p14="http://schemas.microsoft.com/office/powerpoint/2010/main" val="3540053631"/>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7"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1550341878"/>
              </p:ext>
            </p:extLst>
          </p:nvPr>
        </p:nvGraphicFramePr>
        <p:xfrm>
          <a:off x="628649" y="1700808"/>
          <a:ext cx="7467526" cy="3888429"/>
        </p:xfrm>
        <a:graphic>
          <a:graphicData uri="http://schemas.openxmlformats.org/drawingml/2006/table">
            <a:tbl>
              <a:tblPr firstRow="1" bandRow="1">
                <a:tableStyleId>{5A111915-BE36-4E01-A7E5-04B1672EAD32}</a:tableStyleId>
              </a:tblPr>
              <a:tblGrid>
                <a:gridCol w="1135039">
                  <a:extLst>
                    <a:ext uri="{9D8B030D-6E8A-4147-A177-3AD203B41FA5}">
                      <a16:colId xmlns:a16="http://schemas.microsoft.com/office/drawing/2014/main" val="3737517270"/>
                    </a:ext>
                  </a:extLst>
                </a:gridCol>
                <a:gridCol w="6332487">
                  <a:extLst>
                    <a:ext uri="{9D8B030D-6E8A-4147-A177-3AD203B41FA5}">
                      <a16:colId xmlns:a16="http://schemas.microsoft.com/office/drawing/2014/main" val="1887338203"/>
                    </a:ext>
                  </a:extLst>
                </a:gridCol>
              </a:tblGrid>
              <a:tr h="410789">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410789">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410789">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endParaRPr lang="da-DK" dirty="0"/>
                    </a:p>
                  </a:txBody>
                  <a:tcPr/>
                </a:tc>
                <a:extLst>
                  <a:ext uri="{0D108BD9-81ED-4DB2-BD59-A6C34878D82A}">
                    <a16:rowId xmlns:a16="http://schemas.microsoft.com/office/drawing/2014/main" val="1130267594"/>
                  </a:ext>
                </a:extLst>
              </a:tr>
              <a:tr h="410789">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Hvordan er det gået siden afslutningen på forløbet?</a:t>
                      </a:r>
                    </a:p>
                  </a:txBody>
                  <a:tcPr/>
                </a:tc>
                <a:extLst>
                  <a:ext uri="{0D108BD9-81ED-4DB2-BD59-A6C34878D82A}">
                    <a16:rowId xmlns:a16="http://schemas.microsoft.com/office/drawing/2014/main" val="3167250481"/>
                  </a:ext>
                </a:extLst>
              </a:tr>
              <a:tr h="410789">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a:t>
                      </a:r>
                      <a:r>
                        <a:rPr lang="da-DK" sz="1350" kern="1200" dirty="0">
                          <a:solidFill>
                            <a:schemeClr val="tx1"/>
                          </a:solidFill>
                          <a:effectLst/>
                          <a:latin typeface="+mn-lt"/>
                          <a:ea typeface="+mn-ea"/>
                          <a:cs typeface="+mn-cs"/>
                        </a:rPr>
                        <a:t>Opsamling på modul 2-4 inkl. refleksionsspørgsmål</a:t>
                      </a:r>
                      <a:endParaRPr lang="da-DK" dirty="0"/>
                    </a:p>
                  </a:txBody>
                  <a:tcPr/>
                </a:tc>
                <a:extLst>
                  <a:ext uri="{0D108BD9-81ED-4DB2-BD59-A6C34878D82A}">
                    <a16:rowId xmlns:a16="http://schemas.microsoft.com/office/drawing/2014/main" val="1275417052"/>
                  </a:ext>
                </a:extLst>
              </a:tr>
              <a:tr h="410789">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i="0" dirty="0"/>
                        <a:t>Pause</a:t>
                      </a:r>
                      <a:endParaRPr lang="da-DK" b="0" i="0" dirty="0">
                        <a:highlight>
                          <a:srgbClr val="FFFF00"/>
                        </a:highlight>
                      </a:endParaRPr>
                    </a:p>
                  </a:txBody>
                  <a:tcPr/>
                </a:tc>
                <a:extLst>
                  <a:ext uri="{0D108BD9-81ED-4DB2-BD59-A6C34878D82A}">
                    <a16:rowId xmlns:a16="http://schemas.microsoft.com/office/drawing/2014/main" val="3955950404"/>
                  </a:ext>
                </a:extLst>
              </a:tr>
              <a:tr h="410789">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a:t>
                      </a:r>
                      <a:r>
                        <a:rPr lang="da-DK" sz="1350" kern="1200" dirty="0">
                          <a:solidFill>
                            <a:schemeClr val="tx1"/>
                          </a:solidFill>
                          <a:effectLst/>
                          <a:latin typeface="+mn-lt"/>
                          <a:ea typeface="+mn-ea"/>
                          <a:cs typeface="+mn-cs"/>
                        </a:rPr>
                        <a:t>Opsamling på modul 5-8 inkl. refleksionsspørgsmål</a:t>
                      </a:r>
                      <a:endParaRPr lang="da-DK" dirty="0"/>
                    </a:p>
                  </a:txBody>
                  <a:tcPr/>
                </a:tc>
                <a:extLst>
                  <a:ext uri="{0D108BD9-81ED-4DB2-BD59-A6C34878D82A}">
                    <a16:rowId xmlns:a16="http://schemas.microsoft.com/office/drawing/2014/main" val="3100555660"/>
                  </a:ext>
                </a:extLst>
              </a:tr>
              <a:tr h="1012906">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tager med jer hjem, og hvad I særligt kan bruge i jeres videre forløb. Vi tjekker ud: Hvordan har jeg det på en skala fra 1 </a:t>
                      </a:r>
                      <a:r>
                        <a:rPr lang="da-DK" dirty="0">
                          <a:sym typeface="Wingdings" panose="05000000000000000000" pitchFamily="2" charset="2"/>
                        </a:rPr>
                        <a:t> til 10 ? Vi udfylder et evalueringsskema. </a:t>
                      </a:r>
                      <a:endParaRPr lang="da-DK"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da-DK" dirty="0"/>
                    </a:p>
                  </a:txBody>
                  <a:tcPr/>
                </a:tc>
                <a:extLst>
                  <a:ext uri="{0D108BD9-81ED-4DB2-BD59-A6C34878D82A}">
                    <a16:rowId xmlns:a16="http://schemas.microsoft.com/office/drawing/2014/main" val="3847374426"/>
                  </a:ext>
                </a:extLst>
              </a:tr>
            </a:tbl>
          </a:graphicData>
        </a:graphic>
      </p:graphicFrame>
    </p:spTree>
    <p:extLst>
      <p:ext uri="{BB962C8B-B14F-4D97-AF65-F5344CB8AC3E}">
        <p14:creationId xmlns:p14="http://schemas.microsoft.com/office/powerpoint/2010/main" val="539275418"/>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r>
              <a:rPr lang="da-DK" b="1" dirty="0"/>
              <a:t>Hvordan 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 name="Rectangle 7">
            <a:extLst>
              <a:ext uri="{FF2B5EF4-FFF2-40B4-BE49-F238E27FC236}">
                <a16:creationId xmlns:a16="http://schemas.microsoft.com/office/drawing/2014/main" id="{0CCA0AAF-5BF8-44F5-BC8B-B2741F5AAC4E}"/>
              </a:ext>
            </a:extLst>
          </p:cNvPr>
          <p:cNvSpPr/>
          <p:nvPr/>
        </p:nvSpPr>
        <p:spPr>
          <a:xfrm>
            <a:off x="2627784" y="2924944"/>
            <a:ext cx="3345788" cy="28007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800" b="0" i="0" u="none" strike="noStrike" kern="1200" cap="none" spc="0" normalizeH="0" baseline="0" noProof="0" dirty="0">
                <a:ln>
                  <a:noFill/>
                </a:ln>
                <a:solidFill>
                  <a:prstClr val="black"/>
                </a:solidFill>
                <a:effectLst/>
                <a:uLnTx/>
                <a:uFillTx/>
                <a:latin typeface="Arial" panose="020B0604020202020204"/>
                <a:ea typeface="+mn-ea"/>
                <a:cs typeface="+mn-cs"/>
                <a:sym typeface="Wingdings" panose="05000000000000000000" pitchFamily="2" charset="2"/>
              </a:rPr>
              <a:t>    </a:t>
            </a:r>
            <a:endParaRPr kumimoji="0" lang="da-DK" sz="8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9477973"/>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lstStyle/>
          <a:p>
            <a:r>
              <a:rPr lang="da-DK" b="1"/>
              <a:t>Hvordan </a:t>
            </a:r>
            <a:r>
              <a:rPr lang="da-DK" b="1" dirty="0"/>
              <a:t>er det gået siden sidste gruppesession?</a:t>
            </a:r>
          </a:p>
          <a:p>
            <a:r>
              <a:rPr lang="da-DK" b="1"/>
              <a:t>Er </a:t>
            </a:r>
            <a:r>
              <a:rPr lang="da-DK" b="1" dirty="0"/>
              <a:t>der noget fra forløbet, der bøvler, eller som du har brug for at vende igen?</a:t>
            </a:r>
          </a:p>
          <a:p>
            <a:r>
              <a:rPr lang="da-DK" b="1" dirty="0"/>
              <a:t>Er der noget, du særligt gerne vil tale om i dag?</a:t>
            </a:r>
          </a:p>
          <a:p>
            <a:endParaRPr lang="da-DK" b="1" dirty="0"/>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D837A66A-3FB1-8058-2A76-3ECECD3492AA}"/>
              </a:ext>
            </a:extLst>
          </p:cNvPr>
          <p:cNvSpPr>
            <a:spLocks noGrp="1"/>
          </p:cNvSpPr>
          <p:nvPr>
            <p:ph type="title"/>
          </p:nvPr>
        </p:nvSpPr>
        <p:spPr>
          <a:xfrm>
            <a:off x="628649" y="764704"/>
            <a:ext cx="7904163" cy="756084"/>
          </a:xfrm>
        </p:spPr>
        <p:txBody>
          <a:bodyPr vert="horz"/>
          <a:lstStyle/>
          <a:p>
            <a:r>
              <a:rPr lang="da-DK" dirty="0"/>
              <a:t>Siden sidst – i små grupper</a:t>
            </a:r>
          </a:p>
        </p:txBody>
      </p:sp>
    </p:spTree>
    <p:extLst>
      <p:ext uri="{BB962C8B-B14F-4D97-AF65-F5344CB8AC3E}">
        <p14:creationId xmlns:p14="http://schemas.microsoft.com/office/powerpoint/2010/main" val="1835508228"/>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dirty="0"/>
          </a:p>
          <a:p>
            <a:r>
              <a:rPr lang="da-DK" b="1" dirty="0"/>
              <a:t>Hvordan har du det i dag? </a:t>
            </a:r>
          </a:p>
          <a:p>
            <a:r>
              <a:rPr lang="da-DK" b="1" dirty="0"/>
              <a:t>Hvordan er det gået siden sidst? </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871119165"/>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7DCED99-086D-BC25-37CF-11808C8F1B67}"/>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7" name="Billede 6" descr="Et billede, der indeholder tekst, poolbal&#10;&#10;Automatisk genereret beskrivelse">
            <a:extLst>
              <a:ext uri="{FF2B5EF4-FFF2-40B4-BE49-F238E27FC236}">
                <a16:creationId xmlns:a16="http://schemas.microsoft.com/office/drawing/2014/main" id="{FA0760BE-3AEA-1B74-710A-15C20D12ECBE}"/>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BD1918CD-C6E7-0855-56A1-A90E20AEE454}"/>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76227CEA-E721-E99D-F494-95A02938DB01}"/>
              </a:ext>
            </a:extLst>
          </p:cNvPr>
          <p:cNvPicPr>
            <a:picLocks noChangeAspect="1"/>
          </p:cNvPicPr>
          <p:nvPr/>
        </p:nvPicPr>
        <p:blipFill>
          <a:blip r:embed="rId5"/>
          <a:src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2A1F361B-B8CB-ACB9-AFDE-55E2719B6BB3}"/>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B119B54A-A8ED-49DC-7E76-CD85A339472E}"/>
              </a:ext>
            </a:extLst>
          </p:cNvPr>
          <p:cNvPicPr>
            <a:picLocks noChangeAspect="1"/>
          </p:cNvPicPr>
          <p:nvPr/>
        </p:nvPicPr>
        <p:blipFill>
          <a:blip r:embed="rId7"/>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6BCD8109-1BE7-227B-3631-D837022B91A1}"/>
              </a:ext>
            </a:extLst>
          </p:cNvPr>
          <p:cNvPicPr>
            <a:picLocks noChangeAspect="1"/>
          </p:cNvPicPr>
          <p:nvPr/>
        </p:nvPicPr>
        <p:blipFill>
          <a:blip r:embed="rId8"/>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27CD2714-3950-997B-4706-F6AE8ED8167E}"/>
              </a:ext>
            </a:extLst>
          </p:cNvPr>
          <p:cNvPicPr>
            <a:picLocks noChangeAspect="1"/>
          </p:cNvPicPr>
          <p:nvPr/>
        </p:nvPicPr>
        <p:blipFill>
          <a:blip r:embed="rId9"/>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61DB3E31-E722-C447-61CC-0E7610DB2954}"/>
              </a:ext>
            </a:extLst>
          </p:cNvPr>
          <p:cNvPicPr>
            <a:picLocks noChangeAspect="1"/>
          </p:cNvPicPr>
          <p:nvPr/>
        </p:nvPicPr>
        <p:blipFill>
          <a:blip r:embed="rId10"/>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408F4457-792D-94C7-427C-32D2B7B41BD0}"/>
              </a:ext>
            </a:extLst>
          </p:cNvPr>
          <p:cNvPicPr>
            <a:picLocks noChangeAspect="1"/>
          </p:cNvPicPr>
          <p:nvPr/>
        </p:nvPicPr>
        <p:blipFill>
          <a:blip r:embed="rId11"/>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8DEC296D-C7F8-DCCE-E4E0-769B788DD744}"/>
              </a:ext>
            </a:extLst>
          </p:cNvPr>
          <p:cNvPicPr>
            <a:picLocks noChangeAspect="1"/>
          </p:cNvPicPr>
          <p:nvPr/>
        </p:nvPicPr>
        <p:blipFill>
          <a:blip r:embed="rId12"/>
          <a:srcRect/>
          <a:stretch/>
        </p:blipFill>
        <p:spPr>
          <a:xfrm>
            <a:off x="2700000" y="1800000"/>
            <a:ext cx="3600000" cy="3600000"/>
          </a:xfrm>
          <a:prstGeom prst="rect">
            <a:avLst/>
          </a:prstGeom>
        </p:spPr>
      </p:pic>
      <p:pic>
        <p:nvPicPr>
          <p:cNvPr id="17" name="Billede 16">
            <a:extLst>
              <a:ext uri="{FF2B5EF4-FFF2-40B4-BE49-F238E27FC236}">
                <a16:creationId xmlns:a16="http://schemas.microsoft.com/office/drawing/2014/main" id="{36304F5A-4047-90D6-44C3-ED884B411696}"/>
              </a:ext>
            </a:extLst>
          </p:cNvPr>
          <p:cNvPicPr>
            <a:picLocks noChangeAspect="1"/>
          </p:cNvPicPr>
          <p:nvPr/>
        </p:nvPicPr>
        <p:blipFill>
          <a:blip r:embed="rId13"/>
          <a:srcRect/>
          <a:stretch/>
        </p:blipFill>
        <p:spPr>
          <a:xfrm>
            <a:off x="2700000" y="1800000"/>
            <a:ext cx="3600000" cy="3600000"/>
          </a:xfrm>
          <a:prstGeom prst="rect">
            <a:avLst/>
          </a:prstGeom>
        </p:spPr>
      </p:pic>
      <p:sp>
        <p:nvSpPr>
          <p:cNvPr id="18" name="Tekstfelt 17">
            <a:extLst>
              <a:ext uri="{FF2B5EF4-FFF2-40B4-BE49-F238E27FC236}">
                <a16:creationId xmlns:a16="http://schemas.microsoft.com/office/drawing/2014/main" id="{4CB7B39C-611A-772E-224D-AEC7F69B93A1}"/>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
        <p:nvSpPr>
          <p:cNvPr id="19" name="Rectangle 2">
            <a:extLst>
              <a:ext uri="{FF2B5EF4-FFF2-40B4-BE49-F238E27FC236}">
                <a16:creationId xmlns:a16="http://schemas.microsoft.com/office/drawing/2014/main" id="{C456FF30-0B6F-A663-8757-2974BD868876}"/>
              </a:ext>
            </a:extLst>
          </p:cNvPr>
          <p:cNvSpPr/>
          <p:nvPr/>
        </p:nvSpPr>
        <p:spPr>
          <a:xfrm>
            <a:off x="5436096" y="337066"/>
            <a:ext cx="3456756" cy="1611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Indlæg pauserne hvor det giver mening i denne session</a:t>
            </a:r>
          </a:p>
        </p:txBody>
      </p:sp>
    </p:spTree>
    <p:extLst>
      <p:ext uri="{BB962C8B-B14F-4D97-AF65-F5344CB8AC3E}">
        <p14:creationId xmlns:p14="http://schemas.microsoft.com/office/powerpoint/2010/main" val="44199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9"/>
                                        </p:tgtEl>
                                      </p:cBhvr>
                                    </p:animEffect>
                                    <p:set>
                                      <p:cBhvr>
                                        <p:cTn id="21" dur="1" fill="hold">
                                          <p:stCondLst>
                                            <p:cond delay="1999"/>
                                          </p:stCondLst>
                                        </p:cTn>
                                        <p:tgtEl>
                                          <p:spTgt spid="9"/>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000"/>
                                        <p:tgtEl>
                                          <p:spTgt spid="10"/>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10"/>
                                        </p:tgtEl>
                                      </p:cBhvr>
                                    </p:animEffect>
                                    <p:set>
                                      <p:cBhvr>
                                        <p:cTn id="28" dur="1" fill="hold">
                                          <p:stCondLst>
                                            <p:cond delay="1999"/>
                                          </p:stCondLst>
                                        </p:cTn>
                                        <p:tgtEl>
                                          <p:spTgt spid="10"/>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2"/>
                                        </p:tgtEl>
                                      </p:cBhvr>
                                    </p:animEffect>
                                    <p:set>
                                      <p:cBhvr>
                                        <p:cTn id="42" dur="1" fill="hold">
                                          <p:stCondLst>
                                            <p:cond delay="1999"/>
                                          </p:stCondLst>
                                        </p:cTn>
                                        <p:tgtEl>
                                          <p:spTgt spid="12"/>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3"/>
                                        </p:tgtEl>
                                      </p:cBhvr>
                                    </p:animEffect>
                                    <p:set>
                                      <p:cBhvr>
                                        <p:cTn id="49" dur="1" fill="hold">
                                          <p:stCondLst>
                                            <p:cond delay="1999"/>
                                          </p:stCondLst>
                                        </p:cTn>
                                        <p:tgtEl>
                                          <p:spTgt spid="13"/>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2000"/>
                                        <p:tgtEl>
                                          <p:spTgt spid="14"/>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4"/>
                                        </p:tgtEl>
                                      </p:cBhvr>
                                    </p:animEffect>
                                    <p:set>
                                      <p:cBhvr>
                                        <p:cTn id="56" dur="1" fill="hold">
                                          <p:stCondLst>
                                            <p:cond delay="1999"/>
                                          </p:stCondLst>
                                        </p:cTn>
                                        <p:tgtEl>
                                          <p:spTgt spid="14"/>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000"/>
                                        <p:tgtEl>
                                          <p:spTgt spid="15"/>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5"/>
                                        </p:tgtEl>
                                      </p:cBhvr>
                                    </p:animEffect>
                                    <p:set>
                                      <p:cBhvr>
                                        <p:cTn id="63" dur="1" fill="hold">
                                          <p:stCondLst>
                                            <p:cond delay="1999"/>
                                          </p:stCondLst>
                                        </p:cTn>
                                        <p:tgtEl>
                                          <p:spTgt spid="15"/>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2000"/>
                                        <p:tgtEl>
                                          <p:spTgt spid="16"/>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6"/>
                                        </p:tgtEl>
                                      </p:cBhvr>
                                    </p:animEffect>
                                    <p:set>
                                      <p:cBhvr>
                                        <p:cTn id="70" dur="1" fill="hold">
                                          <p:stCondLst>
                                            <p:cond delay="1999"/>
                                          </p:stCondLst>
                                        </p:cTn>
                                        <p:tgtEl>
                                          <p:spTgt spid="16"/>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1886013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5714" name="think-cell Slide" r:id="rId5" imgW="347" imgH="348" progId="TCLayout.ActiveDocument.1">
                  <p:embed/>
                </p:oleObj>
              </mc:Choice>
              <mc:Fallback>
                <p:oleObj name="think-cell Slide" r:id="rId5" imgW="347" imgH="348"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2: Forstå mig selv og andre</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a:xfrm>
            <a:off x="628649" y="1412776"/>
            <a:ext cx="7904163" cy="4860539"/>
          </a:xfrm>
        </p:spPr>
        <p:txBody>
          <a:bodyPr>
            <a:noAutofit/>
          </a:bodyPr>
          <a:lstStyle/>
          <a:p>
            <a:pPr marL="0" indent="0">
              <a:spcBef>
                <a:spcPts val="1200"/>
              </a:spcBef>
              <a:buNone/>
            </a:pPr>
            <a:r>
              <a:rPr lang="da-DK" sz="1700" dirty="0"/>
              <a:t>På modulet ”forstå mig selv og andre” lærte vi bl.a., at:</a:t>
            </a:r>
          </a:p>
          <a:p>
            <a:pPr>
              <a:spcBef>
                <a:spcPts val="1200"/>
              </a:spcBef>
            </a:pPr>
            <a:r>
              <a:rPr lang="da-DK" sz="1700" dirty="0"/>
              <a:t>Autisme er en </a:t>
            </a:r>
            <a:r>
              <a:rPr lang="da-DK" sz="1700" b="1" dirty="0" err="1"/>
              <a:t>anderledeshed</a:t>
            </a:r>
            <a:r>
              <a:rPr lang="da-DK" sz="1700" b="1" dirty="0"/>
              <a:t> i hjernens udvikling</a:t>
            </a:r>
            <a:r>
              <a:rPr lang="da-DK" sz="1700" dirty="0"/>
              <a:t>, som giver en anden måde at sanse, forstå og navigere i verden på.</a:t>
            </a:r>
          </a:p>
          <a:p>
            <a:pPr>
              <a:spcBef>
                <a:spcPts val="1200"/>
              </a:spcBef>
            </a:pPr>
            <a:r>
              <a:rPr lang="da-DK" sz="1700" dirty="0"/>
              <a:t>Der ofte er en sammenhæng mellem det vi føler, tænker, siger og eller gør.</a:t>
            </a:r>
          </a:p>
          <a:p>
            <a:pPr>
              <a:spcBef>
                <a:spcPts val="1200"/>
              </a:spcBef>
            </a:pPr>
            <a:r>
              <a:rPr lang="da-DK" sz="1700" dirty="0"/>
              <a:t>Man kan benytte forskellige </a:t>
            </a:r>
            <a:r>
              <a:rPr lang="da-DK" sz="1700" b="1" dirty="0"/>
              <a:t>mestringsstrategier</a:t>
            </a:r>
            <a:r>
              <a:rPr lang="da-DK" sz="1700" dirty="0"/>
              <a:t> til at håndtere vanskelige situationer.</a:t>
            </a:r>
          </a:p>
          <a:p>
            <a:pPr>
              <a:spcBef>
                <a:spcPts val="1200"/>
              </a:spcBef>
            </a:pPr>
            <a:r>
              <a:rPr lang="da-DK" sz="1700" b="1" dirty="0"/>
              <a:t>Mentalisering</a:t>
            </a:r>
            <a:r>
              <a:rPr lang="da-DK" sz="1700" dirty="0"/>
              <a:t> handler om at forstå andres tanker, følelser og handlinger, og hvordan disse påvirker hinanden.</a:t>
            </a:r>
          </a:p>
          <a:p>
            <a:pPr>
              <a:spcBef>
                <a:spcPts val="1200"/>
              </a:spcBef>
            </a:pPr>
            <a:r>
              <a:rPr lang="da-DK" sz="1700" dirty="0"/>
              <a:t>Det er vigtigt at </a:t>
            </a:r>
            <a:r>
              <a:rPr lang="da-DK" sz="1700" b="1" dirty="0"/>
              <a:t>kommunikere</a:t>
            </a:r>
            <a:r>
              <a:rPr lang="da-DK" sz="1700" dirty="0"/>
              <a:t> egne behov.</a:t>
            </a:r>
          </a:p>
          <a:p>
            <a:pPr>
              <a:spcBef>
                <a:spcPts val="1200"/>
              </a:spcBef>
            </a:pPr>
            <a:r>
              <a:rPr lang="da-DK" sz="1700" dirty="0"/>
              <a:t>Alle mennesker har en vis mængde </a:t>
            </a:r>
            <a:r>
              <a:rPr lang="da-DK" sz="1700" b="1" dirty="0"/>
              <a:t>energi</a:t>
            </a:r>
            <a:r>
              <a:rPr lang="da-DK" sz="1700" dirty="0"/>
              <a:t> – når man har brugt energi, er det vigtigt at lade op.</a:t>
            </a:r>
          </a:p>
          <a:p>
            <a:pPr>
              <a:spcBef>
                <a:spcPts val="1200"/>
              </a:spcBef>
            </a:pPr>
            <a:r>
              <a:rPr lang="da-DK" sz="1700" b="1" dirty="0"/>
              <a:t>Stress- og sårbarhedsmodellen </a:t>
            </a:r>
            <a:r>
              <a:rPr lang="da-DK" sz="1700" dirty="0"/>
              <a:t>skelner mellem grundlæggende stressfaktorer og situationsbestemte stressfaktorer og mellem advarselstegn og kaostegn.</a:t>
            </a:r>
          </a:p>
        </p:txBody>
      </p:sp>
    </p:spTree>
    <p:extLst>
      <p:ext uri="{BB962C8B-B14F-4D97-AF65-F5344CB8AC3E}">
        <p14:creationId xmlns:p14="http://schemas.microsoft.com/office/powerpoint/2010/main" val="3638244964"/>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738"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2: Forstå mig selv og andre</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normAutofit/>
          </a:bodyPr>
          <a:lstStyle/>
          <a:p>
            <a:pPr>
              <a:spcBef>
                <a:spcPts val="1200"/>
              </a:spcBef>
            </a:pPr>
            <a:endParaRPr lang="da-DK" dirty="0"/>
          </a:p>
          <a:p>
            <a:pPr>
              <a:spcBef>
                <a:spcPts val="1200"/>
              </a:spcBef>
            </a:pPr>
            <a:r>
              <a:rPr lang="da-DK" dirty="0"/>
              <a:t>Hvad lærte du om dig selv i forbindelse med modulet?</a:t>
            </a:r>
          </a:p>
          <a:p>
            <a:pPr>
              <a:spcBef>
                <a:spcPts val="1200"/>
              </a:spcBef>
            </a:pPr>
            <a:r>
              <a:rPr lang="da-DK" dirty="0"/>
              <a:t>Fik du nogle redskaber, du kunne bruge?</a:t>
            </a:r>
          </a:p>
          <a:p>
            <a:pPr>
              <a:spcBef>
                <a:spcPts val="1200"/>
              </a:spcBef>
            </a:pPr>
            <a:r>
              <a:rPr lang="da-DK" dirty="0"/>
              <a:t>Hvad lærte du om, hvordan andre mennesker tænker, føler og handler?</a:t>
            </a:r>
          </a:p>
        </p:txBody>
      </p:sp>
    </p:spTree>
    <p:extLst>
      <p:ext uri="{BB962C8B-B14F-4D97-AF65-F5344CB8AC3E}">
        <p14:creationId xmlns:p14="http://schemas.microsoft.com/office/powerpoint/2010/main" val="220586238"/>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28365294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762"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3: Samtale</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normAutofit fontScale="92500" lnSpcReduction="10000"/>
          </a:bodyPr>
          <a:lstStyle/>
          <a:p>
            <a:pPr marL="0" indent="0">
              <a:buNone/>
            </a:pPr>
            <a:r>
              <a:rPr lang="da-DK" dirty="0"/>
              <a:t>På modulet omkring samtale lærte vi bl.a.: </a:t>
            </a:r>
          </a:p>
          <a:p>
            <a:r>
              <a:rPr lang="da-DK" dirty="0"/>
              <a:t>At samtaler kan være svære at føre, og at det ikke kun handler om det, der bliver sagt.</a:t>
            </a:r>
            <a:endParaRPr lang="da-DK" i="0" dirty="0"/>
          </a:p>
          <a:p>
            <a:r>
              <a:rPr lang="da-DK" i="0" dirty="0"/>
              <a:t>Hvordan man </a:t>
            </a:r>
            <a:r>
              <a:rPr lang="da-DK" b="1" dirty="0"/>
              <a:t>starter</a:t>
            </a:r>
            <a:r>
              <a:rPr lang="da-DK" i="0" dirty="0"/>
              <a:t> en samtale:</a:t>
            </a:r>
          </a:p>
          <a:p>
            <a:pPr lvl="1"/>
            <a:r>
              <a:rPr lang="da-DK" i="0"/>
              <a:t>Smalltalk er </a:t>
            </a:r>
            <a:r>
              <a:rPr lang="da-DK" i="0" dirty="0"/>
              <a:t>en måde at komme i kontakt på.</a:t>
            </a:r>
          </a:p>
          <a:p>
            <a:pPr lvl="1"/>
            <a:r>
              <a:rPr lang="da-DK" i="0" dirty="0"/>
              <a:t>Hvad der er passende at snakke om afhænger af situationen.</a:t>
            </a:r>
          </a:p>
          <a:p>
            <a:r>
              <a:rPr lang="da-DK" dirty="0"/>
              <a:t>Hvordan man </a:t>
            </a:r>
            <a:r>
              <a:rPr lang="da-DK" b="1" dirty="0"/>
              <a:t>vedligeholder</a:t>
            </a:r>
            <a:r>
              <a:rPr lang="da-DK" dirty="0"/>
              <a:t> en samtale: </a:t>
            </a:r>
          </a:p>
          <a:p>
            <a:pPr lvl="1"/>
            <a:r>
              <a:rPr lang="da-DK" i="0" dirty="0"/>
              <a:t>Vigtigt at lytte, stille opfølgende spørgsmål, vise at man er interesseret og stille åbne spørgsmål.</a:t>
            </a:r>
          </a:p>
          <a:p>
            <a:r>
              <a:rPr lang="da-DK" dirty="0"/>
              <a:t>Hvordan man </a:t>
            </a:r>
            <a:r>
              <a:rPr lang="da-DK" b="1" dirty="0"/>
              <a:t>stopper</a:t>
            </a:r>
            <a:r>
              <a:rPr lang="da-DK" dirty="0"/>
              <a:t> en samtale: </a:t>
            </a:r>
          </a:p>
          <a:p>
            <a:pPr lvl="1"/>
            <a:r>
              <a:rPr lang="da-DK" i="0" dirty="0"/>
              <a:t>Vigtigt med en høflig afslutning, man kan også </a:t>
            </a:r>
            <a:r>
              <a:rPr lang="da-DK" i="0" dirty="0" err="1"/>
              <a:t>hinte</a:t>
            </a:r>
            <a:r>
              <a:rPr lang="da-DK" i="0" dirty="0"/>
              <a:t> eller give et troværdigt påskud.</a:t>
            </a:r>
          </a:p>
          <a:p>
            <a:r>
              <a:rPr lang="da-DK" dirty="0"/>
              <a:t>At kropssprog er en vigtig del af kommunikationen med andre, og at man kan afkode hvordan folk har det fra deres kropssprog.</a:t>
            </a:r>
            <a:endParaRPr lang="da-DK" i="0" dirty="0"/>
          </a:p>
        </p:txBody>
      </p:sp>
    </p:spTree>
    <p:extLst>
      <p:ext uri="{BB962C8B-B14F-4D97-AF65-F5344CB8AC3E}">
        <p14:creationId xmlns:p14="http://schemas.microsoft.com/office/powerpoint/2010/main" val="1991715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6346A-7B04-4D79-8372-11FD7E719358}"/>
              </a:ext>
            </a:extLst>
          </p:cNvPr>
          <p:cNvSpPr>
            <a:spLocks noGrp="1"/>
          </p:cNvSpPr>
          <p:nvPr>
            <p:ph type="title"/>
          </p:nvPr>
        </p:nvSpPr>
        <p:spPr/>
        <p:txBody>
          <a:bodyPr/>
          <a:lstStyle/>
          <a:p>
            <a:r>
              <a:rPr lang="da-DK" sz="2800" dirty="0"/>
              <a:t>Pause – 10 minutter</a:t>
            </a:r>
          </a:p>
        </p:txBody>
      </p:sp>
      <p:pic>
        <p:nvPicPr>
          <p:cNvPr id="24" name="Billede 23" descr="Et billede, der indeholder tekst, poolbal&#10;&#10;Automatisk genereret beskrivelse">
            <a:extLst>
              <a:ext uri="{FF2B5EF4-FFF2-40B4-BE49-F238E27FC236}">
                <a16:creationId xmlns:a16="http://schemas.microsoft.com/office/drawing/2014/main" id="{1237B5D4-1C83-C1B0-C3D7-42C9EFBBA153}"/>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22" name="Billede 21">
            <a:extLst>
              <a:ext uri="{FF2B5EF4-FFF2-40B4-BE49-F238E27FC236}">
                <a16:creationId xmlns:a16="http://schemas.microsoft.com/office/drawing/2014/main" id="{322A1F87-4C2C-A0D0-65DE-0AC8324736B2}"/>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25" name="Billede 24">
            <a:extLst>
              <a:ext uri="{FF2B5EF4-FFF2-40B4-BE49-F238E27FC236}">
                <a16:creationId xmlns:a16="http://schemas.microsoft.com/office/drawing/2014/main" id="{7A727F47-6B89-5E49-F6AF-31F9F70F17EE}"/>
              </a:ext>
            </a:extLst>
          </p:cNvPr>
          <p:cNvPicPr>
            <a:picLocks noChangeAspect="1"/>
          </p:cNvPicPr>
          <p:nvPr/>
        </p:nvPicPr>
        <p:blipFill>
          <a:blip r:embed="rId5"/>
          <a:srcRect/>
          <a:stretch/>
        </p:blipFill>
        <p:spPr>
          <a:xfrm>
            <a:off x="2700000" y="1800000"/>
            <a:ext cx="3600000" cy="3600000"/>
          </a:xfrm>
          <a:prstGeom prst="rect">
            <a:avLst/>
          </a:prstGeom>
        </p:spPr>
      </p:pic>
      <p:pic>
        <p:nvPicPr>
          <p:cNvPr id="29" name="Billede 28">
            <a:extLst>
              <a:ext uri="{FF2B5EF4-FFF2-40B4-BE49-F238E27FC236}">
                <a16:creationId xmlns:a16="http://schemas.microsoft.com/office/drawing/2014/main" id="{F8CFBDF6-1DA7-302E-7E1B-416BAC1429D6}"/>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30" name="Billede 29">
            <a:extLst>
              <a:ext uri="{FF2B5EF4-FFF2-40B4-BE49-F238E27FC236}">
                <a16:creationId xmlns:a16="http://schemas.microsoft.com/office/drawing/2014/main" id="{79939259-6AB9-1675-213F-7AC423D06BCC}"/>
              </a:ext>
            </a:extLst>
          </p:cNvPr>
          <p:cNvPicPr>
            <a:picLocks noChangeAspect="1"/>
          </p:cNvPicPr>
          <p:nvPr/>
        </p:nvPicPr>
        <p:blipFill>
          <a:blip r:embed="rId7"/>
          <a:srcRect/>
          <a:stretch/>
        </p:blipFill>
        <p:spPr>
          <a:xfrm>
            <a:off x="2700000" y="1800000"/>
            <a:ext cx="3600000" cy="3600000"/>
          </a:xfrm>
          <a:prstGeom prst="rect">
            <a:avLst/>
          </a:prstGeom>
        </p:spPr>
      </p:pic>
      <p:pic>
        <p:nvPicPr>
          <p:cNvPr id="33" name="Billede 32">
            <a:extLst>
              <a:ext uri="{FF2B5EF4-FFF2-40B4-BE49-F238E27FC236}">
                <a16:creationId xmlns:a16="http://schemas.microsoft.com/office/drawing/2014/main" id="{1CED9415-6083-AC2F-3CAF-8DA35E90387D}"/>
              </a:ext>
            </a:extLst>
          </p:cNvPr>
          <p:cNvPicPr>
            <a:picLocks noChangeAspect="1"/>
          </p:cNvPicPr>
          <p:nvPr/>
        </p:nvPicPr>
        <p:blipFill>
          <a:blip r:embed="rId8"/>
          <a:srcRect/>
          <a:stretch/>
        </p:blipFill>
        <p:spPr>
          <a:xfrm>
            <a:off x="2700000" y="1800000"/>
            <a:ext cx="3600000" cy="3600000"/>
          </a:xfrm>
          <a:prstGeom prst="rect">
            <a:avLst/>
          </a:prstGeom>
        </p:spPr>
      </p:pic>
      <p:pic>
        <p:nvPicPr>
          <p:cNvPr id="34" name="Billede 33">
            <a:extLst>
              <a:ext uri="{FF2B5EF4-FFF2-40B4-BE49-F238E27FC236}">
                <a16:creationId xmlns:a16="http://schemas.microsoft.com/office/drawing/2014/main" id="{8B51BD9C-43F4-88C3-838D-92712DF80578}"/>
              </a:ext>
            </a:extLst>
          </p:cNvPr>
          <p:cNvPicPr>
            <a:picLocks noChangeAspect="1"/>
          </p:cNvPicPr>
          <p:nvPr/>
        </p:nvPicPr>
        <p:blipFill>
          <a:blip r:embed="rId9"/>
          <a:srcRect/>
          <a:stretch/>
        </p:blipFill>
        <p:spPr>
          <a:xfrm>
            <a:off x="2700000" y="1800000"/>
            <a:ext cx="3600000" cy="3600000"/>
          </a:xfrm>
          <a:prstGeom prst="rect">
            <a:avLst/>
          </a:prstGeom>
        </p:spPr>
      </p:pic>
      <p:pic>
        <p:nvPicPr>
          <p:cNvPr id="35" name="Billede 34">
            <a:extLst>
              <a:ext uri="{FF2B5EF4-FFF2-40B4-BE49-F238E27FC236}">
                <a16:creationId xmlns:a16="http://schemas.microsoft.com/office/drawing/2014/main" id="{0BF71BB8-CE88-D9BE-A927-1336CBA2EDAF}"/>
              </a:ext>
            </a:extLst>
          </p:cNvPr>
          <p:cNvPicPr>
            <a:picLocks noChangeAspect="1"/>
          </p:cNvPicPr>
          <p:nvPr/>
        </p:nvPicPr>
        <p:blipFill>
          <a:blip r:embed="rId10"/>
          <a:srcRect/>
          <a:stretch/>
        </p:blipFill>
        <p:spPr>
          <a:xfrm>
            <a:off x="2700000" y="1800000"/>
            <a:ext cx="3600000" cy="3600000"/>
          </a:xfrm>
          <a:prstGeom prst="rect">
            <a:avLst/>
          </a:prstGeom>
        </p:spPr>
      </p:pic>
      <p:pic>
        <p:nvPicPr>
          <p:cNvPr id="36" name="Billede 35">
            <a:extLst>
              <a:ext uri="{FF2B5EF4-FFF2-40B4-BE49-F238E27FC236}">
                <a16:creationId xmlns:a16="http://schemas.microsoft.com/office/drawing/2014/main" id="{8C2B2CF2-5BDB-880A-0723-061F712746E5}"/>
              </a:ext>
            </a:extLst>
          </p:cNvPr>
          <p:cNvPicPr>
            <a:picLocks noChangeAspect="1"/>
          </p:cNvPicPr>
          <p:nvPr/>
        </p:nvPicPr>
        <p:blipFill>
          <a:blip r:embed="rId11"/>
          <a:srcRect/>
          <a:stretch/>
        </p:blipFill>
        <p:spPr>
          <a:xfrm>
            <a:off x="2700000" y="1800000"/>
            <a:ext cx="3600000" cy="3600000"/>
          </a:xfrm>
          <a:prstGeom prst="rect">
            <a:avLst/>
          </a:prstGeom>
        </p:spPr>
      </p:pic>
      <p:pic>
        <p:nvPicPr>
          <p:cNvPr id="37" name="Billede 36">
            <a:extLst>
              <a:ext uri="{FF2B5EF4-FFF2-40B4-BE49-F238E27FC236}">
                <a16:creationId xmlns:a16="http://schemas.microsoft.com/office/drawing/2014/main" id="{1E75C829-F489-2E55-2B2E-0BDEC00D0018}"/>
              </a:ext>
            </a:extLst>
          </p:cNvPr>
          <p:cNvPicPr>
            <a:picLocks noChangeAspect="1"/>
          </p:cNvPicPr>
          <p:nvPr/>
        </p:nvPicPr>
        <p:blipFill>
          <a:blip r:embed="rId12"/>
          <a:srcRect/>
          <a:stretch/>
        </p:blipFill>
        <p:spPr>
          <a:xfrm>
            <a:off x="2700000" y="1800000"/>
            <a:ext cx="3600000" cy="3600000"/>
          </a:xfrm>
          <a:prstGeom prst="rect">
            <a:avLst/>
          </a:prstGeom>
        </p:spPr>
      </p:pic>
      <p:pic>
        <p:nvPicPr>
          <p:cNvPr id="38" name="Billede 37">
            <a:extLst>
              <a:ext uri="{FF2B5EF4-FFF2-40B4-BE49-F238E27FC236}">
                <a16:creationId xmlns:a16="http://schemas.microsoft.com/office/drawing/2014/main" id="{12B79CD4-5664-0C12-FF7C-BFEDE7C5A0C0}"/>
              </a:ext>
            </a:extLst>
          </p:cNvPr>
          <p:cNvPicPr>
            <a:picLocks noChangeAspect="1"/>
          </p:cNvPicPr>
          <p:nvPr/>
        </p:nvPicPr>
        <p:blipFill>
          <a:blip r:embed="rId13"/>
          <a:srcRect/>
          <a:stretch/>
        </p:blipFill>
        <p:spPr>
          <a:xfrm>
            <a:off x="2700000" y="1800000"/>
            <a:ext cx="3600000" cy="3600000"/>
          </a:xfrm>
          <a:prstGeom prst="rect">
            <a:avLst/>
          </a:prstGeom>
        </p:spPr>
      </p:pic>
      <p:sp>
        <p:nvSpPr>
          <p:cNvPr id="39" name="Tekstfelt 38">
            <a:extLst>
              <a:ext uri="{FF2B5EF4-FFF2-40B4-BE49-F238E27FC236}">
                <a16:creationId xmlns:a16="http://schemas.microsoft.com/office/drawing/2014/main" id="{EE9D8B74-0AE6-AD1D-F47E-7F1AAE919ED0}"/>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30978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24"/>
                                        </p:tgtEl>
                                      </p:cBhvr>
                                    </p:animEffect>
                                    <p:set>
                                      <p:cBhvr>
                                        <p:cTn id="7" dur="1" fill="hold">
                                          <p:stCondLst>
                                            <p:cond delay="1999"/>
                                          </p:stCondLst>
                                        </p:cTn>
                                        <p:tgtEl>
                                          <p:spTgt spid="24"/>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22"/>
                                        </p:tgtEl>
                                      </p:cBhvr>
                                    </p:animEffect>
                                    <p:set>
                                      <p:cBhvr>
                                        <p:cTn id="14" dur="1" fill="hold">
                                          <p:stCondLst>
                                            <p:cond delay="1999"/>
                                          </p:stCondLst>
                                        </p:cTn>
                                        <p:tgtEl>
                                          <p:spTgt spid="22"/>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25"/>
                                        </p:tgtEl>
                                      </p:cBhvr>
                                    </p:animEffect>
                                    <p:set>
                                      <p:cBhvr>
                                        <p:cTn id="21" dur="1" fill="hold">
                                          <p:stCondLst>
                                            <p:cond delay="1999"/>
                                          </p:stCondLst>
                                        </p:cTn>
                                        <p:tgtEl>
                                          <p:spTgt spid="25"/>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2000"/>
                                        <p:tgtEl>
                                          <p:spTgt spid="2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29"/>
                                        </p:tgtEl>
                                      </p:cBhvr>
                                    </p:animEffect>
                                    <p:set>
                                      <p:cBhvr>
                                        <p:cTn id="28" dur="1" fill="hold">
                                          <p:stCondLst>
                                            <p:cond delay="1999"/>
                                          </p:stCondLst>
                                        </p:cTn>
                                        <p:tgtEl>
                                          <p:spTgt spid="2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2000"/>
                                        <p:tgtEl>
                                          <p:spTgt spid="3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30"/>
                                        </p:tgtEl>
                                      </p:cBhvr>
                                    </p:animEffect>
                                    <p:set>
                                      <p:cBhvr>
                                        <p:cTn id="35" dur="1" fill="hold">
                                          <p:stCondLst>
                                            <p:cond delay="1999"/>
                                          </p:stCondLst>
                                        </p:cTn>
                                        <p:tgtEl>
                                          <p:spTgt spid="3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2000"/>
                                        <p:tgtEl>
                                          <p:spTgt spid="33"/>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33"/>
                                        </p:tgtEl>
                                      </p:cBhvr>
                                    </p:animEffect>
                                    <p:set>
                                      <p:cBhvr>
                                        <p:cTn id="42" dur="1" fill="hold">
                                          <p:stCondLst>
                                            <p:cond delay="1999"/>
                                          </p:stCondLst>
                                        </p:cTn>
                                        <p:tgtEl>
                                          <p:spTgt spid="33"/>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2000"/>
                                        <p:tgtEl>
                                          <p:spTgt spid="34"/>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34"/>
                                        </p:tgtEl>
                                      </p:cBhvr>
                                    </p:animEffect>
                                    <p:set>
                                      <p:cBhvr>
                                        <p:cTn id="49" dur="1" fill="hold">
                                          <p:stCondLst>
                                            <p:cond delay="1999"/>
                                          </p:stCondLst>
                                        </p:cTn>
                                        <p:tgtEl>
                                          <p:spTgt spid="34"/>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2000"/>
                                        <p:tgtEl>
                                          <p:spTgt spid="35"/>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35"/>
                                        </p:tgtEl>
                                      </p:cBhvr>
                                    </p:animEffect>
                                    <p:set>
                                      <p:cBhvr>
                                        <p:cTn id="56" dur="1" fill="hold">
                                          <p:stCondLst>
                                            <p:cond delay="1999"/>
                                          </p:stCondLst>
                                        </p:cTn>
                                        <p:tgtEl>
                                          <p:spTgt spid="35"/>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2000"/>
                                        <p:tgtEl>
                                          <p:spTgt spid="36"/>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36"/>
                                        </p:tgtEl>
                                      </p:cBhvr>
                                    </p:animEffect>
                                    <p:set>
                                      <p:cBhvr>
                                        <p:cTn id="63" dur="1" fill="hold">
                                          <p:stCondLst>
                                            <p:cond delay="1999"/>
                                          </p:stCondLst>
                                        </p:cTn>
                                        <p:tgtEl>
                                          <p:spTgt spid="36"/>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2000"/>
                                        <p:tgtEl>
                                          <p:spTgt spid="37"/>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37"/>
                                        </p:tgtEl>
                                      </p:cBhvr>
                                    </p:animEffect>
                                    <p:set>
                                      <p:cBhvr>
                                        <p:cTn id="70" dur="1" fill="hold">
                                          <p:stCondLst>
                                            <p:cond delay="1999"/>
                                          </p:stCondLst>
                                        </p:cTn>
                                        <p:tgtEl>
                                          <p:spTgt spid="37"/>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86"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3: Samtale</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normAutofit/>
          </a:bodyPr>
          <a:lstStyle/>
          <a:p>
            <a:endParaRPr lang="da-DK" dirty="0"/>
          </a:p>
          <a:p>
            <a:r>
              <a:rPr lang="da-DK" dirty="0"/>
              <a:t>Hvad lærte du om at starte en samtale?</a:t>
            </a:r>
          </a:p>
          <a:p>
            <a:r>
              <a:rPr lang="da-DK" i="0" dirty="0"/>
              <a:t>Hvad lærte du om at vedligeholde en samtale?</a:t>
            </a:r>
          </a:p>
          <a:p>
            <a:r>
              <a:rPr lang="da-DK" dirty="0"/>
              <a:t>Hvad lærte du om at afslutte en samtale?</a:t>
            </a:r>
          </a:p>
          <a:p>
            <a:r>
              <a:rPr lang="da-DK" i="0" dirty="0"/>
              <a:t>Hvordan kan man bruge sit kropssprog på en god måde?</a:t>
            </a:r>
          </a:p>
        </p:txBody>
      </p:sp>
    </p:spTree>
    <p:extLst>
      <p:ext uri="{BB962C8B-B14F-4D97-AF65-F5344CB8AC3E}">
        <p14:creationId xmlns:p14="http://schemas.microsoft.com/office/powerpoint/2010/main" val="3732499750"/>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2183818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9810"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a:xfrm>
            <a:off x="623321" y="404664"/>
            <a:ext cx="7904163" cy="756084"/>
          </a:xfrm>
        </p:spPr>
        <p:txBody>
          <a:bodyPr vert="horz"/>
          <a:lstStyle/>
          <a:p>
            <a:r>
              <a:rPr lang="da-DK" dirty="0"/>
              <a:t>Modul 4: Konflikter</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a:xfrm>
            <a:off x="628649" y="1052736"/>
            <a:ext cx="7904163" cy="4824189"/>
          </a:xfrm>
        </p:spPr>
        <p:txBody>
          <a:bodyPr>
            <a:noAutofit/>
          </a:bodyPr>
          <a:lstStyle/>
          <a:p>
            <a:pPr marL="0" indent="0">
              <a:lnSpc>
                <a:spcPct val="110000"/>
              </a:lnSpc>
              <a:spcBef>
                <a:spcPts val="0"/>
              </a:spcBef>
              <a:spcAft>
                <a:spcPts val="1200"/>
              </a:spcAft>
              <a:buNone/>
            </a:pPr>
            <a:r>
              <a:rPr lang="da-DK" sz="1500" dirty="0">
                <a:latin typeface="Arial (Tekst)"/>
              </a:rPr>
              <a:t>På modulet omkring konflikter lærte vi bl.a.:</a:t>
            </a:r>
          </a:p>
          <a:p>
            <a:pPr>
              <a:lnSpc>
                <a:spcPct val="110000"/>
              </a:lnSpc>
              <a:spcBef>
                <a:spcPts val="0"/>
              </a:spcBef>
              <a:spcAft>
                <a:spcPts val="1200"/>
              </a:spcAft>
            </a:pPr>
            <a:r>
              <a:rPr lang="da-DK" sz="1500" i="0" dirty="0">
                <a:latin typeface="Arial (Tekst)"/>
              </a:rPr>
              <a:t>At mange </a:t>
            </a:r>
            <a:r>
              <a:rPr lang="da-DK" sz="1500" b="1" i="0" dirty="0">
                <a:latin typeface="Arial (Tekst)"/>
              </a:rPr>
              <a:t>konflikter opstår</a:t>
            </a:r>
            <a:r>
              <a:rPr lang="da-DK" sz="1500" i="0" dirty="0">
                <a:latin typeface="Arial (Tekst)"/>
              </a:rPr>
              <a:t>, uden at parterne vil være ondskabsfulde mod hinanden – det kan være fordi, man misforstår hinanden. Nogle konflikter opstår, fordi andre gerne vil drille/genere/provokere én.</a:t>
            </a:r>
            <a:endParaRPr lang="da-DK" sz="1500" dirty="0">
              <a:latin typeface="Arial (Tekst)"/>
            </a:endParaRPr>
          </a:p>
          <a:p>
            <a:pPr>
              <a:lnSpc>
                <a:spcPct val="110000"/>
              </a:lnSpc>
              <a:spcBef>
                <a:spcPts val="0"/>
              </a:spcBef>
              <a:spcAft>
                <a:spcPts val="1200"/>
              </a:spcAft>
            </a:pPr>
            <a:r>
              <a:rPr lang="da-DK" sz="1500" dirty="0">
                <a:latin typeface="Arial (Tekst)"/>
              </a:rPr>
              <a:t>At </a:t>
            </a:r>
            <a:r>
              <a:rPr lang="da-DK" sz="1500" b="1" dirty="0">
                <a:latin typeface="Arial (Tekst)"/>
              </a:rPr>
              <a:t>håndtere</a:t>
            </a:r>
            <a:r>
              <a:rPr lang="da-DK" sz="1500" dirty="0">
                <a:latin typeface="Arial (Tekst)"/>
              </a:rPr>
              <a:t> </a:t>
            </a:r>
            <a:r>
              <a:rPr lang="da-DK" sz="1500" b="1" dirty="0">
                <a:latin typeface="Arial (Tekst)"/>
              </a:rPr>
              <a:t>konflikter</a:t>
            </a:r>
            <a:r>
              <a:rPr lang="da-DK" sz="1500" dirty="0">
                <a:latin typeface="Arial (Tekst)"/>
              </a:rPr>
              <a:t>. Ma</a:t>
            </a:r>
            <a:r>
              <a:rPr lang="da-DK" sz="1500" i="0" dirty="0">
                <a:latin typeface="Arial (Tekst)"/>
              </a:rPr>
              <a:t>n kan fx undgå konflikter, trække sig fra konfliktsituationen eller tage konflikten.</a:t>
            </a:r>
          </a:p>
          <a:p>
            <a:pPr>
              <a:lnSpc>
                <a:spcPct val="110000"/>
              </a:lnSpc>
              <a:spcBef>
                <a:spcPts val="0"/>
              </a:spcBef>
              <a:spcAft>
                <a:spcPts val="1200"/>
              </a:spcAft>
            </a:pPr>
            <a:r>
              <a:rPr lang="da-DK" sz="1500" dirty="0">
                <a:latin typeface="Arial (Tekst)"/>
              </a:rPr>
              <a:t>At det er vigtigt at kunne </a:t>
            </a:r>
            <a:r>
              <a:rPr lang="da-DK" sz="1500" b="1" dirty="0">
                <a:latin typeface="Arial (Tekst)"/>
              </a:rPr>
              <a:t>sætte grænser</a:t>
            </a:r>
            <a:r>
              <a:rPr lang="da-DK" sz="1500" dirty="0">
                <a:latin typeface="Arial (Tekst)"/>
              </a:rPr>
              <a:t>. </a:t>
            </a:r>
            <a:r>
              <a:rPr lang="da-DK" sz="1500" i="0" dirty="0">
                <a:latin typeface="Arial (Tekst)"/>
              </a:rPr>
              <a:t>Man kan fx mærke efter, sige det højt, øve sig i at stå fast, sige nej på en god måde.</a:t>
            </a:r>
          </a:p>
          <a:p>
            <a:pPr>
              <a:lnSpc>
                <a:spcPct val="110000"/>
              </a:lnSpc>
              <a:spcBef>
                <a:spcPts val="0"/>
              </a:spcBef>
              <a:spcAft>
                <a:spcPts val="1200"/>
              </a:spcAft>
            </a:pPr>
            <a:r>
              <a:rPr lang="da-DK" sz="1500" i="0" dirty="0">
                <a:latin typeface="Arial (Tekst)"/>
              </a:rPr>
              <a:t>At der er forskellige måder at kommunikere på: </a:t>
            </a:r>
            <a:r>
              <a:rPr lang="da-DK" sz="1500" b="1" i="0" dirty="0">
                <a:latin typeface="Arial (Tekst)"/>
              </a:rPr>
              <a:t>Passiv, aggress</a:t>
            </a:r>
            <a:r>
              <a:rPr lang="da-DK" sz="1500" b="1" dirty="0">
                <a:latin typeface="Arial (Tekst)"/>
              </a:rPr>
              <a:t>iv, assertiv.</a:t>
            </a:r>
          </a:p>
          <a:p>
            <a:pPr>
              <a:lnSpc>
                <a:spcPct val="110000"/>
              </a:lnSpc>
              <a:spcBef>
                <a:spcPts val="0"/>
              </a:spcBef>
              <a:spcAft>
                <a:spcPts val="1200"/>
              </a:spcAft>
            </a:pPr>
            <a:r>
              <a:rPr lang="da-DK" sz="1500" dirty="0">
                <a:latin typeface="Arial (Tekst)"/>
              </a:rPr>
              <a:t>At man kan bruge </a:t>
            </a:r>
            <a:r>
              <a:rPr lang="da-DK" sz="1500" b="1" dirty="0">
                <a:latin typeface="Arial (Tekst)"/>
              </a:rPr>
              <a:t>BUSS-formlen</a:t>
            </a:r>
            <a:r>
              <a:rPr lang="da-DK" sz="1500" dirty="0">
                <a:latin typeface="Arial (Tekst)"/>
              </a:rPr>
              <a:t>: </a:t>
            </a:r>
            <a:endParaRPr lang="da-DK" sz="1500">
              <a:latin typeface="Arial (Tekst)"/>
            </a:endParaRPr>
          </a:p>
          <a:p>
            <a:pPr marL="522900" lvl="1" indent="-342900">
              <a:lnSpc>
                <a:spcPct val="110000"/>
              </a:lnSpc>
              <a:spcBef>
                <a:spcPts val="0"/>
              </a:spcBef>
              <a:spcAft>
                <a:spcPts val="1200"/>
              </a:spcAft>
              <a:buFont typeface="+mj-lt"/>
              <a:buAutoNum type="arabicPeriod"/>
            </a:pPr>
            <a:r>
              <a:rPr lang="da-DK" sz="1500" dirty="0">
                <a:latin typeface="Arial (Tekst)"/>
              </a:rPr>
              <a:t>Beskrive problemet</a:t>
            </a:r>
            <a:endParaRPr lang="da-DK" sz="1500">
              <a:latin typeface="Arial (Tekst)"/>
            </a:endParaRPr>
          </a:p>
          <a:p>
            <a:pPr marL="522900" lvl="1" indent="-342900">
              <a:lnSpc>
                <a:spcPct val="110000"/>
              </a:lnSpc>
              <a:spcBef>
                <a:spcPts val="0"/>
              </a:spcBef>
              <a:spcAft>
                <a:spcPts val="1200"/>
              </a:spcAft>
              <a:buFont typeface="+mj-lt"/>
              <a:buAutoNum type="arabicPeriod"/>
            </a:pPr>
            <a:r>
              <a:rPr lang="da-DK" sz="1500">
                <a:latin typeface="Arial (Tekst)"/>
              </a:rPr>
              <a:t>Udtrykke</a:t>
            </a:r>
            <a:r>
              <a:rPr lang="da-DK" sz="1500" dirty="0">
                <a:latin typeface="Arial (Tekst)"/>
              </a:rPr>
              <a:t>, hvad man føler</a:t>
            </a:r>
            <a:endParaRPr lang="da-DK" sz="1500">
              <a:latin typeface="Arial (Tekst)"/>
            </a:endParaRPr>
          </a:p>
          <a:p>
            <a:pPr marL="522900" lvl="1" indent="-342900">
              <a:lnSpc>
                <a:spcPct val="110000"/>
              </a:lnSpc>
              <a:spcBef>
                <a:spcPts val="0"/>
              </a:spcBef>
              <a:spcAft>
                <a:spcPts val="1200"/>
              </a:spcAft>
              <a:buFont typeface="+mj-lt"/>
              <a:buAutoNum type="arabicPeriod"/>
            </a:pPr>
            <a:r>
              <a:rPr lang="da-DK" sz="1500">
                <a:latin typeface="Arial (Tekst)"/>
              </a:rPr>
              <a:t>Sige</a:t>
            </a:r>
            <a:r>
              <a:rPr lang="da-DK" sz="1500" dirty="0">
                <a:latin typeface="Arial (Tekst)"/>
              </a:rPr>
              <a:t>, hvad man ønsker den anden skal gøre</a:t>
            </a:r>
            <a:endParaRPr lang="da-DK" sz="1500">
              <a:latin typeface="Arial (Tekst)"/>
            </a:endParaRPr>
          </a:p>
          <a:p>
            <a:pPr marL="522900" lvl="1" indent="-342900">
              <a:lnSpc>
                <a:spcPct val="110000"/>
              </a:lnSpc>
              <a:spcBef>
                <a:spcPts val="0"/>
              </a:spcBef>
              <a:spcAft>
                <a:spcPts val="1200"/>
              </a:spcAft>
              <a:buFont typeface="+mj-lt"/>
              <a:buAutoNum type="arabicPeriod"/>
            </a:pPr>
            <a:r>
              <a:rPr lang="da-DK" sz="1500" dirty="0">
                <a:latin typeface="Arial (Tekst)"/>
              </a:rPr>
              <a:t>Fortælle, hvilket positivt slutresultat det vil give</a:t>
            </a:r>
            <a:endParaRPr lang="da-DK" sz="1500" i="0" dirty="0">
              <a:latin typeface="Arial (Tekst)"/>
            </a:endParaRPr>
          </a:p>
        </p:txBody>
      </p:sp>
    </p:spTree>
    <p:extLst>
      <p:ext uri="{BB962C8B-B14F-4D97-AF65-F5344CB8AC3E}">
        <p14:creationId xmlns:p14="http://schemas.microsoft.com/office/powerpoint/2010/main" val="221216669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34"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4: Konflikter</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normAutofit/>
          </a:bodyPr>
          <a:lstStyle/>
          <a:p>
            <a:endParaRPr lang="da-DK" dirty="0"/>
          </a:p>
          <a:p>
            <a:r>
              <a:rPr lang="da-DK" dirty="0"/>
              <a:t>Hvad lærte du om, hvordan konflikter opstår?</a:t>
            </a:r>
          </a:p>
          <a:p>
            <a:r>
              <a:rPr lang="da-DK" i="0" dirty="0"/>
              <a:t>Blev du klogere på, hvordan man kan håndtere konflikter?</a:t>
            </a:r>
          </a:p>
          <a:p>
            <a:r>
              <a:rPr lang="da-DK" dirty="0"/>
              <a:t>Hvordan kan man bruge kommunikation til at undgå konflikter?</a:t>
            </a:r>
            <a:endParaRPr lang="da-DK" i="0" dirty="0"/>
          </a:p>
        </p:txBody>
      </p:sp>
    </p:spTree>
    <p:extLst>
      <p:ext uri="{BB962C8B-B14F-4D97-AF65-F5344CB8AC3E}">
        <p14:creationId xmlns:p14="http://schemas.microsoft.com/office/powerpoint/2010/main" val="74521434"/>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314651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1858"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5: Flytte hjemmefra og hverdagen i egen bolig</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lstStyle/>
          <a:p>
            <a:pPr marL="0" indent="0">
              <a:spcBef>
                <a:spcPts val="0"/>
              </a:spcBef>
              <a:spcAft>
                <a:spcPts val="1200"/>
              </a:spcAft>
              <a:buNone/>
            </a:pPr>
            <a:r>
              <a:rPr lang="da-DK" dirty="0"/>
              <a:t>På modulet ”flytte hjemmefra og hverdagen i egen bolig” lærte </a:t>
            </a:r>
            <a:r>
              <a:rPr lang="da-DK"/>
              <a:t>vi bl.a.:</a:t>
            </a:r>
            <a:endParaRPr lang="da-DK" dirty="0"/>
          </a:p>
          <a:p>
            <a:pPr>
              <a:spcBef>
                <a:spcPts val="0"/>
              </a:spcBef>
              <a:spcAft>
                <a:spcPts val="1200"/>
              </a:spcAft>
            </a:pPr>
            <a:r>
              <a:rPr lang="da-DK" dirty="0"/>
              <a:t>Hvilke opgaver der følger med at flytte hjemmefra</a:t>
            </a:r>
          </a:p>
          <a:p>
            <a:pPr>
              <a:spcBef>
                <a:spcPts val="0"/>
              </a:spcBef>
              <a:spcAft>
                <a:spcPts val="1200"/>
              </a:spcAft>
            </a:pPr>
            <a:r>
              <a:rPr lang="da-DK"/>
              <a:t>At løse </a:t>
            </a:r>
            <a:r>
              <a:rPr lang="da-DK" b="1"/>
              <a:t>praktiske </a:t>
            </a:r>
            <a:r>
              <a:rPr lang="da-DK" b="1" dirty="0"/>
              <a:t>opgaver </a:t>
            </a:r>
            <a:r>
              <a:rPr lang="da-DK" dirty="0"/>
              <a:t>i hverdagen, som er forbundet med at bo for </a:t>
            </a:r>
            <a:r>
              <a:rPr lang="da-DK"/>
              <a:t>sig selv </a:t>
            </a:r>
            <a:endParaRPr lang="da-DK" dirty="0"/>
          </a:p>
          <a:p>
            <a:pPr>
              <a:spcBef>
                <a:spcPts val="0"/>
              </a:spcBef>
              <a:spcAft>
                <a:spcPts val="1200"/>
              </a:spcAft>
            </a:pPr>
            <a:r>
              <a:rPr lang="da-DK" dirty="0"/>
              <a:t>Hvad der er vigtigt for dig i forhold til at kunne klare dig selv </a:t>
            </a:r>
            <a:r>
              <a:rPr lang="da-DK"/>
              <a:t>i fremtiden </a:t>
            </a:r>
            <a:endParaRPr lang="da-DK" dirty="0"/>
          </a:p>
          <a:p>
            <a:pPr>
              <a:spcBef>
                <a:spcPts val="0"/>
              </a:spcBef>
              <a:spcAft>
                <a:spcPts val="1200"/>
              </a:spcAft>
            </a:pPr>
            <a:r>
              <a:rPr lang="da-DK" dirty="0"/>
              <a:t>Der er forskellige </a:t>
            </a:r>
            <a:r>
              <a:rPr lang="da-DK" b="1" dirty="0"/>
              <a:t>teknikker og redskaber</a:t>
            </a:r>
            <a:r>
              <a:rPr lang="da-DK" dirty="0"/>
              <a:t>, som kan hjælpe til at strukturere opgaverne, så man husker dem og får gjort dem godt, fx apps, planer</a:t>
            </a:r>
            <a:r>
              <a:rPr lang="da-DK"/>
              <a:t>, planlægningsredskaber</a:t>
            </a:r>
            <a:endParaRPr lang="da-DK" dirty="0"/>
          </a:p>
          <a:p>
            <a:pPr>
              <a:spcBef>
                <a:spcPts val="0"/>
              </a:spcBef>
              <a:spcAft>
                <a:spcPts val="1200"/>
              </a:spcAft>
            </a:pPr>
            <a:r>
              <a:rPr lang="da-DK" dirty="0"/>
              <a:t>Aktiviteter i hverdagen kræver </a:t>
            </a:r>
            <a:r>
              <a:rPr lang="da-DK" b="1" dirty="0"/>
              <a:t>energi </a:t>
            </a:r>
            <a:r>
              <a:rPr lang="da-DK" dirty="0"/>
              <a:t>– når man bruger energi, er det vigtigt at restituere og ”lade batteriet op igen.”</a:t>
            </a:r>
          </a:p>
        </p:txBody>
      </p:sp>
    </p:spTree>
    <p:extLst>
      <p:ext uri="{BB962C8B-B14F-4D97-AF65-F5344CB8AC3E}">
        <p14:creationId xmlns:p14="http://schemas.microsoft.com/office/powerpoint/2010/main" val="770194760"/>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357067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82"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5: Flytte hjemmefra og hverdagen i egen bolig</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lstStyle/>
          <a:p>
            <a:pPr>
              <a:spcBef>
                <a:spcPts val="0"/>
              </a:spcBef>
              <a:spcAft>
                <a:spcPts val="1200"/>
              </a:spcAft>
            </a:pPr>
            <a:endParaRPr lang="da-DK" dirty="0"/>
          </a:p>
          <a:p>
            <a:pPr>
              <a:spcBef>
                <a:spcPts val="0"/>
              </a:spcBef>
              <a:spcAft>
                <a:spcPts val="1200"/>
              </a:spcAft>
            </a:pPr>
            <a:r>
              <a:rPr lang="da-DK" dirty="0"/>
              <a:t>Hvilke redskaber fik du til at gøre hverdagen lettere?</a:t>
            </a:r>
          </a:p>
        </p:txBody>
      </p:sp>
    </p:spTree>
    <p:extLst>
      <p:ext uri="{BB962C8B-B14F-4D97-AF65-F5344CB8AC3E}">
        <p14:creationId xmlns:p14="http://schemas.microsoft.com/office/powerpoint/2010/main" val="403010768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386039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906"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6: Fritid, venskaber og kærester</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normAutofit fontScale="92500" lnSpcReduction="20000"/>
          </a:bodyPr>
          <a:lstStyle/>
          <a:p>
            <a:pPr marL="0" indent="0">
              <a:spcAft>
                <a:spcPts val="600"/>
              </a:spcAft>
              <a:buNone/>
            </a:pPr>
            <a:r>
              <a:rPr lang="da-DK" dirty="0"/>
              <a:t>På modulet ”fritid, venskaber og kærester” lærte </a:t>
            </a:r>
            <a:r>
              <a:rPr lang="da-DK"/>
              <a:t>vi bl.a.:</a:t>
            </a:r>
            <a:endParaRPr lang="da-DK" dirty="0"/>
          </a:p>
          <a:p>
            <a:pPr lvl="1">
              <a:spcAft>
                <a:spcPts val="600"/>
              </a:spcAft>
              <a:buFont typeface="Arial" panose="020B0604020202020204" pitchFamily="34" charset="0"/>
              <a:buChar char="•"/>
            </a:pPr>
            <a:r>
              <a:rPr lang="da-DK" i="0" dirty="0"/>
              <a:t>Hvad der er </a:t>
            </a:r>
            <a:r>
              <a:rPr lang="da-DK" b="1" i="0" dirty="0"/>
              <a:t>vigtigt for dig </a:t>
            </a:r>
            <a:r>
              <a:rPr lang="da-DK" i="0" dirty="0"/>
              <a:t>i forhold til fritid, venskaber og kærester.</a:t>
            </a:r>
          </a:p>
          <a:p>
            <a:pPr lvl="1">
              <a:spcAft>
                <a:spcPts val="600"/>
              </a:spcAft>
              <a:buFont typeface="Arial" panose="020B0604020202020204" pitchFamily="34" charset="0"/>
              <a:buChar char="•"/>
            </a:pPr>
            <a:r>
              <a:rPr lang="da-DK" i="0" dirty="0"/>
              <a:t>Hvordan du indgår i de </a:t>
            </a:r>
            <a:r>
              <a:rPr lang="da-DK" b="1" i="0" dirty="0"/>
              <a:t>sociale fællesskaber</a:t>
            </a:r>
            <a:r>
              <a:rPr lang="da-DK" i="0" dirty="0"/>
              <a:t>, du gerne vil være en del af.</a:t>
            </a:r>
          </a:p>
          <a:p>
            <a:pPr lvl="1">
              <a:spcAft>
                <a:spcPts val="600"/>
              </a:spcAft>
              <a:buFont typeface="Arial" panose="020B0604020202020204" pitchFamily="34" charset="0"/>
              <a:buChar char="•"/>
            </a:pPr>
            <a:r>
              <a:rPr lang="da-DK" i="0"/>
              <a:t>At man i sin </a:t>
            </a:r>
            <a:r>
              <a:rPr lang="da-DK" b="1" i="0"/>
              <a:t>fritid, </a:t>
            </a:r>
            <a:r>
              <a:rPr lang="da-DK" i="0" dirty="0"/>
              <a:t>fx kan dyrke sport, spille eller være en del af en forening.</a:t>
            </a:r>
          </a:p>
          <a:p>
            <a:pPr lvl="1">
              <a:spcAft>
                <a:spcPts val="600"/>
              </a:spcAft>
              <a:buFont typeface="Arial" panose="020B0604020202020204" pitchFamily="34" charset="0"/>
              <a:buChar char="•"/>
            </a:pPr>
            <a:r>
              <a:rPr lang="da-DK" i="0"/>
              <a:t>At man kan, fx møde </a:t>
            </a:r>
            <a:r>
              <a:rPr lang="da-DK" b="1" i="0" dirty="0"/>
              <a:t>venner </a:t>
            </a:r>
            <a:r>
              <a:rPr lang="da-DK" i="0" dirty="0"/>
              <a:t>i skolen, på uddannelsen eller til fritidsaktiviteter.</a:t>
            </a:r>
          </a:p>
          <a:p>
            <a:pPr lvl="1">
              <a:spcAft>
                <a:spcPts val="600"/>
              </a:spcAft>
              <a:buFont typeface="Arial" panose="020B0604020202020204" pitchFamily="34" charset="0"/>
              <a:buChar char="•"/>
            </a:pPr>
            <a:r>
              <a:rPr lang="da-DK" b="1" i="0" dirty="0"/>
              <a:t>Sociale medier </a:t>
            </a:r>
            <a:r>
              <a:rPr lang="da-DK" i="0" dirty="0"/>
              <a:t>kan være en god måde at møde nye venner på.</a:t>
            </a:r>
          </a:p>
          <a:p>
            <a:pPr lvl="1">
              <a:spcAft>
                <a:spcPts val="600"/>
              </a:spcAft>
              <a:buFont typeface="Arial" panose="020B0604020202020204" pitchFamily="34" charset="0"/>
              <a:buChar char="•"/>
            </a:pPr>
            <a:r>
              <a:rPr lang="da-DK" i="0" dirty="0"/>
              <a:t>De fleste af os oplever </a:t>
            </a:r>
            <a:r>
              <a:rPr lang="da-DK" b="1" i="0" dirty="0"/>
              <a:t>ensomhed </a:t>
            </a:r>
            <a:r>
              <a:rPr lang="da-DK" i="0" dirty="0"/>
              <a:t>på et tidspunkt, men at der er mange ting man kan gøre for ikke at føle sig ensom.</a:t>
            </a:r>
          </a:p>
          <a:p>
            <a:pPr lvl="1">
              <a:spcAft>
                <a:spcPts val="600"/>
              </a:spcAft>
              <a:buFont typeface="Arial" panose="020B0604020202020204" pitchFamily="34" charset="0"/>
              <a:buChar char="•"/>
            </a:pPr>
            <a:r>
              <a:rPr lang="da-DK" i="0"/>
              <a:t>At</a:t>
            </a:r>
            <a:r>
              <a:rPr lang="da-DK" b="1" i="0"/>
              <a:t> forelskelse </a:t>
            </a:r>
            <a:r>
              <a:rPr lang="da-DK" i="0"/>
              <a:t>kan </a:t>
            </a:r>
            <a:r>
              <a:rPr lang="da-DK" i="0" dirty="0"/>
              <a:t>føles ekstrem.</a:t>
            </a:r>
          </a:p>
          <a:p>
            <a:pPr lvl="1">
              <a:spcAft>
                <a:spcPts val="600"/>
              </a:spcAft>
              <a:buFont typeface="Arial" panose="020B0604020202020204" pitchFamily="34" charset="0"/>
              <a:buChar char="•"/>
            </a:pPr>
            <a:r>
              <a:rPr lang="da-DK" b="1" i="0" dirty="0"/>
              <a:t>Dating </a:t>
            </a:r>
            <a:r>
              <a:rPr lang="da-DK" i="0" dirty="0"/>
              <a:t>kan ske på mange måder, og at det kan være svært at tyde, hvor man har den anden.</a:t>
            </a:r>
          </a:p>
          <a:p>
            <a:pPr lvl="1">
              <a:spcAft>
                <a:spcPts val="600"/>
              </a:spcAft>
              <a:buFont typeface="Arial" panose="020B0604020202020204" pitchFamily="34" charset="0"/>
              <a:buChar char="•"/>
            </a:pPr>
            <a:r>
              <a:rPr lang="da-DK" i="0" dirty="0"/>
              <a:t>Der er en række råd, som man kan støtte sig op ad, når man dater.</a:t>
            </a:r>
          </a:p>
          <a:p>
            <a:pPr lvl="1">
              <a:buFont typeface="Arial" panose="020B0604020202020204" pitchFamily="34" charset="0"/>
              <a:buChar char="•"/>
            </a:pPr>
            <a:endParaRPr lang="da-DK" i="0" dirty="0"/>
          </a:p>
        </p:txBody>
      </p:sp>
    </p:spTree>
    <p:extLst>
      <p:ext uri="{BB962C8B-B14F-4D97-AF65-F5344CB8AC3E}">
        <p14:creationId xmlns:p14="http://schemas.microsoft.com/office/powerpoint/2010/main" val="62314915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30"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6: Fritid, venskaber og kærester</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normAutofit/>
          </a:bodyPr>
          <a:lstStyle/>
          <a:p>
            <a:pPr>
              <a:spcAft>
                <a:spcPts val="600"/>
              </a:spcAft>
            </a:pPr>
            <a:endParaRPr lang="da-DK" dirty="0"/>
          </a:p>
          <a:p>
            <a:pPr>
              <a:spcAft>
                <a:spcPts val="600"/>
              </a:spcAft>
            </a:pPr>
            <a:r>
              <a:rPr lang="da-DK" dirty="0"/>
              <a:t>Hvad lærte du om dit behov for at lave noget i fritiden?</a:t>
            </a:r>
          </a:p>
          <a:p>
            <a:pPr>
              <a:spcAft>
                <a:spcPts val="600"/>
              </a:spcAft>
            </a:pPr>
            <a:r>
              <a:rPr lang="da-DK" i="0" dirty="0"/>
              <a:t>Hvordan kan man bruge sociale medier til at få nye venner?</a:t>
            </a:r>
          </a:p>
          <a:p>
            <a:pPr>
              <a:spcAft>
                <a:spcPts val="600"/>
              </a:spcAft>
            </a:pPr>
            <a:r>
              <a:rPr lang="da-DK" dirty="0"/>
              <a:t>Hvad lærte du om dating?</a:t>
            </a:r>
            <a:endParaRPr lang="da-DK" i="0" dirty="0"/>
          </a:p>
        </p:txBody>
      </p:sp>
    </p:spTree>
    <p:extLst>
      <p:ext uri="{BB962C8B-B14F-4D97-AF65-F5344CB8AC3E}">
        <p14:creationId xmlns:p14="http://schemas.microsoft.com/office/powerpoint/2010/main" val="358102345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187790532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5954"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7: Uddannelse og job</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normAutofit lnSpcReduction="10000"/>
          </a:bodyPr>
          <a:lstStyle/>
          <a:p>
            <a:pPr marL="0" indent="0">
              <a:spcAft>
                <a:spcPts val="600"/>
              </a:spcAft>
              <a:buNone/>
            </a:pPr>
            <a:r>
              <a:rPr lang="da-DK" dirty="0"/>
              <a:t>På modulet omkring ”uddannelse og job” lærte vi bl.a.:</a:t>
            </a:r>
          </a:p>
          <a:p>
            <a:pPr>
              <a:spcAft>
                <a:spcPts val="600"/>
              </a:spcAft>
            </a:pPr>
            <a:r>
              <a:rPr lang="da-DK" dirty="0"/>
              <a:t>Hvad der er </a:t>
            </a:r>
            <a:r>
              <a:rPr lang="da-DK" b="1" dirty="0"/>
              <a:t>vigtigt for dig </a:t>
            </a:r>
            <a:r>
              <a:rPr lang="da-DK" dirty="0"/>
              <a:t>i forhold til skole, uddannelse og job.</a:t>
            </a:r>
          </a:p>
          <a:p>
            <a:pPr>
              <a:spcAft>
                <a:spcPts val="600"/>
              </a:spcAft>
            </a:pPr>
            <a:r>
              <a:rPr lang="da-DK" dirty="0"/>
              <a:t>Hvad det vil sige at </a:t>
            </a:r>
            <a:r>
              <a:rPr lang="da-DK" b="1" dirty="0"/>
              <a:t>tage en uddannelse</a:t>
            </a:r>
            <a:r>
              <a:rPr lang="da-DK" dirty="0"/>
              <a:t>:</a:t>
            </a:r>
          </a:p>
          <a:p>
            <a:pPr lvl="2">
              <a:spcAft>
                <a:spcPts val="600"/>
              </a:spcAft>
              <a:buFontTx/>
              <a:buChar char="-"/>
            </a:pPr>
            <a:r>
              <a:rPr lang="da-DK" i="0" dirty="0"/>
              <a:t>En uddannelse kan være mange ting</a:t>
            </a:r>
          </a:p>
          <a:p>
            <a:pPr lvl="2">
              <a:spcAft>
                <a:spcPts val="600"/>
              </a:spcAft>
              <a:buFontTx/>
              <a:buChar char="-"/>
            </a:pPr>
            <a:r>
              <a:rPr lang="da-DK" i="0" dirty="0"/>
              <a:t>Det kræver struktur, sociale interaktioner og der er faglige krav</a:t>
            </a:r>
          </a:p>
          <a:p>
            <a:pPr lvl="2">
              <a:spcAft>
                <a:spcPts val="600"/>
              </a:spcAft>
              <a:buFontTx/>
              <a:buChar char="-"/>
            </a:pPr>
            <a:r>
              <a:rPr lang="da-DK" i="0" dirty="0"/>
              <a:t>Samarbejde med andre på uddannelsen er vigtigt.</a:t>
            </a:r>
            <a:endParaRPr lang="da-DK" dirty="0"/>
          </a:p>
          <a:p>
            <a:pPr>
              <a:spcAft>
                <a:spcPts val="600"/>
              </a:spcAft>
            </a:pPr>
            <a:r>
              <a:rPr lang="da-DK" dirty="0"/>
              <a:t>Hvad det vil sige at </a:t>
            </a:r>
            <a:r>
              <a:rPr lang="da-DK" b="1" dirty="0"/>
              <a:t>have et arbejde eller et fritidsjob</a:t>
            </a:r>
            <a:r>
              <a:rPr lang="da-DK" dirty="0"/>
              <a:t>:</a:t>
            </a:r>
          </a:p>
          <a:p>
            <a:pPr lvl="2">
              <a:spcAft>
                <a:spcPts val="600"/>
              </a:spcAft>
            </a:pPr>
            <a:r>
              <a:rPr lang="da-DK" i="0" dirty="0"/>
              <a:t>Det kan være krævende at gå på arbejde</a:t>
            </a:r>
          </a:p>
          <a:p>
            <a:pPr lvl="2">
              <a:spcAft>
                <a:spcPts val="600"/>
              </a:spcAft>
            </a:pPr>
            <a:r>
              <a:rPr lang="da-DK" i="0" dirty="0"/>
              <a:t>Man skal bl.a. møde til tiden, arbejde i teams, og der er også faglige krav</a:t>
            </a:r>
          </a:p>
          <a:p>
            <a:pPr lvl="2">
              <a:spcAft>
                <a:spcPts val="600"/>
              </a:spcAft>
            </a:pPr>
            <a:r>
              <a:rPr lang="da-DK" i="0" dirty="0"/>
              <a:t>Samarbejde på arbejdspladsen er vigtig.</a:t>
            </a:r>
          </a:p>
          <a:p>
            <a:pPr>
              <a:spcAft>
                <a:spcPts val="600"/>
              </a:spcAft>
            </a:pPr>
            <a:endParaRPr lang="da-DK" i="0" dirty="0"/>
          </a:p>
        </p:txBody>
      </p:sp>
    </p:spTree>
    <p:extLst>
      <p:ext uri="{BB962C8B-B14F-4D97-AF65-F5344CB8AC3E}">
        <p14:creationId xmlns:p14="http://schemas.microsoft.com/office/powerpoint/2010/main" val="2757903147"/>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25945636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978"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7: Uddannelse og job</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lstStyle/>
          <a:p>
            <a:pPr marL="0" indent="0">
              <a:spcAft>
                <a:spcPts val="600"/>
              </a:spcAft>
              <a:buNone/>
            </a:pPr>
            <a:endParaRPr lang="da-DK" dirty="0"/>
          </a:p>
          <a:p>
            <a:pPr>
              <a:spcAft>
                <a:spcPts val="600"/>
              </a:spcAft>
            </a:pPr>
            <a:r>
              <a:rPr lang="da-DK" dirty="0"/>
              <a:t>Hvad er dine overvejelser om at starte på en uddannelse?</a:t>
            </a:r>
          </a:p>
          <a:p>
            <a:pPr>
              <a:spcAft>
                <a:spcPts val="600"/>
              </a:spcAft>
            </a:pPr>
            <a:r>
              <a:rPr lang="da-DK" i="0" dirty="0"/>
              <a:t>Hvad er dine overvejelser om at få et job?</a:t>
            </a:r>
          </a:p>
          <a:p>
            <a:pPr>
              <a:spcAft>
                <a:spcPts val="600"/>
              </a:spcAft>
            </a:pPr>
            <a:r>
              <a:rPr lang="da-DK" dirty="0"/>
              <a:t>Er der noget, du er nervøs for? </a:t>
            </a:r>
          </a:p>
        </p:txBody>
      </p:sp>
    </p:spTree>
    <p:extLst>
      <p:ext uri="{BB962C8B-B14F-4D97-AF65-F5344CB8AC3E}">
        <p14:creationId xmlns:p14="http://schemas.microsoft.com/office/powerpoint/2010/main" val="88983443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1300076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002"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8: Muligheder og rettigheder</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lstStyle/>
          <a:p>
            <a:pPr marL="0" indent="0">
              <a:buNone/>
            </a:pPr>
            <a:r>
              <a:rPr lang="da-DK" dirty="0"/>
              <a:t>På modulet ”muligheder og rettigheder” lærte vi bl.a.:</a:t>
            </a:r>
          </a:p>
          <a:p>
            <a:r>
              <a:rPr lang="da-DK" dirty="0"/>
              <a:t>Hvilke rettigheder du har, og hvad du selv kan bestemme i dit liv. Fx har man stemmeret ved folketingsvalg og kommunalvalg og ytringsfrihed.</a:t>
            </a:r>
          </a:p>
          <a:p>
            <a:r>
              <a:rPr lang="da-DK" dirty="0"/>
              <a:t>At der også er pligter i samfundet – fx arbejde/beskæftigelse i det omfang man kan og at man skal betale skat af sin indkomst.</a:t>
            </a:r>
          </a:p>
          <a:p>
            <a:r>
              <a:rPr lang="da-DK" dirty="0"/>
              <a:t>At det bliver lettere at få hjælp fra andre, hvis du selv gør en indsats.</a:t>
            </a:r>
          </a:p>
          <a:p>
            <a:r>
              <a:rPr lang="da-DK" dirty="0"/>
              <a:t>At der kan være personer i dit netværk, som kan hjælpe dig.</a:t>
            </a:r>
          </a:p>
          <a:p>
            <a:r>
              <a:rPr lang="da-DK" dirty="0"/>
              <a:t>At du evt. også kan få hjælp fra kommunen.</a:t>
            </a:r>
          </a:p>
          <a:p>
            <a:r>
              <a:rPr lang="da-DK" dirty="0"/>
              <a:t>At det kan være svært at træffe valg, fordi der er mange hensyn, og der kan opstå dilemmaer. Der er dog gode måder at afveje fordele og ulemper på, så det bliver lettere at træffe valg.</a:t>
            </a:r>
          </a:p>
          <a:p>
            <a:endParaRPr lang="da-DK" dirty="0"/>
          </a:p>
        </p:txBody>
      </p:sp>
    </p:spTree>
    <p:extLst>
      <p:ext uri="{BB962C8B-B14F-4D97-AF65-F5344CB8AC3E}">
        <p14:creationId xmlns:p14="http://schemas.microsoft.com/office/powerpoint/2010/main" val="3103748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FB08-4C5D-472F-92F5-92C137581A0E}"/>
              </a:ext>
            </a:extLst>
          </p:cNvPr>
          <p:cNvSpPr>
            <a:spLocks noGrp="1"/>
          </p:cNvSpPr>
          <p:nvPr>
            <p:ph type="title"/>
          </p:nvPr>
        </p:nvSpPr>
        <p:spPr>
          <a:xfrm>
            <a:off x="611187" y="398286"/>
            <a:ext cx="7904163" cy="756084"/>
          </a:xfrm>
        </p:spPr>
        <p:txBody>
          <a:bodyPr/>
          <a:lstStyle/>
          <a:p>
            <a:r>
              <a:rPr lang="da-DK"/>
              <a:t>Program for i dag</a:t>
            </a:r>
            <a:endParaRPr lang="da-DK" dirty="0"/>
          </a:p>
        </p:txBody>
      </p:sp>
      <p:graphicFrame>
        <p:nvGraphicFramePr>
          <p:cNvPr id="6" name="Table 7">
            <a:extLst>
              <a:ext uri="{FF2B5EF4-FFF2-40B4-BE49-F238E27FC236}">
                <a16:creationId xmlns:a16="http://schemas.microsoft.com/office/drawing/2014/main" id="{765E43AB-F66E-4746-B862-0DE242924E0B}"/>
              </a:ext>
            </a:extLst>
          </p:cNvPr>
          <p:cNvGraphicFramePr>
            <a:graphicFrameLocks noGrp="1"/>
          </p:cNvGraphicFramePr>
          <p:nvPr>
            <p:extLst>
              <p:ext uri="{D42A27DB-BD31-4B8C-83A1-F6EECF244321}">
                <p14:modId xmlns:p14="http://schemas.microsoft.com/office/powerpoint/2010/main" val="747761555"/>
              </p:ext>
            </p:extLst>
          </p:nvPr>
        </p:nvGraphicFramePr>
        <p:xfrm>
          <a:off x="628649" y="1532947"/>
          <a:ext cx="8119418" cy="3773347"/>
        </p:xfrm>
        <a:graphic>
          <a:graphicData uri="http://schemas.openxmlformats.org/drawingml/2006/table">
            <a:tbl>
              <a:tblPr firstRow="1" bandRow="1">
                <a:tableStyleId>{5A111915-BE36-4E01-A7E5-04B1672EAD32}</a:tableStyleId>
              </a:tblPr>
              <a:tblGrid>
                <a:gridCol w="1262670">
                  <a:extLst>
                    <a:ext uri="{9D8B030D-6E8A-4147-A177-3AD203B41FA5}">
                      <a16:colId xmlns:a16="http://schemas.microsoft.com/office/drawing/2014/main" val="3737517270"/>
                    </a:ext>
                  </a:extLst>
                </a:gridCol>
                <a:gridCol w="6856748">
                  <a:extLst>
                    <a:ext uri="{9D8B030D-6E8A-4147-A177-3AD203B41FA5}">
                      <a16:colId xmlns:a16="http://schemas.microsoft.com/office/drawing/2014/main" val="1887338203"/>
                    </a:ext>
                  </a:extLst>
                </a:gridCol>
              </a:tblGrid>
              <a:tr h="479353">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894437">
                <a:tc>
                  <a:txBody>
                    <a:bodyPr/>
                    <a:lstStyle/>
                    <a:p>
                      <a:endParaRPr lang="da-DK" dirty="0">
                        <a:highlight>
                          <a:srgbClr val="FFFF00"/>
                        </a:highlight>
                      </a:endParaRPr>
                    </a:p>
                  </a:txBody>
                  <a:tcPr/>
                </a:tc>
                <a:tc>
                  <a:txBody>
                    <a:bodyPr/>
                    <a:lstStyle/>
                    <a:p>
                      <a:pPr marL="0" lvl="0" indent="0">
                        <a:lnSpc>
                          <a:spcPct val="150000"/>
                        </a:lnSpc>
                        <a:spcBef>
                          <a:spcPts val="400"/>
                        </a:spcBef>
                        <a:spcAft>
                          <a:spcPts val="400"/>
                        </a:spcAft>
                        <a:buFont typeface="+mj-lt"/>
                        <a:buNone/>
                      </a:pPr>
                      <a:r>
                        <a:rPr lang="da-DK" sz="1400" b="0" dirty="0">
                          <a:effectLst/>
                        </a:rPr>
                        <a:t>Velkomst, præsentation af dagens program og præsentation </a:t>
                      </a:r>
                      <a:br>
                        <a:rPr lang="da-DK" sz="1400" b="0" dirty="0">
                          <a:effectLst/>
                        </a:rPr>
                      </a:br>
                      <a:r>
                        <a:rPr lang="da-DK" sz="1400" b="0" dirty="0">
                          <a:effectLst/>
                        </a:rPr>
                        <a:t>af gruppevejlederne</a:t>
                      </a:r>
                      <a:endParaRPr lang="da-DK" sz="1400" b="0" dirty="0">
                        <a:effectLst/>
                        <a:latin typeface="Arial" panose="020B0604020202020204" pitchFamily="34" charset="0"/>
                        <a:ea typeface="Arial" panose="020B0604020202020204" pitchFamily="34" charset="0"/>
                        <a:cs typeface="Times New Roman" panose="02020603050405020304" pitchFamily="18" charset="0"/>
                      </a:endParaRPr>
                    </a:p>
                  </a:txBody>
                  <a:tcPr/>
                </a:tc>
                <a:extLst>
                  <a:ext uri="{0D108BD9-81ED-4DB2-BD59-A6C34878D82A}">
                    <a16:rowId xmlns:a16="http://schemas.microsoft.com/office/drawing/2014/main" val="4032316853"/>
                  </a:ext>
                </a:extLst>
              </a:tr>
              <a:tr h="480749">
                <a:tc>
                  <a:txBody>
                    <a:bodyPr/>
                    <a:lstStyle/>
                    <a:p>
                      <a:endParaRPr lang="da-DK"/>
                    </a:p>
                  </a:txBody>
                  <a:tcPr/>
                </a:tc>
                <a:tc>
                  <a:txBody>
                    <a:bodyPr/>
                    <a:lstStyle/>
                    <a:p>
                      <a:pPr marL="0" lvl="0" indent="0">
                        <a:lnSpc>
                          <a:spcPct val="150000"/>
                        </a:lnSpc>
                        <a:spcBef>
                          <a:spcPts val="400"/>
                        </a:spcBef>
                        <a:spcAft>
                          <a:spcPts val="400"/>
                        </a:spcAft>
                        <a:buFont typeface="+mj-lt"/>
                        <a:buNone/>
                      </a:pPr>
                      <a:r>
                        <a:rPr lang="da-DK" sz="1400" b="0" dirty="0">
                          <a:effectLst/>
                        </a:rPr>
                        <a:t>Præsentation af læringsforløbet</a:t>
                      </a:r>
                      <a:endParaRPr lang="da-DK" sz="1400" b="0" dirty="0">
                        <a:effectLst/>
                        <a:latin typeface="Arial" panose="020B0604020202020204" pitchFamily="34" charset="0"/>
                        <a:ea typeface="Arial" panose="020B0604020202020204" pitchFamily="34" charset="0"/>
                        <a:cs typeface="Times New Roman" panose="02020603050405020304" pitchFamily="18" charset="0"/>
                      </a:endParaRPr>
                    </a:p>
                  </a:txBody>
                  <a:tcPr/>
                </a:tc>
                <a:extLst>
                  <a:ext uri="{0D108BD9-81ED-4DB2-BD59-A6C34878D82A}">
                    <a16:rowId xmlns:a16="http://schemas.microsoft.com/office/drawing/2014/main" val="1130267594"/>
                  </a:ext>
                </a:extLst>
              </a:tr>
              <a:tr h="479353">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Øvelser</a:t>
                      </a:r>
                    </a:p>
                  </a:txBody>
                  <a:tcPr/>
                </a:tc>
                <a:extLst>
                  <a:ext uri="{0D108BD9-81ED-4DB2-BD59-A6C34878D82A}">
                    <a16:rowId xmlns:a16="http://schemas.microsoft.com/office/drawing/2014/main" val="3167250481"/>
                  </a:ext>
                </a:extLst>
              </a:tr>
              <a:tr h="479353">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0" dirty="0"/>
                        <a:t>Pause</a:t>
                      </a:r>
                    </a:p>
                  </a:txBody>
                  <a:tcPr/>
                </a:tc>
                <a:extLst>
                  <a:ext uri="{0D108BD9-81ED-4DB2-BD59-A6C34878D82A}">
                    <a16:rowId xmlns:a16="http://schemas.microsoft.com/office/drawing/2014/main" val="1275417052"/>
                  </a:ext>
                </a:extLst>
              </a:tr>
              <a:tr h="479353">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sz="1400" b="0" dirty="0">
                          <a:effectLst/>
                        </a:rPr>
                        <a:t>Grupperegler – gruppen formulerer selv regler</a:t>
                      </a:r>
                      <a:endParaRPr lang="da-DK" sz="1400" b="0" dirty="0">
                        <a:effectLst/>
                        <a:latin typeface="Arial" panose="020B0604020202020204" pitchFamily="34" charset="0"/>
                        <a:ea typeface="Arial" panose="020B0604020202020204" pitchFamily="34" charset="0"/>
                        <a:cs typeface="Times New Roman" panose="02020603050405020304" pitchFamily="18" charset="0"/>
                      </a:endParaRPr>
                    </a:p>
                  </a:txBody>
                  <a:tcPr/>
                </a:tc>
                <a:extLst>
                  <a:ext uri="{0D108BD9-81ED-4DB2-BD59-A6C34878D82A}">
                    <a16:rowId xmlns:a16="http://schemas.microsoft.com/office/drawing/2014/main" val="868219479"/>
                  </a:ext>
                </a:extLst>
              </a:tr>
              <a:tr h="480749">
                <a:tc>
                  <a:txBody>
                    <a:bodyPr/>
                    <a:lstStyle/>
                    <a:p>
                      <a:endParaRPr lang="da-DK" dirty="0"/>
                    </a:p>
                  </a:txBody>
                  <a:tcPr/>
                </a:tc>
                <a:tc>
                  <a:txBody>
                    <a:bodyPr/>
                    <a:lstStyle/>
                    <a:p>
                      <a:pPr marL="0" lvl="0" indent="0">
                        <a:lnSpc>
                          <a:spcPct val="150000"/>
                        </a:lnSpc>
                        <a:spcBef>
                          <a:spcPts val="400"/>
                        </a:spcBef>
                        <a:spcAft>
                          <a:spcPts val="400"/>
                        </a:spcAft>
                        <a:buFont typeface="+mj-lt"/>
                        <a:buNone/>
                      </a:pPr>
                      <a:r>
                        <a:rPr lang="da-DK" sz="1400" b="0" dirty="0">
                          <a:effectLst/>
                        </a:rPr>
                        <a:t>Evaluering og afrunding på sessionen</a:t>
                      </a:r>
                      <a:endParaRPr lang="da-DK" sz="1400" b="0" dirty="0">
                        <a:effectLst/>
                        <a:latin typeface="Arial" panose="020B0604020202020204" pitchFamily="34" charset="0"/>
                        <a:ea typeface="Arial" panose="020B0604020202020204" pitchFamily="34" charset="0"/>
                        <a:cs typeface="Times New Roman" panose="02020603050405020304" pitchFamily="18" charset="0"/>
                      </a:endParaRPr>
                    </a:p>
                  </a:txBody>
                  <a:tcPr/>
                </a:tc>
                <a:extLst>
                  <a:ext uri="{0D108BD9-81ED-4DB2-BD59-A6C34878D82A}">
                    <a16:rowId xmlns:a16="http://schemas.microsoft.com/office/drawing/2014/main" val="3955950404"/>
                  </a:ext>
                </a:extLst>
              </a:tr>
            </a:tbl>
          </a:graphicData>
        </a:graphic>
      </p:graphicFrame>
    </p:spTree>
    <p:extLst>
      <p:ext uri="{BB962C8B-B14F-4D97-AF65-F5344CB8AC3E}">
        <p14:creationId xmlns:p14="http://schemas.microsoft.com/office/powerpoint/2010/main" val="3873433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1C44C88-D7D1-4085-998A-28C41503A50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4" name="think-cell Slide" r:id="rId5" imgW="360" imgH="360" progId="TCLayout.ActiveDocument.1">
                  <p:embed/>
                </p:oleObj>
              </mc:Choice>
              <mc:Fallback>
                <p:oleObj name="think-cell Slide" r:id="rId5" imgW="360" imgH="360" progId="TCLayout.ActiveDocument.1">
                  <p:embed/>
                  <p:pic>
                    <p:nvPicPr>
                      <p:cNvPr id="3" name="Object 2" hidden="1">
                        <a:extLst>
                          <a:ext uri="{FF2B5EF4-FFF2-40B4-BE49-F238E27FC236}">
                            <a16:creationId xmlns:a16="http://schemas.microsoft.com/office/drawing/2014/main" id="{B1C44C88-D7D1-4085-998A-28C41503A50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65B32BCA-CE73-4038-AD3B-3224F81E518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99174" y="1412776"/>
            <a:ext cx="7562803" cy="4330134"/>
          </a:xfrm>
          <a:prstGeom prst="rect">
            <a:avLst/>
          </a:prstGeom>
        </p:spPr>
      </p:pic>
      <p:sp>
        <p:nvSpPr>
          <p:cNvPr id="5" name="Tekstfelt 4">
            <a:extLst>
              <a:ext uri="{FF2B5EF4-FFF2-40B4-BE49-F238E27FC236}">
                <a16:creationId xmlns:a16="http://schemas.microsoft.com/office/drawing/2014/main" id="{A98A57A4-C815-41EF-B4EE-6CB611DE5E72}"/>
              </a:ext>
            </a:extLst>
          </p:cNvPr>
          <p:cNvSpPr txBox="1"/>
          <p:nvPr/>
        </p:nvSpPr>
        <p:spPr>
          <a:xfrm rot="21257505">
            <a:off x="1093027" y="3022064"/>
            <a:ext cx="774571" cy="369332"/>
          </a:xfrm>
          <a:prstGeom prst="rect">
            <a:avLst/>
          </a:prstGeom>
          <a:solidFill>
            <a:srgbClr val="C00000"/>
          </a:solidFill>
        </p:spPr>
        <p:style>
          <a:lnRef idx="3">
            <a:schemeClr val="lt1"/>
          </a:lnRef>
          <a:fillRef idx="1">
            <a:schemeClr val="accent4"/>
          </a:fillRef>
          <a:effectRef idx="1">
            <a:schemeClr val="accent4"/>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rial" panose="020B0604020202020204"/>
                <a:ea typeface="+mn-ea"/>
                <a:cs typeface="+mn-cs"/>
              </a:rPr>
              <a:t>1. del</a:t>
            </a:r>
          </a:p>
        </p:txBody>
      </p:sp>
      <p:sp>
        <p:nvSpPr>
          <p:cNvPr id="6" name="Tekstfelt 5">
            <a:extLst>
              <a:ext uri="{FF2B5EF4-FFF2-40B4-BE49-F238E27FC236}">
                <a16:creationId xmlns:a16="http://schemas.microsoft.com/office/drawing/2014/main" id="{A252E18F-77CC-419B-B15C-B64C81B2EC1B}"/>
              </a:ext>
            </a:extLst>
          </p:cNvPr>
          <p:cNvSpPr txBox="1"/>
          <p:nvPr/>
        </p:nvSpPr>
        <p:spPr>
          <a:xfrm rot="21257505">
            <a:off x="1093025" y="4618733"/>
            <a:ext cx="774571" cy="369332"/>
          </a:xfrm>
          <a:prstGeom prst="rect">
            <a:avLst/>
          </a:prstGeom>
          <a:solidFill>
            <a:srgbClr val="C00000"/>
          </a:solidFill>
        </p:spPr>
        <p:style>
          <a:lnRef idx="3">
            <a:schemeClr val="lt1"/>
          </a:lnRef>
          <a:fillRef idx="1">
            <a:schemeClr val="accent4"/>
          </a:fillRef>
          <a:effectRef idx="1">
            <a:schemeClr val="accent4"/>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a:ln>
                  <a:noFill/>
                </a:ln>
                <a:solidFill>
                  <a:prstClr val="white"/>
                </a:solidFill>
                <a:effectLst/>
                <a:uLnTx/>
                <a:uFillTx/>
                <a:latin typeface="Arial" panose="020B0604020202020204"/>
                <a:ea typeface="+mn-ea"/>
                <a:cs typeface="+mn-cs"/>
              </a:rPr>
              <a:t>2. del</a:t>
            </a:r>
          </a:p>
        </p:txBody>
      </p:sp>
      <p:sp>
        <p:nvSpPr>
          <p:cNvPr id="7" name="Titel 1">
            <a:extLst>
              <a:ext uri="{FF2B5EF4-FFF2-40B4-BE49-F238E27FC236}">
                <a16:creationId xmlns:a16="http://schemas.microsoft.com/office/drawing/2014/main" id="{0631E478-1DE8-4226-A519-0CC5AE0AAAFC}"/>
              </a:ext>
            </a:extLst>
          </p:cNvPr>
          <p:cNvSpPr>
            <a:spLocks noGrp="1"/>
          </p:cNvSpPr>
          <p:nvPr>
            <p:ph type="title"/>
          </p:nvPr>
        </p:nvSpPr>
        <p:spPr>
          <a:xfrm>
            <a:off x="619918" y="352927"/>
            <a:ext cx="7904163" cy="756084"/>
          </a:xfrm>
        </p:spPr>
        <p:txBody>
          <a:bodyPr vert="horz"/>
          <a:lstStyle/>
          <a:p>
            <a:r>
              <a:rPr lang="da-DK" dirty="0"/>
              <a:t>Den kognitive diamant – skema</a:t>
            </a:r>
          </a:p>
        </p:txBody>
      </p:sp>
    </p:spTree>
    <p:extLst>
      <p:ext uri="{BB962C8B-B14F-4D97-AF65-F5344CB8AC3E}">
        <p14:creationId xmlns:p14="http://schemas.microsoft.com/office/powerpoint/2010/main" val="3559849106"/>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B6915AB8-1296-4439-A311-31634CE7B8A5}"/>
              </a:ext>
            </a:extLst>
          </p:cNvPr>
          <p:cNvGraphicFramePr>
            <a:graphicFrameLocks noChangeAspect="1"/>
          </p:cNvGraphicFramePr>
          <p:nvPr>
            <p:custDataLst>
              <p:tags r:id="rId2"/>
            </p:custDataLst>
            <p:extLst>
              <p:ext uri="{D42A27DB-BD31-4B8C-83A1-F6EECF244321}">
                <p14:modId xmlns:p14="http://schemas.microsoft.com/office/powerpoint/2010/main" val="1707131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26" name="think-cell Slide" r:id="rId5" imgW="347" imgH="348" progId="TCLayout.ActiveDocument.1">
                  <p:embed/>
                </p:oleObj>
              </mc:Choice>
              <mc:Fallback>
                <p:oleObj name="think-cell Slide" r:id="rId5" imgW="347" imgH="348" progId="TCLayout.ActiveDocument.1">
                  <p:embed/>
                  <p:pic>
                    <p:nvPicPr>
                      <p:cNvPr id="8" name="Object 7" hidden="1">
                        <a:extLst>
                          <a:ext uri="{FF2B5EF4-FFF2-40B4-BE49-F238E27FC236}">
                            <a16:creationId xmlns:a16="http://schemas.microsoft.com/office/drawing/2014/main" id="{B6915AB8-1296-4439-A311-31634CE7B8A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ED30D1F-060F-4EA2-A0C5-A5793C899B56}"/>
              </a:ext>
            </a:extLst>
          </p:cNvPr>
          <p:cNvSpPr>
            <a:spLocks noGrp="1"/>
          </p:cNvSpPr>
          <p:nvPr>
            <p:ph type="title"/>
          </p:nvPr>
        </p:nvSpPr>
        <p:spPr/>
        <p:txBody>
          <a:bodyPr vert="horz"/>
          <a:lstStyle/>
          <a:p>
            <a:r>
              <a:rPr lang="da-DK" dirty="0"/>
              <a:t>Modul 8: Muligheder og rettigheder</a:t>
            </a:r>
          </a:p>
        </p:txBody>
      </p:sp>
      <p:sp>
        <p:nvSpPr>
          <p:cNvPr id="3" name="Content Placeholder 2">
            <a:extLst>
              <a:ext uri="{FF2B5EF4-FFF2-40B4-BE49-F238E27FC236}">
                <a16:creationId xmlns:a16="http://schemas.microsoft.com/office/drawing/2014/main" id="{E17D8913-49CB-411C-8500-A36415F90B8E}"/>
              </a:ext>
            </a:extLst>
          </p:cNvPr>
          <p:cNvSpPr>
            <a:spLocks noGrp="1"/>
          </p:cNvSpPr>
          <p:nvPr>
            <p:ph idx="1"/>
          </p:nvPr>
        </p:nvSpPr>
        <p:spPr/>
        <p:txBody>
          <a:bodyPr/>
          <a:lstStyle/>
          <a:p>
            <a:endParaRPr lang="da-DK" dirty="0"/>
          </a:p>
          <a:p>
            <a:r>
              <a:rPr lang="da-DK" dirty="0"/>
              <a:t>Hvad lærte du om dine rettigheder?</a:t>
            </a:r>
          </a:p>
          <a:p>
            <a:r>
              <a:rPr lang="da-DK" dirty="0"/>
              <a:t>Hvad lærte du om dine pligter?</a:t>
            </a:r>
          </a:p>
          <a:p>
            <a:r>
              <a:rPr lang="da-DK" dirty="0"/>
              <a:t>Hvilke støttemuligheder er relevante for dig?</a:t>
            </a:r>
          </a:p>
        </p:txBody>
      </p:sp>
    </p:spTree>
    <p:extLst>
      <p:ext uri="{BB962C8B-B14F-4D97-AF65-F5344CB8AC3E}">
        <p14:creationId xmlns:p14="http://schemas.microsoft.com/office/powerpoint/2010/main" val="1472744613"/>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01E9E3E-3FCB-49F8-8EEF-5028FA183514}"/>
              </a:ext>
            </a:extLst>
          </p:cNvPr>
          <p:cNvGraphicFramePr>
            <a:graphicFrameLocks noChangeAspect="1"/>
          </p:cNvGraphicFramePr>
          <p:nvPr>
            <p:custDataLst>
              <p:tags r:id="rId2"/>
            </p:custDataLst>
            <p:extLst>
              <p:ext uri="{D42A27DB-BD31-4B8C-83A1-F6EECF244321}">
                <p14:modId xmlns:p14="http://schemas.microsoft.com/office/powerpoint/2010/main" val="37178634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0050"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vert="horz"/>
          <a:lstStyle/>
          <a:p>
            <a:r>
              <a:rPr lang="da-DK" dirty="0"/>
              <a:t>Spørgeskema</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7491153" cy="656590"/>
          </a:xfrm>
          <a:prstGeom prst="rect">
            <a:avLst/>
          </a:prstGeom>
          <a:noFill/>
        </p:spPr>
        <p:txBody>
          <a:bodyPr wrap="none" lIns="0" tIns="0" rIns="0" bIns="0" rtlCol="0">
            <a:spAutoFit/>
          </a:bodyPr>
          <a:lstStyle/>
          <a:p>
            <a:endParaRPr lang="da-DK" dirty="0"/>
          </a:p>
          <a:p>
            <a:r>
              <a:rPr lang="da-DK" dirty="0"/>
              <a:t>Husk at besvare det spørgeskema, I har modtaget eller modtager snart.</a:t>
            </a:r>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717685416"/>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 name="Rectangle 7">
            <a:extLst>
              <a:ext uri="{FF2B5EF4-FFF2-40B4-BE49-F238E27FC236}">
                <a16:creationId xmlns:a16="http://schemas.microsoft.com/office/drawing/2014/main" id="{741FC76D-BBE8-4BCC-9F2F-DA6BBD74B59C}"/>
              </a:ext>
            </a:extLst>
          </p:cNvPr>
          <p:cNvSpPr/>
          <p:nvPr/>
        </p:nvSpPr>
        <p:spPr>
          <a:xfrm>
            <a:off x="2627784" y="2924944"/>
            <a:ext cx="3345788" cy="28007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800" b="0" i="0" u="none" strike="noStrike" kern="1200" cap="none" spc="0" normalizeH="0" baseline="0" noProof="0" dirty="0">
                <a:ln>
                  <a:noFill/>
                </a:ln>
                <a:solidFill>
                  <a:prstClr val="black"/>
                </a:solidFill>
                <a:effectLst/>
                <a:uLnTx/>
                <a:uFillTx/>
                <a:latin typeface="Arial" panose="020B0604020202020204"/>
                <a:ea typeface="+mn-ea"/>
                <a:cs typeface="+mn-cs"/>
                <a:sym typeface="Wingdings" panose="05000000000000000000" pitchFamily="2" charset="2"/>
              </a:rPr>
              <a:t>    </a:t>
            </a:r>
            <a:endParaRPr kumimoji="0" lang="da-DK" sz="88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8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4059222"/>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217358282"/>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A8B72AE-F5A3-9C85-0C12-F0B6D4427A27}"/>
              </a:ext>
            </a:extLst>
          </p:cNvPr>
          <p:cNvSpPr txBox="1">
            <a:spLocks/>
          </p:cNvSpPr>
          <p:nvPr/>
        </p:nvSpPr>
        <p:spPr>
          <a:xfrm>
            <a:off x="1238204" y="1772816"/>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79755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814E2BD-86E4-4F43-B7EE-B35FF0D0388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38" name="think-cell Slide" r:id="rId5" imgW="360" imgH="360" progId="TCLayout.ActiveDocument.1">
                  <p:embed/>
                </p:oleObj>
              </mc:Choice>
              <mc:Fallback>
                <p:oleObj name="think-cell Slide" r:id="rId5" imgW="360" imgH="360" progId="TCLayout.ActiveDocument.1">
                  <p:embed/>
                  <p:pic>
                    <p:nvPicPr>
                      <p:cNvPr id="3" name="Object 2" hidden="1">
                        <a:extLst>
                          <a:ext uri="{FF2B5EF4-FFF2-40B4-BE49-F238E27FC236}">
                            <a16:creationId xmlns:a16="http://schemas.microsoft.com/office/drawing/2014/main" id="{4814E2BD-86E4-4F43-B7EE-B35FF0D0388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E465853A-66D7-4A4A-B0CD-7A2CD9A1C09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7544" y="1274873"/>
            <a:ext cx="8398791" cy="3954327"/>
          </a:xfrm>
          <a:prstGeom prst="rect">
            <a:avLst/>
          </a:prstGeom>
        </p:spPr>
      </p:pic>
      <p:sp>
        <p:nvSpPr>
          <p:cNvPr id="4" name="Tekstfelt 3">
            <a:extLst>
              <a:ext uri="{FF2B5EF4-FFF2-40B4-BE49-F238E27FC236}">
                <a16:creationId xmlns:a16="http://schemas.microsoft.com/office/drawing/2014/main" id="{8E6857CC-9EB6-4D82-A14C-BDF86C7E0680}"/>
              </a:ext>
            </a:extLst>
          </p:cNvPr>
          <p:cNvSpPr txBox="1"/>
          <p:nvPr/>
        </p:nvSpPr>
        <p:spPr>
          <a:xfrm rot="21257505">
            <a:off x="614063" y="4474717"/>
            <a:ext cx="774571" cy="369332"/>
          </a:xfrm>
          <a:prstGeom prst="rect">
            <a:avLst/>
          </a:prstGeom>
          <a:solidFill>
            <a:srgbClr val="C00000"/>
          </a:solidFill>
        </p:spPr>
        <p:style>
          <a:lnRef idx="3">
            <a:schemeClr val="lt1"/>
          </a:lnRef>
          <a:fillRef idx="1">
            <a:schemeClr val="accent4"/>
          </a:fillRef>
          <a:effectRef idx="1">
            <a:schemeClr val="accent4"/>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rial" panose="020B0604020202020204"/>
                <a:ea typeface="+mn-ea"/>
                <a:cs typeface="+mn-cs"/>
              </a:rPr>
              <a:t>1. del</a:t>
            </a:r>
          </a:p>
        </p:txBody>
      </p:sp>
      <p:sp>
        <p:nvSpPr>
          <p:cNvPr id="5" name="Titel 1">
            <a:extLst>
              <a:ext uri="{FF2B5EF4-FFF2-40B4-BE49-F238E27FC236}">
                <a16:creationId xmlns:a16="http://schemas.microsoft.com/office/drawing/2014/main" id="{95128E89-9B8F-4B2C-87A2-4FC4D2458271}"/>
              </a:ext>
            </a:extLst>
          </p:cNvPr>
          <p:cNvSpPr txBox="1">
            <a:spLocks/>
          </p:cNvSpPr>
          <p:nvPr/>
        </p:nvSpPr>
        <p:spPr>
          <a:xfrm>
            <a:off x="619918" y="352927"/>
            <a:ext cx="7904163" cy="756084"/>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Den kognitive diamant – skema</a:t>
            </a:r>
          </a:p>
        </p:txBody>
      </p:sp>
    </p:spTree>
    <p:extLst>
      <p:ext uri="{BB962C8B-B14F-4D97-AF65-F5344CB8AC3E}">
        <p14:creationId xmlns:p14="http://schemas.microsoft.com/office/powerpoint/2010/main" val="18823791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D6FCA02-98A8-483E-A7EC-BCE9B79D579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2" name="think-cell Slide" r:id="rId5" imgW="360" imgH="360" progId="TCLayout.ActiveDocument.1">
                  <p:embed/>
                </p:oleObj>
              </mc:Choice>
              <mc:Fallback>
                <p:oleObj name="think-cell Slide" r:id="rId5" imgW="360" imgH="360" progId="TCLayout.ActiveDocument.1">
                  <p:embed/>
                  <p:pic>
                    <p:nvPicPr>
                      <p:cNvPr id="3" name="Object 2" hidden="1">
                        <a:extLst>
                          <a:ext uri="{FF2B5EF4-FFF2-40B4-BE49-F238E27FC236}">
                            <a16:creationId xmlns:a16="http://schemas.microsoft.com/office/drawing/2014/main" id="{4D6FCA02-98A8-483E-A7EC-BCE9B79D579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C8485812-46D9-4F25-BA3B-28FA1D35781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56140" y="1840252"/>
            <a:ext cx="8255024" cy="3604972"/>
          </a:xfrm>
          <a:prstGeom prst="rect">
            <a:avLst/>
          </a:prstGeom>
        </p:spPr>
      </p:pic>
      <p:sp>
        <p:nvSpPr>
          <p:cNvPr id="6" name="Tekstfelt 5">
            <a:extLst>
              <a:ext uri="{FF2B5EF4-FFF2-40B4-BE49-F238E27FC236}">
                <a16:creationId xmlns:a16="http://schemas.microsoft.com/office/drawing/2014/main" id="{AC87D6DC-860D-4F6B-85D4-887009A7C25F}"/>
              </a:ext>
            </a:extLst>
          </p:cNvPr>
          <p:cNvSpPr txBox="1"/>
          <p:nvPr/>
        </p:nvSpPr>
        <p:spPr>
          <a:xfrm rot="21257505">
            <a:off x="636364" y="4330700"/>
            <a:ext cx="774571" cy="369332"/>
          </a:xfrm>
          <a:prstGeom prst="rect">
            <a:avLst/>
          </a:prstGeom>
          <a:solidFill>
            <a:srgbClr val="C00000"/>
          </a:solidFill>
        </p:spPr>
        <p:style>
          <a:lnRef idx="3">
            <a:schemeClr val="lt1"/>
          </a:lnRef>
          <a:fillRef idx="1">
            <a:schemeClr val="accent4"/>
          </a:fillRef>
          <a:effectRef idx="1">
            <a:schemeClr val="accent4"/>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white"/>
                </a:solidFill>
                <a:effectLst/>
                <a:uLnTx/>
                <a:uFillTx/>
                <a:latin typeface="Arial" panose="020B0604020202020204"/>
                <a:ea typeface="+mn-ea"/>
                <a:cs typeface="+mn-cs"/>
              </a:rPr>
              <a:t>2. del</a:t>
            </a:r>
          </a:p>
        </p:txBody>
      </p:sp>
      <p:sp>
        <p:nvSpPr>
          <p:cNvPr id="4" name="Titel 1">
            <a:extLst>
              <a:ext uri="{FF2B5EF4-FFF2-40B4-BE49-F238E27FC236}">
                <a16:creationId xmlns:a16="http://schemas.microsoft.com/office/drawing/2014/main" id="{2D15907D-42D1-4710-9F6C-5AEE625A0333}"/>
              </a:ext>
            </a:extLst>
          </p:cNvPr>
          <p:cNvSpPr txBox="1">
            <a:spLocks/>
          </p:cNvSpPr>
          <p:nvPr/>
        </p:nvSpPr>
        <p:spPr>
          <a:xfrm>
            <a:off x="619918" y="352927"/>
            <a:ext cx="7904163" cy="756084"/>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Den kognitive diamant – skema</a:t>
            </a:r>
          </a:p>
        </p:txBody>
      </p:sp>
    </p:spTree>
    <p:extLst>
      <p:ext uri="{BB962C8B-B14F-4D97-AF65-F5344CB8AC3E}">
        <p14:creationId xmlns:p14="http://schemas.microsoft.com/office/powerpoint/2010/main" val="1692227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939FD85-5C28-4655-8FE9-9E3A9B7F00C1}"/>
              </a:ext>
            </a:extLst>
          </p:cNvPr>
          <p:cNvGraphicFramePr>
            <a:graphicFrameLocks noChangeAspect="1"/>
          </p:cNvGraphicFramePr>
          <p:nvPr>
            <p:custDataLst>
              <p:tags r:id="rId2"/>
            </p:custDataLst>
            <p:extLst>
              <p:ext uri="{D42A27DB-BD31-4B8C-83A1-F6EECF244321}">
                <p14:modId xmlns:p14="http://schemas.microsoft.com/office/powerpoint/2010/main" val="650511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6" name="think-cell Slide" r:id="rId5" imgW="473" imgH="476" progId="TCLayout.ActiveDocument.1">
                  <p:embed/>
                </p:oleObj>
              </mc:Choice>
              <mc:Fallback>
                <p:oleObj name="think-cell Slide" r:id="rId5" imgW="473" imgH="47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0426E17-8226-41B6-AFC0-688E2B9AD831}"/>
              </a:ext>
            </a:extLst>
          </p:cNvPr>
          <p:cNvSpPr>
            <a:spLocks noGrp="1"/>
          </p:cNvSpPr>
          <p:nvPr>
            <p:ph type="title"/>
          </p:nvPr>
        </p:nvSpPr>
        <p:spPr/>
        <p:txBody>
          <a:bodyPr vert="horz"/>
          <a:lstStyle/>
          <a:p>
            <a:r>
              <a:rPr lang="da-DK" dirty="0"/>
              <a:t>Øvelse 1a</a:t>
            </a:r>
          </a:p>
        </p:txBody>
      </p:sp>
      <p:sp>
        <p:nvSpPr>
          <p:cNvPr id="3" name="Pladsholder til indhold 2">
            <a:extLst>
              <a:ext uri="{FF2B5EF4-FFF2-40B4-BE49-F238E27FC236}">
                <a16:creationId xmlns:a16="http://schemas.microsoft.com/office/drawing/2014/main" id="{FA3E8632-E50A-4F24-B4CE-AC6031644F1B}"/>
              </a:ext>
            </a:extLst>
          </p:cNvPr>
          <p:cNvSpPr>
            <a:spLocks noGrp="1"/>
          </p:cNvSpPr>
          <p:nvPr>
            <p:ph idx="1"/>
          </p:nvPr>
        </p:nvSpPr>
        <p:spPr/>
        <p:txBody>
          <a:bodyPr>
            <a:normAutofit fontScale="92500" lnSpcReduction="20000"/>
          </a:bodyPr>
          <a:lstStyle/>
          <a:p>
            <a:pPr marL="0" indent="0" fontAlgn="base">
              <a:buNone/>
            </a:pPr>
            <a:r>
              <a:rPr lang="da-DK" b="1" dirty="0"/>
              <a:t>Øvelse – situationsanalyse med den kognitive diamant</a:t>
            </a:r>
          </a:p>
          <a:p>
            <a:pPr fontAlgn="base"/>
            <a:r>
              <a:rPr lang="da-DK" dirty="0"/>
              <a:t>Tag udgangspunkt i skemaet.</a:t>
            </a:r>
          </a:p>
          <a:p>
            <a:pPr fontAlgn="base"/>
            <a:r>
              <a:rPr lang="da-DK" dirty="0"/>
              <a:t>En nylig og helt konkret situation analyseres.</a:t>
            </a:r>
          </a:p>
          <a:p>
            <a:pPr fontAlgn="base"/>
            <a:r>
              <a:rPr lang="da-DK" dirty="0"/>
              <a:t>Situationen beskrives kort: Hvem? Hvad? Hvor? Hvornår?</a:t>
            </a:r>
          </a:p>
          <a:p>
            <a:pPr fontAlgn="base"/>
            <a:r>
              <a:rPr lang="da-DK" dirty="0"/>
              <a:t>Tanker identificeres. ”Hvad gik gennem hovedet på dig i situationen”?</a:t>
            </a:r>
          </a:p>
          <a:p>
            <a:pPr fontAlgn="base"/>
            <a:r>
              <a:rPr lang="da-DK" dirty="0"/>
              <a:t>Følelser identificeres. ”Hvad følte du i situationen”? Modsat tanker kan følelser ofte beskrives med ét ord, bortset fra følelsen ”ked af det”.</a:t>
            </a:r>
          </a:p>
          <a:p>
            <a:pPr fontAlgn="base"/>
            <a:r>
              <a:rPr lang="da-DK" dirty="0"/>
              <a:t>Kropsfornemmelser identificeres. ”Hvad mærkede du i kroppen”?</a:t>
            </a:r>
          </a:p>
          <a:p>
            <a:pPr fontAlgn="base"/>
            <a:r>
              <a:rPr lang="da-DK" dirty="0"/>
              <a:t>Handling/adfærd identificeres. ”Hvad gjorde du”?</a:t>
            </a:r>
          </a:p>
          <a:p>
            <a:pPr marL="0" lvl="0" indent="0">
              <a:buNone/>
            </a:pPr>
            <a:endParaRPr lang="da-DK" dirty="0"/>
          </a:p>
          <a:p>
            <a:r>
              <a:rPr lang="da-DK" dirty="0"/>
              <a:t>Udfyld nu 2. del af skemaet med de nye alternative handlinger, tanker, følelser og kropsfornemmelser, du kunne gøre/have.</a:t>
            </a:r>
          </a:p>
          <a:p>
            <a:r>
              <a:rPr lang="da-DK" dirty="0"/>
              <a:t>Angiv hvor meget du tror på denne situation på en skala fra 1-10, hvor 1 er lidt og 10 er meget.</a:t>
            </a:r>
          </a:p>
        </p:txBody>
      </p:sp>
      <p:grpSp>
        <p:nvGrpSpPr>
          <p:cNvPr id="7" name="Group 6319">
            <a:extLst>
              <a:ext uri="{FF2B5EF4-FFF2-40B4-BE49-F238E27FC236}">
                <a16:creationId xmlns:a16="http://schemas.microsoft.com/office/drawing/2014/main" id="{F85BCC18-FCDF-43E7-A9AE-3A222E3D164B}"/>
              </a:ext>
            </a:extLst>
          </p:cNvPr>
          <p:cNvGrpSpPr/>
          <p:nvPr/>
        </p:nvGrpSpPr>
        <p:grpSpPr>
          <a:xfrm>
            <a:off x="7812812" y="763381"/>
            <a:ext cx="720000" cy="720000"/>
            <a:chOff x="0" y="0"/>
            <a:chExt cx="612000" cy="612000"/>
          </a:xfrm>
        </p:grpSpPr>
        <p:sp>
          <p:nvSpPr>
            <p:cNvPr id="8" name="Oval 285">
              <a:extLst>
                <a:ext uri="{FF2B5EF4-FFF2-40B4-BE49-F238E27FC236}">
                  <a16:creationId xmlns:a16="http://schemas.microsoft.com/office/drawing/2014/main" id="{D4E64CA8-A4CD-400D-8EFB-BFD4271BF249}"/>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46">
              <a:extLst>
                <a:ext uri="{FF2B5EF4-FFF2-40B4-BE49-F238E27FC236}">
                  <a16:creationId xmlns:a16="http://schemas.microsoft.com/office/drawing/2014/main" id="{75D0B8EF-FBD7-4F83-90EE-7AA3726A45F8}"/>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3590618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939FD85-5C28-4655-8FE9-9E3A9B7F00C1}"/>
              </a:ext>
            </a:extLst>
          </p:cNvPr>
          <p:cNvGraphicFramePr>
            <a:graphicFrameLocks noChangeAspect="1"/>
          </p:cNvGraphicFramePr>
          <p:nvPr>
            <p:custDataLst>
              <p:tags r:id="rId2"/>
            </p:custDataLst>
            <p:extLst>
              <p:ext uri="{D42A27DB-BD31-4B8C-83A1-F6EECF244321}">
                <p14:modId xmlns:p14="http://schemas.microsoft.com/office/powerpoint/2010/main" val="3551107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0" name="think-cell Slide" r:id="rId4" imgW="473" imgH="476" progId="TCLayout.ActiveDocument.1">
                  <p:embed/>
                </p:oleObj>
              </mc:Choice>
              <mc:Fallback>
                <p:oleObj name="think-cell Slide" r:id="rId4" imgW="473" imgH="476" progId="TCLayout.ActiveDocument.1">
                  <p:embed/>
                  <p:pic>
                    <p:nvPicPr>
                      <p:cNvPr id="6" name="Object 5" hidden="1">
                        <a:extLst>
                          <a:ext uri="{FF2B5EF4-FFF2-40B4-BE49-F238E27FC236}">
                            <a16:creationId xmlns:a16="http://schemas.microsoft.com/office/drawing/2014/main" id="{B939FD85-5C28-4655-8FE9-9E3A9B7F00C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0426E17-8226-41B6-AFC0-688E2B9AD831}"/>
              </a:ext>
            </a:extLst>
          </p:cNvPr>
          <p:cNvSpPr>
            <a:spLocks noGrp="1"/>
          </p:cNvSpPr>
          <p:nvPr>
            <p:ph type="title"/>
          </p:nvPr>
        </p:nvSpPr>
        <p:spPr/>
        <p:txBody>
          <a:bodyPr vert="horz"/>
          <a:lstStyle/>
          <a:p>
            <a:r>
              <a:rPr lang="da-DK" dirty="0"/>
              <a:t>Øvelse 1b</a:t>
            </a:r>
          </a:p>
        </p:txBody>
      </p:sp>
      <p:grpSp>
        <p:nvGrpSpPr>
          <p:cNvPr id="7" name="Group 6319">
            <a:extLst>
              <a:ext uri="{FF2B5EF4-FFF2-40B4-BE49-F238E27FC236}">
                <a16:creationId xmlns:a16="http://schemas.microsoft.com/office/drawing/2014/main" id="{F85BCC18-FCDF-43E7-A9AE-3A222E3D164B}"/>
              </a:ext>
            </a:extLst>
          </p:cNvPr>
          <p:cNvGrpSpPr/>
          <p:nvPr/>
        </p:nvGrpSpPr>
        <p:grpSpPr>
          <a:xfrm>
            <a:off x="7812812" y="763381"/>
            <a:ext cx="720000" cy="720000"/>
            <a:chOff x="0" y="0"/>
            <a:chExt cx="612000" cy="612000"/>
          </a:xfrm>
        </p:grpSpPr>
        <p:sp>
          <p:nvSpPr>
            <p:cNvPr id="8" name="Oval 285">
              <a:extLst>
                <a:ext uri="{FF2B5EF4-FFF2-40B4-BE49-F238E27FC236}">
                  <a16:creationId xmlns:a16="http://schemas.microsoft.com/office/drawing/2014/main" id="{D4E64CA8-A4CD-400D-8EFB-BFD4271BF249}"/>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46">
              <a:extLst>
                <a:ext uri="{FF2B5EF4-FFF2-40B4-BE49-F238E27FC236}">
                  <a16:creationId xmlns:a16="http://schemas.microsoft.com/office/drawing/2014/main" id="{75D0B8EF-FBD7-4F83-90EE-7AA3726A45F8}"/>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0" name="Content Placeholder 9">
            <a:extLst>
              <a:ext uri="{FF2B5EF4-FFF2-40B4-BE49-F238E27FC236}">
                <a16:creationId xmlns:a16="http://schemas.microsoft.com/office/drawing/2014/main" id="{811584D2-10DD-484C-91F3-606B45992C99}"/>
              </a:ext>
            </a:extLst>
          </p:cNvPr>
          <p:cNvSpPr>
            <a:spLocks noGrp="1"/>
          </p:cNvSpPr>
          <p:nvPr>
            <p:ph idx="1"/>
          </p:nvPr>
        </p:nvSpPr>
        <p:spPr/>
        <p:txBody>
          <a:bodyPr/>
          <a:lstStyle/>
          <a:p>
            <a:pPr marL="0" indent="0">
              <a:buNone/>
            </a:pPr>
            <a:endParaRPr lang="da-DK" b="1"/>
          </a:p>
          <a:p>
            <a:pPr marL="0" indent="0">
              <a:buNone/>
            </a:pPr>
            <a:r>
              <a:rPr lang="da-DK" b="1"/>
              <a:t>Isbjerget</a:t>
            </a:r>
            <a:endParaRPr lang="da-DK" b="1" dirty="0"/>
          </a:p>
          <a:p>
            <a:r>
              <a:rPr lang="da-DK" dirty="0"/>
              <a:t>Hvad er for jer de synlige dele af isbjerget og de usynlige dele af isbjerget?</a:t>
            </a:r>
          </a:p>
        </p:txBody>
      </p:sp>
    </p:spTree>
    <p:extLst>
      <p:ext uri="{BB962C8B-B14F-4D97-AF65-F5344CB8AC3E}">
        <p14:creationId xmlns:p14="http://schemas.microsoft.com/office/powerpoint/2010/main" val="3091650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23FE-F637-4CD2-9415-66E6064CCBCA}"/>
              </a:ext>
            </a:extLst>
          </p:cNvPr>
          <p:cNvSpPr>
            <a:spLocks noGrp="1"/>
          </p:cNvSpPr>
          <p:nvPr>
            <p:ph type="title"/>
          </p:nvPr>
        </p:nvSpPr>
        <p:spPr>
          <a:xfrm>
            <a:off x="628649" y="620688"/>
            <a:ext cx="7904163" cy="756084"/>
          </a:xfrm>
        </p:spPr>
        <p:txBody>
          <a:bodyPr/>
          <a:lstStyle/>
          <a:p>
            <a:r>
              <a:rPr lang="da-DK" dirty="0"/>
              <a:t>Forstå andres tanker, følelser og handlinger</a:t>
            </a:r>
          </a:p>
        </p:txBody>
      </p:sp>
      <p:sp>
        <p:nvSpPr>
          <p:cNvPr id="3" name="Content Placeholder 2">
            <a:extLst>
              <a:ext uri="{FF2B5EF4-FFF2-40B4-BE49-F238E27FC236}">
                <a16:creationId xmlns:a16="http://schemas.microsoft.com/office/drawing/2014/main" id="{4D83E5B1-98B4-4126-B397-925D9A59BBC7}"/>
              </a:ext>
            </a:extLst>
          </p:cNvPr>
          <p:cNvSpPr>
            <a:spLocks noGrp="1"/>
          </p:cNvSpPr>
          <p:nvPr>
            <p:ph idx="1"/>
          </p:nvPr>
        </p:nvSpPr>
        <p:spPr>
          <a:xfrm>
            <a:off x="628649" y="1628775"/>
            <a:ext cx="7759775" cy="4248150"/>
          </a:xfrm>
        </p:spPr>
        <p:txBody>
          <a:bodyPr/>
          <a:lstStyle/>
          <a:p>
            <a:r>
              <a:rPr lang="da-DK" dirty="0"/>
              <a:t>Det kan være svært at forstå andres tanker, følelser og handlinger, men det kan trænes. </a:t>
            </a:r>
          </a:p>
          <a:p>
            <a:r>
              <a:rPr lang="da-DK" dirty="0"/>
              <a:t>Mentalisering handler om at forstå sine egne følelser og andres følelser, og hvordan disse påvirker hinanden. </a:t>
            </a:r>
          </a:p>
          <a:p>
            <a:r>
              <a:rPr lang="da-DK" dirty="0"/>
              <a:t>Mentalisering er en grundlæggende forudsætning for at kunne fungere godt socialt herunder drage omsorg for andre og sig selv.</a:t>
            </a:r>
          </a:p>
          <a:p>
            <a:endParaRPr lang="da-DK" dirty="0"/>
          </a:p>
        </p:txBody>
      </p:sp>
      <p:pic>
        <p:nvPicPr>
          <p:cNvPr id="6" name="Picture 5">
            <a:extLst>
              <a:ext uri="{FF2B5EF4-FFF2-40B4-BE49-F238E27FC236}">
                <a16:creationId xmlns:a16="http://schemas.microsoft.com/office/drawing/2014/main" id="{16C219A1-DD7A-49CF-BC3A-6EB9E0F0AB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1155" y="3629599"/>
            <a:ext cx="4239150" cy="2487039"/>
          </a:xfrm>
          <a:prstGeom prst="rect">
            <a:avLst/>
          </a:prstGeom>
        </p:spPr>
      </p:pic>
    </p:spTree>
    <p:extLst>
      <p:ext uri="{BB962C8B-B14F-4D97-AF65-F5344CB8AC3E}">
        <p14:creationId xmlns:p14="http://schemas.microsoft.com/office/powerpoint/2010/main" val="1930006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426E17-8226-41B6-AFC0-688E2B9AD831}"/>
              </a:ext>
            </a:extLst>
          </p:cNvPr>
          <p:cNvSpPr>
            <a:spLocks noGrp="1"/>
          </p:cNvSpPr>
          <p:nvPr>
            <p:ph type="title"/>
          </p:nvPr>
        </p:nvSpPr>
        <p:spPr/>
        <p:txBody>
          <a:bodyPr/>
          <a:lstStyle/>
          <a:p>
            <a:r>
              <a:rPr lang="da-DK" dirty="0"/>
              <a:t>Øvelse 2</a:t>
            </a:r>
          </a:p>
        </p:txBody>
      </p:sp>
      <p:sp>
        <p:nvSpPr>
          <p:cNvPr id="3" name="Pladsholder til indhold 2">
            <a:extLst>
              <a:ext uri="{FF2B5EF4-FFF2-40B4-BE49-F238E27FC236}">
                <a16:creationId xmlns:a16="http://schemas.microsoft.com/office/drawing/2014/main" id="{FA3E8632-E50A-4F24-B4CE-AC6031644F1B}"/>
              </a:ext>
            </a:extLst>
          </p:cNvPr>
          <p:cNvSpPr>
            <a:spLocks noGrp="1"/>
          </p:cNvSpPr>
          <p:nvPr>
            <p:ph idx="1"/>
          </p:nvPr>
        </p:nvSpPr>
        <p:spPr/>
        <p:txBody>
          <a:bodyPr/>
          <a:lstStyle/>
          <a:p>
            <a:pPr marL="0" indent="0">
              <a:buNone/>
            </a:pPr>
            <a:endParaRPr lang="da-DK"/>
          </a:p>
          <a:p>
            <a:pPr marL="0" indent="0">
              <a:buNone/>
            </a:pPr>
            <a:r>
              <a:rPr lang="da-DK"/>
              <a:t>Forstå </a:t>
            </a:r>
            <a:r>
              <a:rPr lang="da-DK" dirty="0"/>
              <a:t>andres tanker, følelser og handlinger</a:t>
            </a:r>
          </a:p>
          <a:p>
            <a:pPr lvl="0"/>
            <a:r>
              <a:rPr lang="da-DK" dirty="0"/>
              <a:t>Hvilke metoder kan man bruge til at forstå sammenhængen mellem egne og andres tanker, følelser og handlinger? </a:t>
            </a:r>
          </a:p>
          <a:p>
            <a:pPr marL="0" indent="0">
              <a:buNone/>
            </a:pPr>
            <a:endParaRPr lang="da-DK" dirty="0"/>
          </a:p>
        </p:txBody>
      </p:sp>
      <p:grpSp>
        <p:nvGrpSpPr>
          <p:cNvPr id="7" name="Group 6319">
            <a:extLst>
              <a:ext uri="{FF2B5EF4-FFF2-40B4-BE49-F238E27FC236}">
                <a16:creationId xmlns:a16="http://schemas.microsoft.com/office/drawing/2014/main" id="{F85BCC18-FCDF-43E7-A9AE-3A222E3D164B}"/>
              </a:ext>
            </a:extLst>
          </p:cNvPr>
          <p:cNvGrpSpPr/>
          <p:nvPr/>
        </p:nvGrpSpPr>
        <p:grpSpPr>
          <a:xfrm>
            <a:off x="7812812" y="763381"/>
            <a:ext cx="720000" cy="720000"/>
            <a:chOff x="0" y="0"/>
            <a:chExt cx="612000" cy="612000"/>
          </a:xfrm>
        </p:grpSpPr>
        <p:sp>
          <p:nvSpPr>
            <p:cNvPr id="8" name="Oval 285">
              <a:extLst>
                <a:ext uri="{FF2B5EF4-FFF2-40B4-BE49-F238E27FC236}">
                  <a16:creationId xmlns:a16="http://schemas.microsoft.com/office/drawing/2014/main" id="{D4E64CA8-A4CD-400D-8EFB-BFD4271BF249}"/>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46">
              <a:extLst>
                <a:ext uri="{FF2B5EF4-FFF2-40B4-BE49-F238E27FC236}">
                  <a16:creationId xmlns:a16="http://schemas.microsoft.com/office/drawing/2014/main" id="{75D0B8EF-FBD7-4F83-90EE-7AA3726A45F8}"/>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702385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1">
            <a:extLst>
              <a:ext uri="{FF2B5EF4-FFF2-40B4-BE49-F238E27FC236}">
                <a16:creationId xmlns:a16="http://schemas.microsoft.com/office/drawing/2014/main" id="{DADD7032-5E16-1D21-A691-F3D88AFF183A}"/>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23" name="Billede 22" descr="Et billede, der indeholder tekst, poolbal&#10;&#10;Automatisk genereret beskrivelse">
            <a:extLst>
              <a:ext uri="{FF2B5EF4-FFF2-40B4-BE49-F238E27FC236}">
                <a16:creationId xmlns:a16="http://schemas.microsoft.com/office/drawing/2014/main" id="{CB5C5962-9AD9-880A-0414-1D86A60A3356}"/>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26" name="Billede 25">
            <a:extLst>
              <a:ext uri="{FF2B5EF4-FFF2-40B4-BE49-F238E27FC236}">
                <a16:creationId xmlns:a16="http://schemas.microsoft.com/office/drawing/2014/main" id="{BF19544B-5B11-C0D0-6EFC-B32993F53978}"/>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27" name="Billede 26">
            <a:extLst>
              <a:ext uri="{FF2B5EF4-FFF2-40B4-BE49-F238E27FC236}">
                <a16:creationId xmlns:a16="http://schemas.microsoft.com/office/drawing/2014/main" id="{3C9B9CFE-3098-D7EE-12C0-142F363F1CE5}"/>
              </a:ext>
            </a:extLst>
          </p:cNvPr>
          <p:cNvPicPr>
            <a:picLocks noChangeAspect="1"/>
          </p:cNvPicPr>
          <p:nvPr/>
        </p:nvPicPr>
        <p:blipFill>
          <a:blip r:embed="rId5"/>
          <a:srcRect/>
          <a:stretch/>
        </p:blipFill>
        <p:spPr>
          <a:xfrm>
            <a:off x="2700000" y="1800000"/>
            <a:ext cx="3600000" cy="3600000"/>
          </a:xfrm>
          <a:prstGeom prst="rect">
            <a:avLst/>
          </a:prstGeom>
        </p:spPr>
      </p:pic>
      <p:pic>
        <p:nvPicPr>
          <p:cNvPr id="28" name="Billede 27">
            <a:extLst>
              <a:ext uri="{FF2B5EF4-FFF2-40B4-BE49-F238E27FC236}">
                <a16:creationId xmlns:a16="http://schemas.microsoft.com/office/drawing/2014/main" id="{A4D87D3E-7A83-3A39-C93F-9B68D311E462}"/>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31" name="Billede 30">
            <a:extLst>
              <a:ext uri="{FF2B5EF4-FFF2-40B4-BE49-F238E27FC236}">
                <a16:creationId xmlns:a16="http://schemas.microsoft.com/office/drawing/2014/main" id="{B2AE4317-F5D7-463A-AB8C-D93092444AD5}"/>
              </a:ext>
            </a:extLst>
          </p:cNvPr>
          <p:cNvPicPr>
            <a:picLocks noChangeAspect="1"/>
          </p:cNvPicPr>
          <p:nvPr/>
        </p:nvPicPr>
        <p:blipFill>
          <a:blip r:embed="rId7"/>
          <a:srcRect/>
          <a:stretch/>
        </p:blipFill>
        <p:spPr>
          <a:xfrm>
            <a:off x="2700000" y="1800000"/>
            <a:ext cx="3600000" cy="3600000"/>
          </a:xfrm>
          <a:prstGeom prst="rect">
            <a:avLst/>
          </a:prstGeom>
        </p:spPr>
      </p:pic>
      <p:pic>
        <p:nvPicPr>
          <p:cNvPr id="32" name="Billede 31">
            <a:extLst>
              <a:ext uri="{FF2B5EF4-FFF2-40B4-BE49-F238E27FC236}">
                <a16:creationId xmlns:a16="http://schemas.microsoft.com/office/drawing/2014/main" id="{05E07651-AB5A-1F8F-4C97-9BE5E6C2D9E3}"/>
              </a:ext>
            </a:extLst>
          </p:cNvPr>
          <p:cNvPicPr>
            <a:picLocks noChangeAspect="1"/>
          </p:cNvPicPr>
          <p:nvPr/>
        </p:nvPicPr>
        <p:blipFill>
          <a:blip r:embed="rId8"/>
          <a:srcRect/>
          <a:stretch/>
        </p:blipFill>
        <p:spPr>
          <a:xfrm>
            <a:off x="2700000" y="1800000"/>
            <a:ext cx="3600000" cy="3600000"/>
          </a:xfrm>
          <a:prstGeom prst="rect">
            <a:avLst/>
          </a:prstGeom>
        </p:spPr>
      </p:pic>
      <p:pic>
        <p:nvPicPr>
          <p:cNvPr id="40" name="Billede 39">
            <a:extLst>
              <a:ext uri="{FF2B5EF4-FFF2-40B4-BE49-F238E27FC236}">
                <a16:creationId xmlns:a16="http://schemas.microsoft.com/office/drawing/2014/main" id="{C1D5F91D-513E-DEF6-3103-0329605A1D5F}"/>
              </a:ext>
            </a:extLst>
          </p:cNvPr>
          <p:cNvPicPr>
            <a:picLocks noChangeAspect="1"/>
          </p:cNvPicPr>
          <p:nvPr/>
        </p:nvPicPr>
        <p:blipFill>
          <a:blip r:embed="rId9"/>
          <a:srcRect/>
          <a:stretch/>
        </p:blipFill>
        <p:spPr>
          <a:xfrm>
            <a:off x="2700000" y="1800000"/>
            <a:ext cx="3600000" cy="3600000"/>
          </a:xfrm>
          <a:prstGeom prst="rect">
            <a:avLst/>
          </a:prstGeom>
        </p:spPr>
      </p:pic>
      <p:pic>
        <p:nvPicPr>
          <p:cNvPr id="41" name="Billede 40">
            <a:extLst>
              <a:ext uri="{FF2B5EF4-FFF2-40B4-BE49-F238E27FC236}">
                <a16:creationId xmlns:a16="http://schemas.microsoft.com/office/drawing/2014/main" id="{FEB2FCC5-540D-B443-2843-12B22BCE360C}"/>
              </a:ext>
            </a:extLst>
          </p:cNvPr>
          <p:cNvPicPr>
            <a:picLocks noChangeAspect="1"/>
          </p:cNvPicPr>
          <p:nvPr/>
        </p:nvPicPr>
        <p:blipFill>
          <a:blip r:embed="rId10"/>
          <a:srcRect/>
          <a:stretch/>
        </p:blipFill>
        <p:spPr>
          <a:xfrm>
            <a:off x="2700000" y="1800000"/>
            <a:ext cx="3600000" cy="3600000"/>
          </a:xfrm>
          <a:prstGeom prst="rect">
            <a:avLst/>
          </a:prstGeom>
        </p:spPr>
      </p:pic>
      <p:pic>
        <p:nvPicPr>
          <p:cNvPr id="42" name="Billede 41">
            <a:extLst>
              <a:ext uri="{FF2B5EF4-FFF2-40B4-BE49-F238E27FC236}">
                <a16:creationId xmlns:a16="http://schemas.microsoft.com/office/drawing/2014/main" id="{F8F8C809-C404-A2E5-F167-14C856762EA8}"/>
              </a:ext>
            </a:extLst>
          </p:cNvPr>
          <p:cNvPicPr>
            <a:picLocks noChangeAspect="1"/>
          </p:cNvPicPr>
          <p:nvPr/>
        </p:nvPicPr>
        <p:blipFill>
          <a:blip r:embed="rId11"/>
          <a:srcRect/>
          <a:stretch/>
        </p:blipFill>
        <p:spPr>
          <a:xfrm>
            <a:off x="2700000" y="1800000"/>
            <a:ext cx="3600000" cy="3600000"/>
          </a:xfrm>
          <a:prstGeom prst="rect">
            <a:avLst/>
          </a:prstGeom>
        </p:spPr>
      </p:pic>
      <p:pic>
        <p:nvPicPr>
          <p:cNvPr id="43" name="Billede 42">
            <a:extLst>
              <a:ext uri="{FF2B5EF4-FFF2-40B4-BE49-F238E27FC236}">
                <a16:creationId xmlns:a16="http://schemas.microsoft.com/office/drawing/2014/main" id="{C649332D-7718-5E79-4EAB-7786F1B9492A}"/>
              </a:ext>
            </a:extLst>
          </p:cNvPr>
          <p:cNvPicPr>
            <a:picLocks noChangeAspect="1"/>
          </p:cNvPicPr>
          <p:nvPr/>
        </p:nvPicPr>
        <p:blipFill>
          <a:blip r:embed="rId12"/>
          <a:srcRect/>
          <a:stretch/>
        </p:blipFill>
        <p:spPr>
          <a:xfrm>
            <a:off x="2700000" y="1800000"/>
            <a:ext cx="3600000" cy="3600000"/>
          </a:xfrm>
          <a:prstGeom prst="rect">
            <a:avLst/>
          </a:prstGeom>
        </p:spPr>
      </p:pic>
      <p:pic>
        <p:nvPicPr>
          <p:cNvPr id="44" name="Billede 43">
            <a:extLst>
              <a:ext uri="{FF2B5EF4-FFF2-40B4-BE49-F238E27FC236}">
                <a16:creationId xmlns:a16="http://schemas.microsoft.com/office/drawing/2014/main" id="{E2AEC62A-8BC6-6A66-C5F6-55EA27AAA194}"/>
              </a:ext>
            </a:extLst>
          </p:cNvPr>
          <p:cNvPicPr>
            <a:picLocks noChangeAspect="1"/>
          </p:cNvPicPr>
          <p:nvPr/>
        </p:nvPicPr>
        <p:blipFill>
          <a:blip r:embed="rId13"/>
          <a:srcRect/>
          <a:stretch/>
        </p:blipFill>
        <p:spPr>
          <a:xfrm>
            <a:off x="2700000" y="1800000"/>
            <a:ext cx="3600000" cy="3600000"/>
          </a:xfrm>
          <a:prstGeom prst="rect">
            <a:avLst/>
          </a:prstGeom>
        </p:spPr>
      </p:pic>
      <p:sp>
        <p:nvSpPr>
          <p:cNvPr id="45" name="Tekstfelt 44">
            <a:extLst>
              <a:ext uri="{FF2B5EF4-FFF2-40B4-BE49-F238E27FC236}">
                <a16:creationId xmlns:a16="http://schemas.microsoft.com/office/drawing/2014/main" id="{B288735D-A1D7-5D30-2EC5-D92FE14A3982}"/>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288875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23"/>
                                        </p:tgtEl>
                                      </p:cBhvr>
                                    </p:animEffect>
                                    <p:set>
                                      <p:cBhvr>
                                        <p:cTn id="7" dur="1" fill="hold">
                                          <p:stCondLst>
                                            <p:cond delay="1999"/>
                                          </p:stCondLst>
                                        </p:cTn>
                                        <p:tgtEl>
                                          <p:spTgt spid="23"/>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2000"/>
                                        <p:tgtEl>
                                          <p:spTgt spid="26"/>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26"/>
                                        </p:tgtEl>
                                      </p:cBhvr>
                                    </p:animEffect>
                                    <p:set>
                                      <p:cBhvr>
                                        <p:cTn id="14" dur="1" fill="hold">
                                          <p:stCondLst>
                                            <p:cond delay="1999"/>
                                          </p:stCondLst>
                                        </p:cTn>
                                        <p:tgtEl>
                                          <p:spTgt spid="26"/>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27"/>
                                        </p:tgtEl>
                                      </p:cBhvr>
                                    </p:animEffect>
                                    <p:set>
                                      <p:cBhvr>
                                        <p:cTn id="21" dur="1" fill="hold">
                                          <p:stCondLst>
                                            <p:cond delay="1999"/>
                                          </p:stCondLst>
                                        </p:cTn>
                                        <p:tgtEl>
                                          <p:spTgt spid="27"/>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2000"/>
                                        <p:tgtEl>
                                          <p:spTgt spid="28"/>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28"/>
                                        </p:tgtEl>
                                      </p:cBhvr>
                                    </p:animEffect>
                                    <p:set>
                                      <p:cBhvr>
                                        <p:cTn id="28" dur="1" fill="hold">
                                          <p:stCondLst>
                                            <p:cond delay="1999"/>
                                          </p:stCondLst>
                                        </p:cTn>
                                        <p:tgtEl>
                                          <p:spTgt spid="28"/>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000"/>
                                        <p:tgtEl>
                                          <p:spTgt spid="31"/>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31"/>
                                        </p:tgtEl>
                                      </p:cBhvr>
                                    </p:animEffect>
                                    <p:set>
                                      <p:cBhvr>
                                        <p:cTn id="35" dur="1" fill="hold">
                                          <p:stCondLst>
                                            <p:cond delay="1999"/>
                                          </p:stCondLst>
                                        </p:cTn>
                                        <p:tgtEl>
                                          <p:spTgt spid="31"/>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2000"/>
                                        <p:tgtEl>
                                          <p:spTgt spid="32"/>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32"/>
                                        </p:tgtEl>
                                      </p:cBhvr>
                                    </p:animEffect>
                                    <p:set>
                                      <p:cBhvr>
                                        <p:cTn id="42" dur="1" fill="hold">
                                          <p:stCondLst>
                                            <p:cond delay="1999"/>
                                          </p:stCondLst>
                                        </p:cTn>
                                        <p:tgtEl>
                                          <p:spTgt spid="32"/>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000"/>
                                        <p:tgtEl>
                                          <p:spTgt spid="40"/>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40"/>
                                        </p:tgtEl>
                                      </p:cBhvr>
                                    </p:animEffect>
                                    <p:set>
                                      <p:cBhvr>
                                        <p:cTn id="49" dur="1" fill="hold">
                                          <p:stCondLst>
                                            <p:cond delay="1999"/>
                                          </p:stCondLst>
                                        </p:cTn>
                                        <p:tgtEl>
                                          <p:spTgt spid="40"/>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2000"/>
                                        <p:tgtEl>
                                          <p:spTgt spid="41"/>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41"/>
                                        </p:tgtEl>
                                      </p:cBhvr>
                                    </p:animEffect>
                                    <p:set>
                                      <p:cBhvr>
                                        <p:cTn id="56" dur="1" fill="hold">
                                          <p:stCondLst>
                                            <p:cond delay="1999"/>
                                          </p:stCondLst>
                                        </p:cTn>
                                        <p:tgtEl>
                                          <p:spTgt spid="41"/>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2000"/>
                                        <p:tgtEl>
                                          <p:spTgt spid="42"/>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42"/>
                                        </p:tgtEl>
                                      </p:cBhvr>
                                    </p:animEffect>
                                    <p:set>
                                      <p:cBhvr>
                                        <p:cTn id="63" dur="1" fill="hold">
                                          <p:stCondLst>
                                            <p:cond delay="1999"/>
                                          </p:stCondLst>
                                        </p:cTn>
                                        <p:tgtEl>
                                          <p:spTgt spid="42"/>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2000"/>
                                        <p:tgtEl>
                                          <p:spTgt spid="43"/>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43"/>
                                        </p:tgtEl>
                                      </p:cBhvr>
                                    </p:animEffect>
                                    <p:set>
                                      <p:cBhvr>
                                        <p:cTn id="70" dur="1" fill="hold">
                                          <p:stCondLst>
                                            <p:cond delay="1999"/>
                                          </p:stCondLst>
                                        </p:cTn>
                                        <p:tgtEl>
                                          <p:spTgt spid="43"/>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44"/>
                                        </p:tgtEl>
                                        <p:attrNameLst>
                                          <p:attrName>style.visibility</p:attrName>
                                        </p:attrNameLst>
                                      </p:cBhvr>
                                      <p:to>
                                        <p:strVal val="visible"/>
                                      </p:to>
                                    </p:set>
                                    <p:animEffect transition="in" filter="fade">
                                      <p:cBhvr>
                                        <p:cTn id="73"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B254EC1B-D815-4EA0-B7F7-728B7EA7587D}"/>
              </a:ext>
            </a:extLst>
          </p:cNvPr>
          <p:cNvGraphicFramePr>
            <a:graphicFrameLocks noChangeAspect="1"/>
          </p:cNvGraphicFramePr>
          <p:nvPr>
            <p:custDataLst>
              <p:tags r:id="rId2"/>
            </p:custDataLst>
            <p:extLst>
              <p:ext uri="{D42A27DB-BD31-4B8C-83A1-F6EECF244321}">
                <p14:modId xmlns:p14="http://schemas.microsoft.com/office/powerpoint/2010/main" val="34272304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4"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8F1ACBD-61A6-417D-9519-774B48B28253}"/>
              </a:ext>
            </a:extLst>
          </p:cNvPr>
          <p:cNvSpPr>
            <a:spLocks noGrp="1"/>
          </p:cNvSpPr>
          <p:nvPr>
            <p:ph type="title"/>
          </p:nvPr>
        </p:nvSpPr>
        <p:spPr/>
        <p:txBody>
          <a:bodyPr vert="horz"/>
          <a:lstStyle/>
          <a:p>
            <a:r>
              <a:rPr lang="da-DK" dirty="0"/>
              <a:t>Hjemmeøvelser til næste gang</a:t>
            </a:r>
          </a:p>
        </p:txBody>
      </p:sp>
      <p:sp>
        <p:nvSpPr>
          <p:cNvPr id="3" name="Content Placeholder 2">
            <a:extLst>
              <a:ext uri="{FF2B5EF4-FFF2-40B4-BE49-F238E27FC236}">
                <a16:creationId xmlns:a16="http://schemas.microsoft.com/office/drawing/2014/main" id="{DBE33DB6-9B34-421B-A1BF-7ED6CA9788EA}"/>
              </a:ext>
            </a:extLst>
          </p:cNvPr>
          <p:cNvSpPr>
            <a:spLocks noGrp="1"/>
          </p:cNvSpPr>
          <p:nvPr>
            <p:ph idx="1"/>
          </p:nvPr>
        </p:nvSpPr>
        <p:spPr/>
        <p:txBody>
          <a:bodyPr>
            <a:normAutofit fontScale="92500" lnSpcReduction="10000"/>
          </a:bodyPr>
          <a:lstStyle/>
          <a:p>
            <a:pPr marL="0" indent="0">
              <a:buNone/>
            </a:pPr>
            <a:r>
              <a:rPr lang="da-DK" b="1" dirty="0"/>
              <a:t>[Udvælg evt. den/de relevante hjemmeøvelser og slet resten]</a:t>
            </a:r>
            <a:endParaRPr lang="da-DK" dirty="0"/>
          </a:p>
          <a:p>
            <a:r>
              <a:rPr lang="da-DK" dirty="0"/>
              <a:t>Træn mentalisering i samarbejdet med støttepersonen – ros, lyt, prøv at forstå m.m.</a:t>
            </a:r>
          </a:p>
          <a:p>
            <a:r>
              <a:rPr lang="da-DK"/>
              <a:t>Træn, </a:t>
            </a:r>
            <a:r>
              <a:rPr lang="da-DK" dirty="0"/>
              <a:t>hvordan du kan udtrykke, at du ikke forstår den anden – prøv at bede om yderligere forklaringer. </a:t>
            </a:r>
          </a:p>
          <a:p>
            <a:r>
              <a:rPr lang="da-DK"/>
              <a:t>Træn, </a:t>
            </a:r>
            <a:r>
              <a:rPr lang="da-DK" dirty="0"/>
              <a:t>hvordan du på en hensigtsmæssig måde kan udtrykke, at du ikke er enig med det, den anden siger. </a:t>
            </a:r>
          </a:p>
          <a:p>
            <a:r>
              <a:rPr lang="da-DK"/>
              <a:t>Tænk over, </a:t>
            </a:r>
            <a:r>
              <a:rPr lang="da-DK" dirty="0"/>
              <a:t>hvad andres tanker og følelser betyder for dig, og hvad der kan være svært ved at forstå dem, drøft det med støttepersonen.  </a:t>
            </a:r>
          </a:p>
          <a:p>
            <a:r>
              <a:rPr lang="da-DK" dirty="0"/>
              <a:t>Træn metoder/teknikker til at styrke din robusthed – træn at flytte dine tanker. Inddrag støttepersonen.  </a:t>
            </a:r>
          </a:p>
          <a:p>
            <a:r>
              <a:rPr lang="da-DK" dirty="0"/>
              <a:t>Lav en liste over ting, som du især tager med dig fra modulet. Se på dine mål og overvej, hvor langt du er kommet, vend det med støttepersonen. </a:t>
            </a:r>
          </a:p>
          <a:p>
            <a:r>
              <a:rPr lang="da-DK" dirty="0"/>
              <a:t>Eller noget helt andet, der giver mere mening for dig…</a:t>
            </a:r>
          </a:p>
        </p:txBody>
      </p:sp>
    </p:spTree>
    <p:extLst>
      <p:ext uri="{BB962C8B-B14F-4D97-AF65-F5344CB8AC3E}">
        <p14:creationId xmlns:p14="http://schemas.microsoft.com/office/powerpoint/2010/main" val="1102746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196752"/>
            <a:ext cx="7904163" cy="4248150"/>
          </a:xfrm>
        </p:spPr>
        <p:txBody>
          <a:bodyPr/>
          <a:lstStyle/>
          <a:p>
            <a:pPr marL="0" indent="0">
              <a:buNone/>
            </a:pPr>
            <a:r>
              <a:rPr lang="da-DK" sz="3000" b="1" dirty="0">
                <a:solidFill>
                  <a:schemeClr val="tx2"/>
                </a:solidFill>
              </a:rPr>
              <a:t>Hvad tager du med </a:t>
            </a:r>
            <a:r>
              <a:rPr lang="da-DK" sz="3000" b="1">
                <a:solidFill>
                  <a:schemeClr val="tx2"/>
                </a:solidFill>
              </a:rPr>
              <a:t>dig hjem?</a:t>
            </a:r>
          </a:p>
          <a:p>
            <a:pPr marL="0" indent="0">
              <a:buNone/>
            </a:pPr>
            <a:endParaRPr lang="da-DK" b="1">
              <a:solidFill>
                <a:schemeClr val="tx2"/>
              </a:solidFill>
            </a:endParaRPr>
          </a:p>
          <a:p>
            <a:r>
              <a:rPr lang="da-DK" b="1"/>
              <a:t>Hvad har </a:t>
            </a:r>
            <a:r>
              <a:rPr lang="da-DK" b="1" dirty="0"/>
              <a:t>været særligt godt i dag?</a:t>
            </a:r>
          </a:p>
          <a:p>
            <a:r>
              <a:rPr lang="da-DK" b="1"/>
              <a:t>Hvad </a:t>
            </a:r>
            <a:r>
              <a:rPr lang="da-DK" b="1" dirty="0"/>
              <a:t>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956980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5F804A9-91A1-4C7B-A7B4-7967D4D204B5}"/>
              </a:ext>
            </a:extLst>
          </p:cNvPr>
          <p:cNvGraphicFramePr>
            <a:graphicFrameLocks noChangeAspect="1"/>
          </p:cNvGraphicFramePr>
          <p:nvPr>
            <p:custDataLst>
              <p:tags r:id="rId2"/>
            </p:custDataLst>
            <p:extLst>
              <p:ext uri="{D42A27DB-BD31-4B8C-83A1-F6EECF244321}">
                <p14:modId xmlns:p14="http://schemas.microsoft.com/office/powerpoint/2010/main" val="16422053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4" name="think-cell Slide" r:id="rId4" imgW="342" imgH="337" progId="TCLayout.ActiveDocument.1">
                  <p:embed/>
                </p:oleObj>
              </mc:Choice>
              <mc:Fallback>
                <p:oleObj name="think-cell Slide" r:id="rId4" imgW="342" imgH="337"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D4CB19FC-EAC7-43B1-BDFE-7027E34A11A1}"/>
              </a:ext>
            </a:extLst>
          </p:cNvPr>
          <p:cNvPicPr>
            <a:picLocks noChangeAspect="1"/>
          </p:cNvPicPr>
          <p:nvPr/>
        </p:nvPicPr>
        <p:blipFill rotWithShape="1">
          <a:blip r:embed="rId6"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p:txBody>
          <a:bodyPr vert="horz"/>
          <a:lstStyle/>
          <a:p>
            <a:r>
              <a:rPr lang="da-DK" dirty="0"/>
              <a:t>Modul 1: Velkommen</a:t>
            </a:r>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dirty="0"/>
              <a:t>Formålet</a:t>
            </a:r>
            <a:r>
              <a:rPr lang="da-DK" dirty="0"/>
              <a:t> med dagen i dag er:</a:t>
            </a:r>
          </a:p>
          <a:p>
            <a:r>
              <a:rPr lang="da-DK" dirty="0"/>
              <a:t>At møde hinanden og lære hinanden bedre at kende</a:t>
            </a:r>
          </a:p>
          <a:p>
            <a:r>
              <a:rPr lang="da-DK" dirty="0"/>
              <a:t>At tale om, hvad der skal ske i gruppeforløbet, og hvordan det bliver et godt forløb for alle. </a:t>
            </a:r>
          </a:p>
        </p:txBody>
      </p:sp>
    </p:spTree>
    <p:extLst>
      <p:ext uri="{BB962C8B-B14F-4D97-AF65-F5344CB8AC3E}">
        <p14:creationId xmlns:p14="http://schemas.microsoft.com/office/powerpoint/2010/main" val="3989685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B65F9902-D9E6-4F5A-ABAD-8EC235FA46C9}"/>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4365826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
        <p:nvSpPr>
          <p:cNvPr id="17" name="Pladsholder til indhold 16">
            <a:extLst>
              <a:ext uri="{FF2B5EF4-FFF2-40B4-BE49-F238E27FC236}">
                <a16:creationId xmlns:a16="http://schemas.microsoft.com/office/drawing/2014/main" id="{04EA726C-23D2-4632-AC88-40BF6A244817}"/>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17869518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370F5D-DB08-44EC-BB7E-34B2E6CDAEA5}"/>
              </a:ext>
            </a:extLst>
          </p:cNvPr>
          <p:cNvSpPr>
            <a:spLocks noGrp="1"/>
          </p:cNvSpPr>
          <p:nvPr>
            <p:ph type="title" idx="4294967295"/>
          </p:nvPr>
        </p:nvSpPr>
        <p:spPr>
          <a:xfrm>
            <a:off x="1239838" y="1628800"/>
            <a:ext cx="7904162" cy="755650"/>
          </a:xfrm>
        </p:spPr>
        <p:txBody>
          <a:bodyPr/>
          <a:lstStyle/>
          <a:p>
            <a:r>
              <a:rPr lang="da-DK" dirty="0"/>
              <a:t>Tak for i dag </a:t>
            </a:r>
          </a:p>
        </p:txBody>
      </p:sp>
    </p:spTree>
    <p:extLst>
      <p:ext uri="{BB962C8B-B14F-4D97-AF65-F5344CB8AC3E}">
        <p14:creationId xmlns:p14="http://schemas.microsoft.com/office/powerpoint/2010/main" val="3334928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2852936"/>
            <a:ext cx="4329473" cy="1980020"/>
          </a:xfrm>
        </p:spPr>
        <p:txBody>
          <a:bodyPr>
            <a:normAutofit/>
          </a:bodyPr>
          <a:lstStyle/>
          <a:p>
            <a:r>
              <a:rPr lang="da-DK" sz="2000" dirty="0"/>
              <a:t>Modul 2.2: Forstå mig selv og andre</a:t>
            </a:r>
          </a:p>
          <a:p>
            <a:r>
              <a:rPr lang="da-DK" sz="1600" dirty="0"/>
              <a:t>(Session 3)</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12946" y="2822453"/>
            <a:ext cx="719390" cy="30483"/>
          </a:xfrm>
          <a:prstGeom prst="rect">
            <a:avLst/>
          </a:prstGeom>
        </p:spPr>
      </p:pic>
    </p:spTree>
    <p:extLst>
      <p:ext uri="{BB962C8B-B14F-4D97-AF65-F5344CB8AC3E}">
        <p14:creationId xmlns:p14="http://schemas.microsoft.com/office/powerpoint/2010/main" val="2826618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B285EEBC-A03D-0256-FD6D-3EDE6B960F80}"/>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9" name="Object 8" hidden="1">
            <a:extLst>
              <a:ext uri="{FF2B5EF4-FFF2-40B4-BE49-F238E27FC236}">
                <a16:creationId xmlns:a16="http://schemas.microsoft.com/office/drawing/2014/main" id="{0771C49D-9601-4D8D-9389-119B7DE00761}"/>
              </a:ext>
            </a:extLst>
          </p:cNvPr>
          <p:cNvGraphicFramePr>
            <a:graphicFrameLocks noChangeAspect="1"/>
          </p:cNvGraphicFramePr>
          <p:nvPr>
            <p:custDataLst>
              <p:tags r:id="rId2"/>
            </p:custDataLst>
            <p:extLst>
              <p:ext uri="{D42A27DB-BD31-4B8C-83A1-F6EECF244321}">
                <p14:modId xmlns:p14="http://schemas.microsoft.com/office/powerpoint/2010/main" val="13865455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8" name="think-cell Slide" r:id="rId5" imgW="342" imgH="337" progId="TCLayout.ActiveDocument.1">
                  <p:embed/>
                </p:oleObj>
              </mc:Choice>
              <mc:Fallback>
                <p:oleObj name="think-cell Slide" r:id="rId5" imgW="342" imgH="337"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a:xfrm>
            <a:off x="631733" y="738368"/>
            <a:ext cx="7904163" cy="756084"/>
          </a:xfrm>
        </p:spPr>
        <p:txBody>
          <a:bodyPr vert="horz"/>
          <a:lstStyle/>
          <a:p>
            <a:r>
              <a:rPr lang="da-DK" dirty="0"/>
              <a:t>Modul 2: Forstå mig selv og andre</a:t>
            </a:r>
            <a:br>
              <a:rPr lang="da-DK" dirty="0"/>
            </a:br>
            <a:r>
              <a:rPr lang="da-DK" sz="1600" dirty="0"/>
              <a:t>(Session 3)</a:t>
            </a:r>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dirty="0"/>
              <a:t>Formålet</a:t>
            </a:r>
            <a:r>
              <a:rPr lang="da-DK" dirty="0"/>
              <a:t> med dagen i dag er at:</a:t>
            </a:r>
          </a:p>
          <a:p>
            <a:r>
              <a:rPr lang="da-DK" dirty="0"/>
              <a:t>Blive klogere på dine egne styrker og udfordringer. </a:t>
            </a:r>
          </a:p>
          <a:p>
            <a:r>
              <a:rPr lang="da-DK" dirty="0"/>
              <a:t>Blive bedre til at forstå dine egne tanker, følelser og handlinger. </a:t>
            </a:r>
          </a:p>
          <a:p>
            <a:r>
              <a:rPr lang="da-DK" dirty="0"/>
              <a:t>Blive bedre til at forstå andres tanker, følelser og handlinger. </a:t>
            </a:r>
          </a:p>
        </p:txBody>
      </p:sp>
    </p:spTree>
    <p:extLst>
      <p:ext uri="{BB962C8B-B14F-4D97-AF65-F5344CB8AC3E}">
        <p14:creationId xmlns:p14="http://schemas.microsoft.com/office/powerpoint/2010/main" val="8835923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4" name="Table 7">
            <a:extLst>
              <a:ext uri="{FF2B5EF4-FFF2-40B4-BE49-F238E27FC236}">
                <a16:creationId xmlns:a16="http://schemas.microsoft.com/office/drawing/2014/main" id="{9BE86C86-5F5F-46F8-8CEB-40B1EC43E490}"/>
              </a:ext>
            </a:extLst>
          </p:cNvPr>
          <p:cNvGraphicFramePr>
            <a:graphicFrameLocks noGrp="1"/>
          </p:cNvGraphicFramePr>
          <p:nvPr>
            <p:extLst>
              <p:ext uri="{D42A27DB-BD31-4B8C-83A1-F6EECF244321}">
                <p14:modId xmlns:p14="http://schemas.microsoft.com/office/powerpoint/2010/main" val="852782297"/>
              </p:ext>
            </p:extLst>
          </p:nvPr>
        </p:nvGraphicFramePr>
        <p:xfrm>
          <a:off x="629046" y="1584775"/>
          <a:ext cx="8119418" cy="4178300"/>
        </p:xfrm>
        <a:graphic>
          <a:graphicData uri="http://schemas.openxmlformats.org/drawingml/2006/table">
            <a:tbl>
              <a:tblPr firstRow="1" bandRow="1">
                <a:tableStyleId>{5A111915-BE36-4E01-A7E5-04B1672EAD32}</a:tableStyleId>
              </a:tblPr>
              <a:tblGrid>
                <a:gridCol w="1262670">
                  <a:extLst>
                    <a:ext uri="{9D8B030D-6E8A-4147-A177-3AD203B41FA5}">
                      <a16:colId xmlns:a16="http://schemas.microsoft.com/office/drawing/2014/main" val="3737517270"/>
                    </a:ext>
                  </a:extLst>
                </a:gridCol>
                <a:gridCol w="6856748">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r>
                        <a:rPr lang="da-DK" dirty="0"/>
                        <a:t> </a:t>
                      </a:r>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I taler sammen to og to om, hvordan det er gået siden sidste gruppesession</a:t>
                      </a:r>
                    </a:p>
                  </a:txBody>
                  <a:tcPr/>
                </a:tc>
                <a:extLst>
                  <a:ext uri="{0D108BD9-81ED-4DB2-BD59-A6C34878D82A}">
                    <a16:rowId xmlns:a16="http://schemas.microsoft.com/office/drawing/2014/main" val="3167250481"/>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 </a:t>
                      </a:r>
                      <a:r>
                        <a:rPr lang="da-DK" b="0" dirty="0"/>
                        <a:t>Udtrykke behov, egenomsorg, stress-sårbarhedsmodel, energiforvaltning</a:t>
                      </a:r>
                    </a:p>
                  </a:txBody>
                  <a:tcPr/>
                </a:tc>
                <a:extLst>
                  <a:ext uri="{0D108BD9-81ED-4DB2-BD59-A6C34878D82A}">
                    <a16:rowId xmlns:a16="http://schemas.microsoft.com/office/drawing/2014/main" val="1275417052"/>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86821947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1016406005"/>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a:t>
                      </a:r>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fået ud af gruppesessionen. </a:t>
                      </a:r>
                    </a:p>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Vi tjekker ud: Hvordan har jeg det på en skala fra 1 </a:t>
                      </a:r>
                      <a:r>
                        <a:rPr lang="da-DK" dirty="0">
                          <a:sym typeface="Wingdings" panose="05000000000000000000" pitchFamily="2" charset="2"/>
                        </a:rPr>
                        <a:t> til 10 ?</a:t>
                      </a:r>
                    </a:p>
                    <a:p>
                      <a:pPr marL="0" marR="0" lvl="0" indent="0" algn="l" defTabSz="685800" rtl="0" eaLnBrk="1" fontAlgn="auto" latinLnBrk="0" hangingPunct="1">
                        <a:lnSpc>
                          <a:spcPct val="100000"/>
                        </a:lnSpc>
                        <a:spcBef>
                          <a:spcPts val="0"/>
                        </a:spcBef>
                        <a:spcAft>
                          <a:spcPts val="0"/>
                        </a:spcAft>
                        <a:buClrTx/>
                        <a:buSzTx/>
                        <a:buFontTx/>
                        <a:buNone/>
                        <a:tabLst/>
                        <a:defRPr/>
                      </a:pPr>
                      <a:r>
                        <a:rPr lang="da-DK" dirty="0">
                          <a:sym typeface="Wingdings" panose="05000000000000000000" pitchFamily="2" charset="2"/>
                        </a:rPr>
                        <a:t>Vi udfylder et evalueringsskema. </a:t>
                      </a:r>
                      <a:endParaRPr lang="da-DK" dirty="0"/>
                    </a:p>
                  </a:txBody>
                  <a:tcPr/>
                </a:tc>
                <a:extLst>
                  <a:ext uri="{0D108BD9-81ED-4DB2-BD59-A6C34878D82A}">
                    <a16:rowId xmlns:a16="http://schemas.microsoft.com/office/drawing/2014/main" val="3100555660"/>
                  </a:ext>
                </a:extLst>
              </a:tr>
            </a:tbl>
          </a:graphicData>
        </a:graphic>
      </p:graphicFrame>
    </p:spTree>
    <p:extLst>
      <p:ext uri="{BB962C8B-B14F-4D97-AF65-F5344CB8AC3E}">
        <p14:creationId xmlns:p14="http://schemas.microsoft.com/office/powerpoint/2010/main" val="38368362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b="1"/>
          </a:p>
          <a:p>
            <a:r>
              <a:rPr lang="da-DK" b="1"/>
              <a:t>Hvordan </a:t>
            </a:r>
            <a:r>
              <a:rPr lang="da-DK" b="1" dirty="0"/>
              <a:t>har du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B706B996-B556-42DE-AF9B-583D83A76A8F}"/>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808467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124744"/>
            <a:ext cx="7904163" cy="4248150"/>
          </a:xfrm>
        </p:spPr>
        <p:txBody>
          <a:bodyPr/>
          <a:lstStyle/>
          <a:p>
            <a:pPr marL="0" indent="0">
              <a:buNone/>
            </a:pPr>
            <a:r>
              <a:rPr lang="da-DK" sz="3000" b="1" dirty="0">
                <a:solidFill>
                  <a:schemeClr val="tx2"/>
                </a:solidFill>
              </a:rPr>
              <a:t>Siden </a:t>
            </a:r>
            <a:r>
              <a:rPr lang="da-DK" sz="3000" b="1">
                <a:solidFill>
                  <a:schemeClr val="tx2"/>
                </a:solidFill>
              </a:rPr>
              <a:t>sidst </a:t>
            </a:r>
          </a:p>
          <a:p>
            <a:pPr marL="0" indent="0">
              <a:buNone/>
            </a:pPr>
            <a:endParaRPr lang="da-DK">
              <a:solidFill>
                <a:schemeClr val="tx2"/>
              </a:solidFill>
            </a:endParaRPr>
          </a:p>
          <a:p>
            <a:r>
              <a:rPr lang="da-DK"/>
              <a:t>Hvordan </a:t>
            </a:r>
            <a:r>
              <a:rPr lang="da-DK" dirty="0"/>
              <a:t>er det gået siden sidste gruppesession?</a:t>
            </a:r>
          </a:p>
          <a:p>
            <a:r>
              <a:rPr lang="da-DK"/>
              <a:t>Hvordan </a:t>
            </a:r>
            <a:r>
              <a:rPr lang="da-DK" dirty="0"/>
              <a:t>er det gået med hjemmeøvelserne fra sidste gang?</a:t>
            </a:r>
          </a:p>
          <a:p>
            <a:r>
              <a:rPr lang="da-DK" dirty="0"/>
              <a:t>Er der noget fra sidste gang, der bøvler, eller som du gerne vil tale om igen?</a:t>
            </a:r>
          </a:p>
          <a:p>
            <a:r>
              <a:rPr lang="da-DK" dirty="0"/>
              <a:t>Er der noget, du særligt gerne vil tale om i dag?</a:t>
            </a:r>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998855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a:t>
            </a:r>
            <a:r>
              <a:rPr lang="da-DK" sz="2800" dirty="0"/>
              <a:t> </a:t>
            </a:r>
            <a:r>
              <a:rPr lang="da-DK" dirty="0"/>
              <a:t>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a:p>
          <a:p>
            <a:r>
              <a:rPr lang="da-DK" b="1"/>
              <a:t>Hvordan </a:t>
            </a:r>
            <a:r>
              <a:rPr lang="da-DK" b="1" dirty="0"/>
              <a:t>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572869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E4B55-CD02-4BFF-9B82-1062F10A500F}"/>
              </a:ext>
            </a:extLst>
          </p:cNvPr>
          <p:cNvSpPr>
            <a:spLocks noGrp="1"/>
          </p:cNvSpPr>
          <p:nvPr>
            <p:ph type="title"/>
          </p:nvPr>
        </p:nvSpPr>
        <p:spPr/>
        <p:txBody>
          <a:bodyPr/>
          <a:lstStyle/>
          <a:p>
            <a:r>
              <a:rPr lang="da-DK" dirty="0"/>
              <a:t>Kommunikere egne behov</a:t>
            </a:r>
          </a:p>
        </p:txBody>
      </p:sp>
      <p:sp>
        <p:nvSpPr>
          <p:cNvPr id="3" name="Content Placeholder 2">
            <a:extLst>
              <a:ext uri="{FF2B5EF4-FFF2-40B4-BE49-F238E27FC236}">
                <a16:creationId xmlns:a16="http://schemas.microsoft.com/office/drawing/2014/main" id="{A4B5DBBB-CA38-4CAE-95FD-EC77778DC9AC}"/>
              </a:ext>
            </a:extLst>
          </p:cNvPr>
          <p:cNvSpPr>
            <a:spLocks noGrp="1"/>
          </p:cNvSpPr>
          <p:nvPr>
            <p:ph idx="1"/>
          </p:nvPr>
        </p:nvSpPr>
        <p:spPr>
          <a:xfrm>
            <a:off x="628649" y="1628775"/>
            <a:ext cx="7904163" cy="2736329"/>
          </a:xfrm>
        </p:spPr>
        <p:txBody>
          <a:bodyPr/>
          <a:lstStyle/>
          <a:p>
            <a:r>
              <a:rPr lang="da-DK" dirty="0"/>
              <a:t>Det kan være vanskeligt at fortælle sine omgivelser om sine behov og forklare andre, hvordan man har det (pauser, sansestimuli)</a:t>
            </a:r>
          </a:p>
          <a:p>
            <a:r>
              <a:rPr lang="da-DK" dirty="0"/>
              <a:t>Det kan være svært, når andre ikke kan forstå en: ”du skal bare tage </a:t>
            </a:r>
            <a:r>
              <a:rPr lang="da-DK"/>
              <a:t>dig sammen” </a:t>
            </a:r>
            <a:endParaRPr lang="da-DK" dirty="0"/>
          </a:p>
          <a:p>
            <a:r>
              <a:rPr lang="da-DK" dirty="0"/>
              <a:t>Selvom andre ikke forstår dine behov, så er det ok at holde fast i, at du har behovet.</a:t>
            </a:r>
          </a:p>
          <a:p>
            <a:endParaRPr lang="da-DK" dirty="0"/>
          </a:p>
        </p:txBody>
      </p:sp>
      <p:sp>
        <p:nvSpPr>
          <p:cNvPr id="6" name="Speech Bubble: Rectangle with Corners Rounded 5">
            <a:extLst>
              <a:ext uri="{FF2B5EF4-FFF2-40B4-BE49-F238E27FC236}">
                <a16:creationId xmlns:a16="http://schemas.microsoft.com/office/drawing/2014/main" id="{EA81B9A0-50B0-4724-8CFA-160175423F5D}"/>
              </a:ext>
            </a:extLst>
          </p:cNvPr>
          <p:cNvSpPr/>
          <p:nvPr/>
        </p:nvSpPr>
        <p:spPr>
          <a:xfrm>
            <a:off x="4572000" y="3645024"/>
            <a:ext cx="3510089" cy="2027826"/>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Kan I genkende det fra jeres eget liv? </a:t>
            </a:r>
          </a:p>
          <a:p>
            <a:pPr>
              <a:spcAft>
                <a:spcPts val="600"/>
              </a:spcAft>
            </a:pPr>
            <a:endParaRPr lang="da-DK" sz="1400" i="1" dirty="0">
              <a:solidFill>
                <a:schemeClr val="tx1"/>
              </a:solidFill>
            </a:endParaRPr>
          </a:p>
          <a:p>
            <a:pPr>
              <a:spcAft>
                <a:spcPts val="600"/>
              </a:spcAft>
            </a:pPr>
            <a:r>
              <a:rPr lang="da-DK" sz="1400" i="1" dirty="0">
                <a:solidFill>
                  <a:schemeClr val="tx1"/>
                </a:solidFill>
              </a:rPr>
              <a:t>Hvordan kan du lytte til dine egne behov? </a:t>
            </a:r>
          </a:p>
          <a:p>
            <a:pPr>
              <a:spcAft>
                <a:spcPts val="600"/>
              </a:spcAft>
            </a:pPr>
            <a:endParaRPr lang="da-DK" sz="1400" i="1" dirty="0">
              <a:solidFill>
                <a:schemeClr val="tx1"/>
              </a:solidFill>
            </a:endParaRPr>
          </a:p>
          <a:p>
            <a:pPr>
              <a:spcAft>
                <a:spcPts val="600"/>
              </a:spcAft>
            </a:pPr>
            <a:r>
              <a:rPr lang="da-DK" sz="1400" i="1" dirty="0">
                <a:solidFill>
                  <a:schemeClr val="tx1"/>
                </a:solidFill>
              </a:rPr>
              <a:t>Og hvordan kan du fortælle om dem til andre? Hvad kan du sige? </a:t>
            </a:r>
          </a:p>
        </p:txBody>
      </p:sp>
    </p:spTree>
    <p:extLst>
      <p:ext uri="{BB962C8B-B14F-4D97-AF65-F5344CB8AC3E}">
        <p14:creationId xmlns:p14="http://schemas.microsoft.com/office/powerpoint/2010/main" val="172373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3E7A826-7E0E-49B9-A7E1-41355BB4B885}"/>
              </a:ext>
            </a:extLst>
          </p:cNvPr>
          <p:cNvSpPr txBox="1"/>
          <p:nvPr/>
        </p:nvSpPr>
        <p:spPr>
          <a:xfrm rot="5400000">
            <a:off x="8395398" y="3376639"/>
            <a:ext cx="865203" cy="215444"/>
          </a:xfrm>
          <a:prstGeom prst="rect">
            <a:avLst/>
          </a:prstGeom>
          <a:noFill/>
        </p:spPr>
        <p:txBody>
          <a:bodyPr wrap="square" lIns="0" tIns="0" rIns="0" bIns="0" rtlCol="0">
            <a:spAutoFit/>
          </a:bodyPr>
          <a:lstStyle/>
          <a:p>
            <a:pPr defTabSz="914418"/>
            <a:r>
              <a:rPr lang="da-DK" sz="1400" dirty="0">
                <a:solidFill>
                  <a:prstClr val="white"/>
                </a:solidFill>
                <a:latin typeface="Arial" panose="020B0604020202020204"/>
              </a:rPr>
              <a:t>Samfund</a:t>
            </a:r>
          </a:p>
        </p:txBody>
      </p:sp>
      <p:sp>
        <p:nvSpPr>
          <p:cNvPr id="95" name="TextBox 94">
            <a:extLst>
              <a:ext uri="{FF2B5EF4-FFF2-40B4-BE49-F238E27FC236}">
                <a16:creationId xmlns:a16="http://schemas.microsoft.com/office/drawing/2014/main" id="{63535BE3-63BA-49D0-850A-3B878691CDFF}"/>
              </a:ext>
            </a:extLst>
          </p:cNvPr>
          <p:cNvSpPr txBox="1"/>
          <p:nvPr/>
        </p:nvSpPr>
        <p:spPr>
          <a:xfrm>
            <a:off x="511555" y="1271202"/>
            <a:ext cx="2573578" cy="184666"/>
          </a:xfrm>
          <a:prstGeom prst="rect">
            <a:avLst/>
          </a:prstGeom>
          <a:noFill/>
        </p:spPr>
        <p:txBody>
          <a:bodyPr wrap="square" lIns="0" tIns="0" rIns="0" bIns="0" rtlCol="0">
            <a:spAutoFit/>
          </a:bodyPr>
          <a:lstStyle/>
          <a:p>
            <a:pPr defTabSz="914418"/>
            <a:r>
              <a:rPr lang="da-DK" sz="1200" dirty="0">
                <a:solidFill>
                  <a:prstClr val="black"/>
                </a:solidFill>
                <a:latin typeface="Arial" panose="020B0604020202020204"/>
              </a:rPr>
              <a:t>Formål:</a:t>
            </a:r>
          </a:p>
        </p:txBody>
      </p:sp>
      <p:sp>
        <p:nvSpPr>
          <p:cNvPr id="96" name="TextBox 95">
            <a:extLst>
              <a:ext uri="{FF2B5EF4-FFF2-40B4-BE49-F238E27FC236}">
                <a16:creationId xmlns:a16="http://schemas.microsoft.com/office/drawing/2014/main" id="{803B5629-133C-411E-A967-89727AD478E7}"/>
              </a:ext>
            </a:extLst>
          </p:cNvPr>
          <p:cNvSpPr txBox="1"/>
          <p:nvPr/>
        </p:nvSpPr>
        <p:spPr>
          <a:xfrm>
            <a:off x="498235" y="738338"/>
            <a:ext cx="3161831" cy="338554"/>
          </a:xfrm>
          <a:prstGeom prst="rect">
            <a:avLst/>
          </a:prstGeom>
          <a:noFill/>
        </p:spPr>
        <p:txBody>
          <a:bodyPr wrap="square" lIns="0" tIns="0" rIns="0" bIns="0" rtlCol="0">
            <a:spAutoFit/>
          </a:bodyPr>
          <a:lstStyle/>
          <a:p>
            <a:pPr defTabSz="914418"/>
            <a:r>
              <a:rPr lang="da-DK" sz="1100" dirty="0">
                <a:solidFill>
                  <a:prstClr val="black"/>
                </a:solidFill>
                <a:latin typeface="Arial" panose="020B0604020202020204"/>
              </a:rPr>
              <a:t>Dato</a:t>
            </a:r>
          </a:p>
          <a:p>
            <a:pPr defTabSz="914418"/>
            <a:r>
              <a:rPr lang="da-DK" sz="1100" dirty="0">
                <a:solidFill>
                  <a:prstClr val="black"/>
                </a:solidFill>
                <a:latin typeface="Arial" panose="020B0604020202020204"/>
              </a:rPr>
              <a:t>Navn</a:t>
            </a:r>
          </a:p>
        </p:txBody>
      </p:sp>
      <p:sp>
        <p:nvSpPr>
          <p:cNvPr id="97" name="Rectangle 96">
            <a:extLst>
              <a:ext uri="{FF2B5EF4-FFF2-40B4-BE49-F238E27FC236}">
                <a16:creationId xmlns:a16="http://schemas.microsoft.com/office/drawing/2014/main" id="{69C9EE18-8849-4127-97EB-DBEB74453367}"/>
              </a:ext>
            </a:extLst>
          </p:cNvPr>
          <p:cNvSpPr/>
          <p:nvPr/>
        </p:nvSpPr>
        <p:spPr>
          <a:xfrm>
            <a:off x="389492" y="240075"/>
            <a:ext cx="1406154" cy="480131"/>
          </a:xfrm>
          <a:prstGeom prst="rect">
            <a:avLst/>
          </a:prstGeom>
        </p:spPr>
        <p:txBody>
          <a:bodyPr wrap="none">
            <a:spAutoFit/>
          </a:bodyPr>
          <a:lstStyle/>
          <a:p>
            <a:pPr defTabSz="914418"/>
            <a:r>
              <a:rPr lang="da-DK" sz="2520" dirty="0">
                <a:solidFill>
                  <a:srgbClr val="6C8777"/>
                </a:solidFill>
                <a:latin typeface="Arial" panose="020B0604020202020204"/>
              </a:rPr>
              <a:t>Min plan</a:t>
            </a:r>
          </a:p>
        </p:txBody>
      </p:sp>
      <p:cxnSp>
        <p:nvCxnSpPr>
          <p:cNvPr id="99" name="Straight Connector 98">
            <a:extLst>
              <a:ext uri="{FF2B5EF4-FFF2-40B4-BE49-F238E27FC236}">
                <a16:creationId xmlns:a16="http://schemas.microsoft.com/office/drawing/2014/main" id="{59041095-D1A6-492B-AB23-58898D2EB455}"/>
              </a:ext>
            </a:extLst>
          </p:cNvPr>
          <p:cNvCxnSpPr>
            <a:cxnSpLocks/>
          </p:cNvCxnSpPr>
          <p:nvPr/>
        </p:nvCxnSpPr>
        <p:spPr>
          <a:xfrm>
            <a:off x="1066303" y="1495719"/>
            <a:ext cx="30131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5CD39E73-2D7F-4178-91F5-BC1E47E7EEFA}"/>
              </a:ext>
            </a:extLst>
          </p:cNvPr>
          <p:cNvCxnSpPr>
            <a:cxnSpLocks/>
          </p:cNvCxnSpPr>
          <p:nvPr/>
        </p:nvCxnSpPr>
        <p:spPr>
          <a:xfrm>
            <a:off x="511554" y="1718224"/>
            <a:ext cx="35678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39558B2-CC92-46C4-BE88-E4F00631F5D4}"/>
              </a:ext>
            </a:extLst>
          </p:cNvPr>
          <p:cNvCxnSpPr>
            <a:cxnSpLocks/>
          </p:cNvCxnSpPr>
          <p:nvPr/>
        </p:nvCxnSpPr>
        <p:spPr>
          <a:xfrm>
            <a:off x="501025" y="1923961"/>
            <a:ext cx="357838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3DF7FFD4-3586-4F52-A5F6-201C0947A41A}"/>
              </a:ext>
            </a:extLst>
          </p:cNvPr>
          <p:cNvSpPr txBox="1"/>
          <p:nvPr/>
        </p:nvSpPr>
        <p:spPr>
          <a:xfrm>
            <a:off x="498576" y="2151917"/>
            <a:ext cx="1639044" cy="169277"/>
          </a:xfrm>
          <a:prstGeom prst="rect">
            <a:avLst/>
          </a:prstGeom>
          <a:noFill/>
        </p:spPr>
        <p:txBody>
          <a:bodyPr wrap="square" lIns="0" tIns="0" rIns="0" bIns="0" rtlCol="0">
            <a:spAutoFit/>
          </a:bodyPr>
          <a:lstStyle/>
          <a:p>
            <a:pPr defTabSz="914418"/>
            <a:r>
              <a:rPr lang="da-DK" sz="1100" b="1" dirty="0">
                <a:solidFill>
                  <a:prstClr val="black"/>
                </a:solidFill>
                <a:latin typeface="Arial" panose="020B0604020202020204"/>
              </a:rPr>
              <a:t>SMART indsatsmål</a:t>
            </a:r>
          </a:p>
        </p:txBody>
      </p:sp>
      <p:sp>
        <p:nvSpPr>
          <p:cNvPr id="2" name="TextBox 1">
            <a:extLst>
              <a:ext uri="{FF2B5EF4-FFF2-40B4-BE49-F238E27FC236}">
                <a16:creationId xmlns:a16="http://schemas.microsoft.com/office/drawing/2014/main" id="{F77A4C02-A715-4776-958F-0682F9E04DC5}"/>
              </a:ext>
            </a:extLst>
          </p:cNvPr>
          <p:cNvSpPr txBox="1"/>
          <p:nvPr/>
        </p:nvSpPr>
        <p:spPr>
          <a:xfrm>
            <a:off x="6519680" y="573994"/>
            <a:ext cx="2403025" cy="483722"/>
          </a:xfrm>
          <a:prstGeom prst="rect">
            <a:avLst/>
          </a:prstGeom>
          <a:noFill/>
        </p:spPr>
        <p:txBody>
          <a:bodyPr wrap="square" lIns="0" tIns="0" rIns="0" bIns="0" rtlCol="0">
            <a:spAutoFit/>
          </a:bodyPr>
          <a:lstStyle/>
          <a:p>
            <a:pPr defTabSz="914418"/>
            <a:r>
              <a:rPr lang="da-DK" sz="786" b="1" dirty="0">
                <a:solidFill>
                  <a:prstClr val="black"/>
                </a:solidFill>
                <a:latin typeface="Arial" panose="020B0604020202020204"/>
              </a:rPr>
              <a:t>OBS: Midten er dine ønsker, håb og drømme. Hensigten med handleplanen er at støtte dig i at komme tættere på netop disse – så skalaen går fra 4 (meget store problemer), til 0 (ingen problemer).</a:t>
            </a:r>
          </a:p>
        </p:txBody>
      </p:sp>
      <p:pic>
        <p:nvPicPr>
          <p:cNvPr id="3" name="Picture 2">
            <a:extLst>
              <a:ext uri="{FF2B5EF4-FFF2-40B4-BE49-F238E27FC236}">
                <a16:creationId xmlns:a16="http://schemas.microsoft.com/office/drawing/2014/main" id="{0EDDA3E6-811F-4E18-842E-33C4C29221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66263" y="1394144"/>
            <a:ext cx="4654689" cy="4738791"/>
          </a:xfrm>
          <a:prstGeom prst="rect">
            <a:avLst/>
          </a:prstGeom>
        </p:spPr>
      </p:pic>
      <p:cxnSp>
        <p:nvCxnSpPr>
          <p:cNvPr id="7" name="Straight Arrow Connector 6">
            <a:extLst>
              <a:ext uri="{FF2B5EF4-FFF2-40B4-BE49-F238E27FC236}">
                <a16:creationId xmlns:a16="http://schemas.microsoft.com/office/drawing/2014/main" id="{BE9D178B-B251-4917-B2B5-5A31F3029E10}"/>
              </a:ext>
            </a:extLst>
          </p:cNvPr>
          <p:cNvCxnSpPr>
            <a:cxnSpLocks/>
            <a:stCxn id="2" idx="2"/>
          </p:cNvCxnSpPr>
          <p:nvPr/>
        </p:nvCxnSpPr>
        <p:spPr>
          <a:xfrm flipH="1">
            <a:off x="7349452" y="1057716"/>
            <a:ext cx="371741" cy="514465"/>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nvGrpSpPr>
          <p:cNvPr id="43" name="Group 42">
            <a:extLst>
              <a:ext uri="{FF2B5EF4-FFF2-40B4-BE49-F238E27FC236}">
                <a16:creationId xmlns:a16="http://schemas.microsoft.com/office/drawing/2014/main" id="{FA27D198-3016-4A0E-A5AF-CE236394A2CF}"/>
              </a:ext>
            </a:extLst>
          </p:cNvPr>
          <p:cNvGrpSpPr/>
          <p:nvPr/>
        </p:nvGrpSpPr>
        <p:grpSpPr>
          <a:xfrm>
            <a:off x="454448" y="2365596"/>
            <a:ext cx="3718529" cy="1130610"/>
            <a:chOff x="485915" y="3311834"/>
            <a:chExt cx="5205941" cy="1582854"/>
          </a:xfrm>
        </p:grpSpPr>
        <p:grpSp>
          <p:nvGrpSpPr>
            <p:cNvPr id="115" name="Group 114">
              <a:extLst>
                <a:ext uri="{FF2B5EF4-FFF2-40B4-BE49-F238E27FC236}">
                  <a16:creationId xmlns:a16="http://schemas.microsoft.com/office/drawing/2014/main" id="{527AA61D-5767-46E7-B97F-C63C4684A3FF}"/>
                </a:ext>
              </a:extLst>
            </p:cNvPr>
            <p:cNvGrpSpPr/>
            <p:nvPr/>
          </p:nvGrpSpPr>
          <p:grpSpPr>
            <a:xfrm>
              <a:off x="485915" y="3311834"/>
              <a:ext cx="5205941" cy="1582854"/>
              <a:chOff x="347082" y="2501408"/>
              <a:chExt cx="2534727" cy="1143595"/>
            </a:xfrm>
          </p:grpSpPr>
          <p:sp>
            <p:nvSpPr>
              <p:cNvPr id="103" name="Rectangle 102">
                <a:extLst>
                  <a:ext uri="{FF2B5EF4-FFF2-40B4-BE49-F238E27FC236}">
                    <a16:creationId xmlns:a16="http://schemas.microsoft.com/office/drawing/2014/main" id="{06705747-0B2B-4BA6-BC62-B9EC237DCCD4}"/>
                  </a:ext>
                </a:extLst>
              </p:cNvPr>
              <p:cNvSpPr/>
              <p:nvPr/>
            </p:nvSpPr>
            <p:spPr>
              <a:xfrm>
                <a:off x="370603" y="2548404"/>
                <a:ext cx="2511206" cy="264615"/>
              </a:xfrm>
              <a:prstGeom prst="rect">
                <a:avLst/>
              </a:prstGeom>
            </p:spPr>
            <p:txBody>
              <a:bodyPr wrap="none">
                <a:spAutoFit/>
              </a:bodyPr>
              <a:lstStyle/>
              <a:p>
                <a:pPr defTabSz="914418"/>
                <a:r>
                  <a:rPr lang="da-DK" sz="1100" dirty="0">
                    <a:solidFill>
                      <a:prstClr val="black"/>
                    </a:solidFill>
                    <a:latin typeface="Arial" panose="020B0604020202020204"/>
                  </a:rPr>
                  <a:t>1:  Tema:_____________________________________</a:t>
                </a:r>
              </a:p>
            </p:txBody>
          </p:sp>
          <p:sp>
            <p:nvSpPr>
              <p:cNvPr id="105" name="Rectangle 104">
                <a:extLst>
                  <a:ext uri="{FF2B5EF4-FFF2-40B4-BE49-F238E27FC236}">
                    <a16:creationId xmlns:a16="http://schemas.microsoft.com/office/drawing/2014/main" id="{9A922E43-BE39-425C-B2E5-7EB1B31A9D9A}"/>
                  </a:ext>
                </a:extLst>
              </p:cNvPr>
              <p:cNvSpPr/>
              <p:nvPr/>
            </p:nvSpPr>
            <p:spPr>
              <a:xfrm>
                <a:off x="370603" y="2501408"/>
                <a:ext cx="2435664" cy="1143595"/>
              </a:xfrm>
              <a:prstGeom prst="rect">
                <a:avLst/>
              </a:prstGeom>
              <a:no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18"/>
                <a:endParaRPr lang="da-DK" sz="2520">
                  <a:solidFill>
                    <a:prstClr val="black"/>
                  </a:solidFill>
                  <a:latin typeface="Arial" panose="020B0604020202020204"/>
                </a:endParaRPr>
              </a:p>
            </p:txBody>
          </p:sp>
          <p:sp>
            <p:nvSpPr>
              <p:cNvPr id="108" name="Rectangle 107">
                <a:extLst>
                  <a:ext uri="{FF2B5EF4-FFF2-40B4-BE49-F238E27FC236}">
                    <a16:creationId xmlns:a16="http://schemas.microsoft.com/office/drawing/2014/main" id="{66FC3A40-88DA-47E1-9CED-EC39C711E496}"/>
                  </a:ext>
                </a:extLst>
              </p:cNvPr>
              <p:cNvSpPr/>
              <p:nvPr/>
            </p:nvSpPr>
            <p:spPr>
              <a:xfrm>
                <a:off x="347082" y="3353556"/>
                <a:ext cx="1582424" cy="264615"/>
              </a:xfrm>
              <a:prstGeom prst="rect">
                <a:avLst/>
              </a:prstGeom>
            </p:spPr>
            <p:txBody>
              <a:bodyPr wrap="none">
                <a:spAutoFit/>
              </a:bodyPr>
              <a:lstStyle/>
              <a:p>
                <a:pPr defTabSz="914418"/>
                <a:r>
                  <a:rPr lang="da-DK" sz="1100" dirty="0">
                    <a:solidFill>
                      <a:prstClr val="black"/>
                    </a:solidFill>
                    <a:latin typeface="Arial" panose="020B0604020202020204"/>
                  </a:rPr>
                  <a:t>Score nu:____ Ønsket score:____</a:t>
                </a:r>
              </a:p>
            </p:txBody>
          </p:sp>
        </p:grpSp>
        <p:sp>
          <p:nvSpPr>
            <p:cNvPr id="98" name="Rectangle 97">
              <a:extLst>
                <a:ext uri="{FF2B5EF4-FFF2-40B4-BE49-F238E27FC236}">
                  <a16:creationId xmlns:a16="http://schemas.microsoft.com/office/drawing/2014/main" id="{F6111648-E453-4CE4-A9F5-B65851818A52}"/>
                </a:ext>
              </a:extLst>
            </p:cNvPr>
            <p:cNvSpPr/>
            <p:nvPr/>
          </p:nvSpPr>
          <p:spPr>
            <a:xfrm>
              <a:off x="545289" y="3770648"/>
              <a:ext cx="3085303" cy="366254"/>
            </a:xfrm>
            <a:prstGeom prst="rect">
              <a:avLst/>
            </a:prstGeom>
          </p:spPr>
          <p:txBody>
            <a:bodyPr wrap="square">
              <a:spAutoFit/>
            </a:bodyPr>
            <a:lstStyle/>
            <a:p>
              <a:pPr defTabSz="914418"/>
              <a:r>
                <a:rPr lang="da-DK" sz="1100" dirty="0">
                  <a:solidFill>
                    <a:prstClr val="black"/>
                  </a:solidFill>
                  <a:latin typeface="Arial" panose="020B0604020202020204"/>
                </a:rPr>
                <a:t>Mål:</a:t>
              </a:r>
            </a:p>
          </p:txBody>
        </p:sp>
      </p:grpSp>
      <p:grpSp>
        <p:nvGrpSpPr>
          <p:cNvPr id="44" name="Group 43">
            <a:extLst>
              <a:ext uri="{FF2B5EF4-FFF2-40B4-BE49-F238E27FC236}">
                <a16:creationId xmlns:a16="http://schemas.microsoft.com/office/drawing/2014/main" id="{C0873922-3F00-40A1-9C4A-F9B13B2247A1}"/>
              </a:ext>
            </a:extLst>
          </p:cNvPr>
          <p:cNvGrpSpPr/>
          <p:nvPr/>
        </p:nvGrpSpPr>
        <p:grpSpPr>
          <a:xfrm>
            <a:off x="471701" y="3681689"/>
            <a:ext cx="3718529" cy="1130610"/>
            <a:chOff x="510069" y="5154365"/>
            <a:chExt cx="5205941" cy="1582854"/>
          </a:xfrm>
        </p:grpSpPr>
        <p:grpSp>
          <p:nvGrpSpPr>
            <p:cNvPr id="123" name="Group 122">
              <a:extLst>
                <a:ext uri="{FF2B5EF4-FFF2-40B4-BE49-F238E27FC236}">
                  <a16:creationId xmlns:a16="http://schemas.microsoft.com/office/drawing/2014/main" id="{23B27BB7-7DE5-4235-868D-BE8C0FAB61A0}"/>
                </a:ext>
              </a:extLst>
            </p:cNvPr>
            <p:cNvGrpSpPr/>
            <p:nvPr/>
          </p:nvGrpSpPr>
          <p:grpSpPr>
            <a:xfrm>
              <a:off x="510069" y="5154365"/>
              <a:ext cx="5205941" cy="1582854"/>
              <a:chOff x="347082" y="2501408"/>
              <a:chExt cx="2534727" cy="1143595"/>
            </a:xfrm>
          </p:grpSpPr>
          <p:sp>
            <p:nvSpPr>
              <p:cNvPr id="124" name="Rectangle 123">
                <a:extLst>
                  <a:ext uri="{FF2B5EF4-FFF2-40B4-BE49-F238E27FC236}">
                    <a16:creationId xmlns:a16="http://schemas.microsoft.com/office/drawing/2014/main" id="{38289AFA-FB36-46BB-874F-7FE0D36A1748}"/>
                  </a:ext>
                </a:extLst>
              </p:cNvPr>
              <p:cNvSpPr/>
              <p:nvPr/>
            </p:nvSpPr>
            <p:spPr>
              <a:xfrm>
                <a:off x="370603" y="2548404"/>
                <a:ext cx="2511206" cy="264615"/>
              </a:xfrm>
              <a:prstGeom prst="rect">
                <a:avLst/>
              </a:prstGeom>
            </p:spPr>
            <p:txBody>
              <a:bodyPr wrap="none">
                <a:spAutoFit/>
              </a:bodyPr>
              <a:lstStyle/>
              <a:p>
                <a:pPr defTabSz="914418"/>
                <a:r>
                  <a:rPr lang="da-DK" sz="1100" dirty="0">
                    <a:solidFill>
                      <a:prstClr val="black"/>
                    </a:solidFill>
                    <a:latin typeface="Arial" panose="020B0604020202020204"/>
                  </a:rPr>
                  <a:t>2:  Tema:_____________________________________</a:t>
                </a:r>
              </a:p>
            </p:txBody>
          </p:sp>
          <p:sp>
            <p:nvSpPr>
              <p:cNvPr id="125" name="Rectangle 124">
                <a:extLst>
                  <a:ext uri="{FF2B5EF4-FFF2-40B4-BE49-F238E27FC236}">
                    <a16:creationId xmlns:a16="http://schemas.microsoft.com/office/drawing/2014/main" id="{35324A6D-4F10-4BB0-8AF6-72DE7FE82375}"/>
                  </a:ext>
                </a:extLst>
              </p:cNvPr>
              <p:cNvSpPr/>
              <p:nvPr/>
            </p:nvSpPr>
            <p:spPr>
              <a:xfrm>
                <a:off x="370603" y="2501408"/>
                <a:ext cx="2435664" cy="1143595"/>
              </a:xfrm>
              <a:prstGeom prst="rect">
                <a:avLst/>
              </a:prstGeom>
              <a:no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18"/>
                <a:endParaRPr lang="da-DK" sz="2520">
                  <a:solidFill>
                    <a:prstClr val="black"/>
                  </a:solidFill>
                  <a:latin typeface="Arial" panose="020B0604020202020204"/>
                </a:endParaRPr>
              </a:p>
            </p:txBody>
          </p:sp>
          <p:sp>
            <p:nvSpPr>
              <p:cNvPr id="126" name="Rectangle 125">
                <a:extLst>
                  <a:ext uri="{FF2B5EF4-FFF2-40B4-BE49-F238E27FC236}">
                    <a16:creationId xmlns:a16="http://schemas.microsoft.com/office/drawing/2014/main" id="{8B06B406-769B-4D5B-A53B-2323E760BEA7}"/>
                  </a:ext>
                </a:extLst>
              </p:cNvPr>
              <p:cNvSpPr/>
              <p:nvPr/>
            </p:nvSpPr>
            <p:spPr>
              <a:xfrm>
                <a:off x="347082" y="3353556"/>
                <a:ext cx="1582424" cy="264615"/>
              </a:xfrm>
              <a:prstGeom prst="rect">
                <a:avLst/>
              </a:prstGeom>
            </p:spPr>
            <p:txBody>
              <a:bodyPr wrap="none">
                <a:spAutoFit/>
              </a:bodyPr>
              <a:lstStyle/>
              <a:p>
                <a:pPr defTabSz="914418"/>
                <a:r>
                  <a:rPr lang="da-DK" sz="1100" dirty="0">
                    <a:solidFill>
                      <a:prstClr val="black"/>
                    </a:solidFill>
                    <a:latin typeface="Arial" panose="020B0604020202020204"/>
                  </a:rPr>
                  <a:t>Score nu:____ Ønsket score:____</a:t>
                </a:r>
              </a:p>
            </p:txBody>
          </p:sp>
        </p:grpSp>
        <p:sp>
          <p:nvSpPr>
            <p:cNvPr id="131" name="Rectangle 130">
              <a:extLst>
                <a:ext uri="{FF2B5EF4-FFF2-40B4-BE49-F238E27FC236}">
                  <a16:creationId xmlns:a16="http://schemas.microsoft.com/office/drawing/2014/main" id="{31FB0B00-1E5D-4D26-A9CD-1B9473446BFC}"/>
                </a:ext>
              </a:extLst>
            </p:cNvPr>
            <p:cNvSpPr/>
            <p:nvPr/>
          </p:nvSpPr>
          <p:spPr>
            <a:xfrm>
              <a:off x="558377" y="5601969"/>
              <a:ext cx="3085303" cy="366254"/>
            </a:xfrm>
            <a:prstGeom prst="rect">
              <a:avLst/>
            </a:prstGeom>
          </p:spPr>
          <p:txBody>
            <a:bodyPr wrap="square">
              <a:spAutoFit/>
            </a:bodyPr>
            <a:lstStyle/>
            <a:p>
              <a:pPr defTabSz="914418"/>
              <a:r>
                <a:rPr lang="da-DK" sz="1100" dirty="0">
                  <a:solidFill>
                    <a:prstClr val="black"/>
                  </a:solidFill>
                  <a:latin typeface="Arial" panose="020B0604020202020204"/>
                </a:rPr>
                <a:t>Mål:</a:t>
              </a:r>
            </a:p>
          </p:txBody>
        </p:sp>
      </p:grpSp>
      <p:grpSp>
        <p:nvGrpSpPr>
          <p:cNvPr id="45" name="Group 44">
            <a:extLst>
              <a:ext uri="{FF2B5EF4-FFF2-40B4-BE49-F238E27FC236}">
                <a16:creationId xmlns:a16="http://schemas.microsoft.com/office/drawing/2014/main" id="{25FF1ED5-AC1D-488D-9B2C-E91F804CD101}"/>
              </a:ext>
            </a:extLst>
          </p:cNvPr>
          <p:cNvGrpSpPr/>
          <p:nvPr/>
        </p:nvGrpSpPr>
        <p:grpSpPr>
          <a:xfrm>
            <a:off x="471701" y="5002324"/>
            <a:ext cx="3718529" cy="1130610"/>
            <a:chOff x="510069" y="7003254"/>
            <a:chExt cx="5205941" cy="1582854"/>
          </a:xfrm>
        </p:grpSpPr>
        <p:grpSp>
          <p:nvGrpSpPr>
            <p:cNvPr id="127" name="Group 126">
              <a:extLst>
                <a:ext uri="{FF2B5EF4-FFF2-40B4-BE49-F238E27FC236}">
                  <a16:creationId xmlns:a16="http://schemas.microsoft.com/office/drawing/2014/main" id="{17D5DF16-55D9-4705-A5C3-71FFC6016B7D}"/>
                </a:ext>
              </a:extLst>
            </p:cNvPr>
            <p:cNvGrpSpPr/>
            <p:nvPr/>
          </p:nvGrpSpPr>
          <p:grpSpPr>
            <a:xfrm>
              <a:off x="510069" y="7003254"/>
              <a:ext cx="5205941" cy="1582854"/>
              <a:chOff x="347082" y="2501408"/>
              <a:chExt cx="2534727" cy="1143595"/>
            </a:xfrm>
          </p:grpSpPr>
          <p:sp>
            <p:nvSpPr>
              <p:cNvPr id="128" name="Rectangle 127">
                <a:extLst>
                  <a:ext uri="{FF2B5EF4-FFF2-40B4-BE49-F238E27FC236}">
                    <a16:creationId xmlns:a16="http://schemas.microsoft.com/office/drawing/2014/main" id="{C76C8D44-8E7A-4047-8306-4AD122B55C45}"/>
                  </a:ext>
                </a:extLst>
              </p:cNvPr>
              <p:cNvSpPr/>
              <p:nvPr/>
            </p:nvSpPr>
            <p:spPr>
              <a:xfrm>
                <a:off x="370603" y="2548404"/>
                <a:ext cx="2511206" cy="264615"/>
              </a:xfrm>
              <a:prstGeom prst="rect">
                <a:avLst/>
              </a:prstGeom>
            </p:spPr>
            <p:txBody>
              <a:bodyPr wrap="none">
                <a:spAutoFit/>
              </a:bodyPr>
              <a:lstStyle/>
              <a:p>
                <a:pPr defTabSz="914418"/>
                <a:r>
                  <a:rPr lang="da-DK" sz="1100" dirty="0">
                    <a:solidFill>
                      <a:prstClr val="black"/>
                    </a:solidFill>
                    <a:latin typeface="Arial" panose="020B0604020202020204"/>
                  </a:rPr>
                  <a:t>3:  Tema:_____________________________________</a:t>
                </a:r>
              </a:p>
            </p:txBody>
          </p:sp>
          <p:sp>
            <p:nvSpPr>
              <p:cNvPr id="129" name="Rectangle 128">
                <a:extLst>
                  <a:ext uri="{FF2B5EF4-FFF2-40B4-BE49-F238E27FC236}">
                    <a16:creationId xmlns:a16="http://schemas.microsoft.com/office/drawing/2014/main" id="{1C2E4690-E82F-4D1F-90F9-5CD978511168}"/>
                  </a:ext>
                </a:extLst>
              </p:cNvPr>
              <p:cNvSpPr/>
              <p:nvPr/>
            </p:nvSpPr>
            <p:spPr>
              <a:xfrm>
                <a:off x="370603" y="2501408"/>
                <a:ext cx="2435664" cy="1143595"/>
              </a:xfrm>
              <a:prstGeom prst="rect">
                <a:avLst/>
              </a:prstGeom>
              <a:no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18"/>
                <a:endParaRPr lang="da-DK" sz="2520">
                  <a:solidFill>
                    <a:prstClr val="black"/>
                  </a:solidFill>
                  <a:latin typeface="Arial" panose="020B0604020202020204"/>
                </a:endParaRPr>
              </a:p>
            </p:txBody>
          </p:sp>
          <p:sp>
            <p:nvSpPr>
              <p:cNvPr id="130" name="Rectangle 129">
                <a:extLst>
                  <a:ext uri="{FF2B5EF4-FFF2-40B4-BE49-F238E27FC236}">
                    <a16:creationId xmlns:a16="http://schemas.microsoft.com/office/drawing/2014/main" id="{ABA9C77D-A156-4C7B-B28A-ECCDE05CEDDB}"/>
                  </a:ext>
                </a:extLst>
              </p:cNvPr>
              <p:cNvSpPr/>
              <p:nvPr/>
            </p:nvSpPr>
            <p:spPr>
              <a:xfrm>
                <a:off x="347082" y="3353556"/>
                <a:ext cx="1582424" cy="264615"/>
              </a:xfrm>
              <a:prstGeom prst="rect">
                <a:avLst/>
              </a:prstGeom>
            </p:spPr>
            <p:txBody>
              <a:bodyPr wrap="none">
                <a:spAutoFit/>
              </a:bodyPr>
              <a:lstStyle/>
              <a:p>
                <a:pPr defTabSz="914418"/>
                <a:r>
                  <a:rPr lang="da-DK" sz="1100" dirty="0">
                    <a:solidFill>
                      <a:prstClr val="black"/>
                    </a:solidFill>
                    <a:latin typeface="Arial" panose="020B0604020202020204"/>
                  </a:rPr>
                  <a:t>Score nu:____ Ønsket score:____</a:t>
                </a:r>
              </a:p>
            </p:txBody>
          </p:sp>
        </p:grpSp>
        <p:sp>
          <p:nvSpPr>
            <p:cNvPr id="132" name="Rectangle 131">
              <a:extLst>
                <a:ext uri="{FF2B5EF4-FFF2-40B4-BE49-F238E27FC236}">
                  <a16:creationId xmlns:a16="http://schemas.microsoft.com/office/drawing/2014/main" id="{D0085652-C810-41BA-B801-E8A71B1D843A}"/>
                </a:ext>
              </a:extLst>
            </p:cNvPr>
            <p:cNvSpPr/>
            <p:nvPr/>
          </p:nvSpPr>
          <p:spPr>
            <a:xfrm>
              <a:off x="558377" y="7436358"/>
              <a:ext cx="3085303" cy="366254"/>
            </a:xfrm>
            <a:prstGeom prst="rect">
              <a:avLst/>
            </a:prstGeom>
          </p:spPr>
          <p:txBody>
            <a:bodyPr wrap="square">
              <a:spAutoFit/>
            </a:bodyPr>
            <a:lstStyle/>
            <a:p>
              <a:pPr defTabSz="914418"/>
              <a:r>
                <a:rPr lang="da-DK" sz="1100" dirty="0">
                  <a:solidFill>
                    <a:prstClr val="black"/>
                  </a:solidFill>
                  <a:latin typeface="Arial" panose="020B0604020202020204"/>
                </a:rPr>
                <a:t>Mål:</a:t>
              </a:r>
            </a:p>
          </p:txBody>
        </p:sp>
      </p:grpSp>
    </p:spTree>
    <p:extLst>
      <p:ext uri="{BB962C8B-B14F-4D97-AF65-F5344CB8AC3E}">
        <p14:creationId xmlns:p14="http://schemas.microsoft.com/office/powerpoint/2010/main" val="962961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6044AF-00A2-4699-8101-4C49C4F47C28}"/>
              </a:ext>
            </a:extLst>
          </p:cNvPr>
          <p:cNvGraphicFramePr>
            <a:graphicFrameLocks noChangeAspect="1"/>
          </p:cNvGraphicFramePr>
          <p:nvPr>
            <p:custDataLst>
              <p:tags r:id="rId2"/>
            </p:custDataLst>
            <p:extLst>
              <p:ext uri="{D42A27DB-BD31-4B8C-83A1-F6EECF244321}">
                <p14:modId xmlns:p14="http://schemas.microsoft.com/office/powerpoint/2010/main" val="4056851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2"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da-DK" dirty="0"/>
              <a:t>Affektsmitte</a:t>
            </a:r>
          </a:p>
        </p:txBody>
      </p:sp>
      <p:sp>
        <p:nvSpPr>
          <p:cNvPr id="3" name="Pladsholder til indhold 2"/>
          <p:cNvSpPr>
            <a:spLocks noGrp="1"/>
          </p:cNvSpPr>
          <p:nvPr>
            <p:ph idx="1"/>
          </p:nvPr>
        </p:nvSpPr>
        <p:spPr/>
        <p:txBody>
          <a:bodyPr>
            <a:normAutofit/>
          </a:bodyPr>
          <a:lstStyle/>
          <a:p>
            <a:r>
              <a:rPr lang="da-DK" dirty="0"/>
              <a:t>Alle mennesker bliver i en eller anden grad påvirket af hinandens humør,  når man er sammen.</a:t>
            </a:r>
          </a:p>
          <a:p>
            <a:r>
              <a:rPr lang="da-DK" dirty="0"/>
              <a:t>Nogle mennesker er så åbne, at de tager andres følelser på sig og ikke kan skelne dem fra sine egne. Det kaldes affektsmitte.</a:t>
            </a:r>
          </a:p>
          <a:p>
            <a:r>
              <a:rPr lang="da-DK" dirty="0"/>
              <a:t>Ifølge Bo Hejlskov </a:t>
            </a:r>
            <a:r>
              <a:rPr lang="da-DK" dirty="0" err="1"/>
              <a:t>Elvén</a:t>
            </a:r>
            <a:r>
              <a:rPr lang="da-DK" dirty="0"/>
              <a:t> findes affektsmitte især hos mennesker med særlige behov - også mennesker </a:t>
            </a:r>
            <a:r>
              <a:rPr lang="da-DK"/>
              <a:t>med ASF. </a:t>
            </a:r>
            <a:endParaRPr lang="da-DK" dirty="0"/>
          </a:p>
          <a:p>
            <a:endParaRPr lang="da-DK" dirty="0"/>
          </a:p>
          <a:p>
            <a:r>
              <a:rPr lang="da-DK" dirty="0"/>
              <a:t>Hvis mennesker med ASF er i selskab med mennesker (med/uden ASF), som er i mental ubalance, påvirker denne ubalance mennesket med ASF, så denne person bliver stresset og kan reagere med vrede eller nedsmeltning.  </a:t>
            </a:r>
          </a:p>
          <a:p>
            <a:pPr marL="0" indent="0">
              <a:buNone/>
            </a:pPr>
            <a:endParaRPr lang="da-DK" dirty="0"/>
          </a:p>
        </p:txBody>
      </p:sp>
      <p:sp>
        <p:nvSpPr>
          <p:cNvPr id="6" name="TextBox 5">
            <a:extLst>
              <a:ext uri="{FF2B5EF4-FFF2-40B4-BE49-F238E27FC236}">
                <a16:creationId xmlns:a16="http://schemas.microsoft.com/office/drawing/2014/main" id="{47254653-E336-491E-8589-5CCD975EC9D5}"/>
              </a:ext>
            </a:extLst>
          </p:cNvPr>
          <p:cNvSpPr txBox="1"/>
          <p:nvPr/>
        </p:nvSpPr>
        <p:spPr>
          <a:xfrm>
            <a:off x="899592" y="5589240"/>
            <a:ext cx="4680520" cy="169277"/>
          </a:xfrm>
          <a:prstGeom prst="rect">
            <a:avLst/>
          </a:prstGeom>
          <a:noFill/>
        </p:spPr>
        <p:txBody>
          <a:bodyPr wrap="square" lIns="0" tIns="0" rIns="0" bIns="0" rtlCol="0">
            <a:spAutoFit/>
          </a:bodyPr>
          <a:lstStyle/>
          <a:p>
            <a:r>
              <a:rPr lang="da-DK" sz="1100" dirty="0">
                <a:solidFill>
                  <a:schemeClr val="bg1">
                    <a:lumMod val="65000"/>
                  </a:schemeClr>
                </a:solidFill>
              </a:rPr>
              <a:t>Kilde: </a:t>
            </a:r>
            <a:r>
              <a:rPr lang="da-DK" sz="1100" dirty="0" err="1">
                <a:solidFill>
                  <a:schemeClr val="bg1">
                    <a:lumMod val="65000"/>
                  </a:schemeClr>
                </a:solidFill>
              </a:rPr>
              <a:t>Elvén</a:t>
            </a:r>
            <a:r>
              <a:rPr lang="da-DK" sz="1100" dirty="0">
                <a:solidFill>
                  <a:schemeClr val="bg1">
                    <a:lumMod val="65000"/>
                  </a:schemeClr>
                </a:solidFill>
              </a:rPr>
              <a:t>, Bo Hejlskov: 2018: Konflikter og low </a:t>
            </a:r>
            <a:r>
              <a:rPr lang="da-DK" sz="1100" dirty="0" err="1">
                <a:solidFill>
                  <a:schemeClr val="bg1">
                    <a:lumMod val="65000"/>
                  </a:schemeClr>
                </a:solidFill>
              </a:rPr>
              <a:t>arousal</a:t>
            </a:r>
            <a:r>
              <a:rPr lang="da-DK" sz="1100" dirty="0">
                <a:solidFill>
                  <a:schemeClr val="bg1">
                    <a:lumMod val="65000"/>
                  </a:schemeClr>
                </a:solidFill>
              </a:rPr>
              <a:t>.</a:t>
            </a:r>
          </a:p>
        </p:txBody>
      </p:sp>
      <p:sp>
        <p:nvSpPr>
          <p:cNvPr id="4" name="Arrow: Down 3">
            <a:extLst>
              <a:ext uri="{FF2B5EF4-FFF2-40B4-BE49-F238E27FC236}">
                <a16:creationId xmlns:a16="http://schemas.microsoft.com/office/drawing/2014/main" id="{7DB572F7-EAF5-40F9-BDE9-304B560EF673}"/>
              </a:ext>
            </a:extLst>
          </p:cNvPr>
          <p:cNvSpPr/>
          <p:nvPr/>
        </p:nvSpPr>
        <p:spPr>
          <a:xfrm>
            <a:off x="2267744" y="3645024"/>
            <a:ext cx="576064" cy="288032"/>
          </a:xfrm>
          <a:prstGeom prst="down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004123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Sanser</a:t>
            </a:r>
          </a:p>
        </p:txBody>
      </p:sp>
      <p:sp>
        <p:nvSpPr>
          <p:cNvPr id="3" name="Pladsholder til indhold 2"/>
          <p:cNvSpPr>
            <a:spLocks noGrp="1"/>
          </p:cNvSpPr>
          <p:nvPr>
            <p:ph idx="1"/>
          </p:nvPr>
        </p:nvSpPr>
        <p:spPr/>
        <p:txBody>
          <a:bodyPr/>
          <a:lstStyle/>
          <a:p>
            <a:r>
              <a:rPr lang="da-DK" dirty="0"/>
              <a:t>Størstedelen af mennesker med ASF har sanseforstyrrelser, der præger deres hverdag negativt. </a:t>
            </a:r>
          </a:p>
          <a:p>
            <a:r>
              <a:rPr lang="da-DK" dirty="0"/>
              <a:t>Sanseforstyrrelser betyder eksempelvis øget sansefølsomhed, vanskeligheder med at vænne sig til sanseindtryk eller vanskeligheder med at filtrere væsentlige sanseindtryk fra uvæsentlige. </a:t>
            </a:r>
          </a:p>
          <a:p>
            <a:r>
              <a:rPr lang="da-DK" dirty="0"/>
              <a:t>Det medfører, at almindelige hverdagsaktiviteter kan være mere energidrænende for mennesker med ASF end for andre. </a:t>
            </a:r>
          </a:p>
          <a:p>
            <a:r>
              <a:rPr lang="da-DK" dirty="0"/>
              <a:t>Sanseforstyrrelser har en afgørende betydning for livskvalitet og påvirker måden at kunne være social, energisk og engageret på.</a:t>
            </a:r>
          </a:p>
          <a:p>
            <a:endParaRPr lang="da-DK" dirty="0"/>
          </a:p>
        </p:txBody>
      </p:sp>
      <p:sp>
        <p:nvSpPr>
          <p:cNvPr id="7" name="Speech Bubble: Rectangle with Corners Rounded 9">
            <a:extLst>
              <a:ext uri="{FF2B5EF4-FFF2-40B4-BE49-F238E27FC236}">
                <a16:creationId xmlns:a16="http://schemas.microsoft.com/office/drawing/2014/main" id="{9E3B6A4D-5822-4CC4-AD5C-26CACC94EAAD}"/>
              </a:ext>
            </a:extLst>
          </p:cNvPr>
          <p:cNvSpPr/>
          <p:nvPr/>
        </p:nvSpPr>
        <p:spPr>
          <a:xfrm>
            <a:off x="4702905" y="4709906"/>
            <a:ext cx="3510089" cy="1249711"/>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400" b="0" i="1" u="none" strike="noStrike" kern="1200" cap="none" spc="0" normalizeH="0" baseline="0" noProof="0" dirty="0">
                <a:ln>
                  <a:noFill/>
                </a:ln>
                <a:solidFill>
                  <a:prstClr val="black"/>
                </a:solidFill>
                <a:effectLst/>
                <a:uLnTx/>
                <a:uFillTx/>
                <a:latin typeface="Arial" panose="020B0604020202020204"/>
                <a:ea typeface="+mn-ea"/>
                <a:cs typeface="+mn-cs"/>
              </a:rPr>
              <a:t>Kender I det?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400" b="0" i="1" u="none" strike="noStrike" kern="1200" cap="none" spc="0" normalizeH="0" baseline="0" noProof="0" dirty="0">
                <a:ln>
                  <a:noFill/>
                </a:ln>
                <a:solidFill>
                  <a:prstClr val="black"/>
                </a:solidFill>
                <a:effectLst/>
                <a:uLnTx/>
                <a:uFillTx/>
                <a:latin typeface="Arial" panose="020B0604020202020204"/>
                <a:ea typeface="+mn-ea"/>
                <a:cs typeface="+mn-cs"/>
              </a:rPr>
              <a:t>Hvordan skærmer I jer/hjælper Jer selv i forhold til sanseforstyrrelser?</a:t>
            </a:r>
          </a:p>
        </p:txBody>
      </p:sp>
    </p:spTree>
    <p:extLst>
      <p:ext uri="{BB962C8B-B14F-4D97-AF65-F5344CB8AC3E}">
        <p14:creationId xmlns:p14="http://schemas.microsoft.com/office/powerpoint/2010/main" val="4125094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1755" y="307777"/>
            <a:ext cx="7886700" cy="994172"/>
          </a:xfrm>
        </p:spPr>
        <p:txBody>
          <a:bodyPr vert="horz"/>
          <a:lstStyle/>
          <a:p>
            <a:r>
              <a:rPr lang="da-DK" dirty="0"/>
              <a:t>Sanse-sien</a:t>
            </a:r>
          </a:p>
        </p:txBody>
      </p:sp>
      <p:pic>
        <p:nvPicPr>
          <p:cNvPr id="6" name="Pladsholder til indhold 5"/>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668769" y="932677"/>
            <a:ext cx="7572672" cy="5040560"/>
          </a:xfrm>
        </p:spPr>
      </p:pic>
      <p:graphicFrame>
        <p:nvGraphicFramePr>
          <p:cNvPr id="3" name="Object 2" hidden="1">
            <a:extLst>
              <a:ext uri="{FF2B5EF4-FFF2-40B4-BE49-F238E27FC236}">
                <a16:creationId xmlns:a16="http://schemas.microsoft.com/office/drawing/2014/main" id="{82118A6E-48BB-4890-B931-4BC1F2EF2B6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6" name="think-cell Slide" r:id="rId6" imgW="360" imgH="360" progId="TCLayout.ActiveDocument.1">
                  <p:embed/>
                </p:oleObj>
              </mc:Choice>
              <mc:Fallback>
                <p:oleObj name="think-cell Slide" r:id="rId6" imgW="360" imgH="360" progId="TCLayout.ActiveDocument.1">
                  <p:embed/>
                  <p:pic>
                    <p:nvPicPr>
                      <p:cNvPr id="3" name="Object 2" hidden="1">
                        <a:extLst>
                          <a:ext uri="{FF2B5EF4-FFF2-40B4-BE49-F238E27FC236}">
                            <a16:creationId xmlns:a16="http://schemas.microsoft.com/office/drawing/2014/main" id="{82118A6E-48BB-4890-B931-4BC1F2EF2B6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3CDBF8C1-DF8A-46D1-9C6E-2EAD30D9516B}"/>
              </a:ext>
            </a:extLst>
          </p:cNvPr>
          <p:cNvSpPr txBox="1"/>
          <p:nvPr/>
        </p:nvSpPr>
        <p:spPr>
          <a:xfrm>
            <a:off x="5724128" y="5982598"/>
            <a:ext cx="2520280" cy="169277"/>
          </a:xfrm>
          <a:prstGeom prst="rect">
            <a:avLst/>
          </a:prstGeom>
          <a:noFill/>
        </p:spPr>
        <p:txBody>
          <a:bodyPr wrap="square" lIns="0" tIns="0" rIns="0" bIns="0" rtlCol="0">
            <a:spAutoFit/>
          </a:bodyPr>
          <a:lstStyle/>
          <a:p>
            <a:r>
              <a:rPr lang="da-DK" sz="1100" dirty="0">
                <a:solidFill>
                  <a:schemeClr val="bg1">
                    <a:lumMod val="65000"/>
                  </a:schemeClr>
                </a:solidFill>
              </a:rPr>
              <a:t>Kilde: Nina Lønborg</a:t>
            </a:r>
          </a:p>
        </p:txBody>
      </p:sp>
      <p:sp>
        <p:nvSpPr>
          <p:cNvPr id="4" name="Rectangle 3">
            <a:extLst>
              <a:ext uri="{FF2B5EF4-FFF2-40B4-BE49-F238E27FC236}">
                <a16:creationId xmlns:a16="http://schemas.microsoft.com/office/drawing/2014/main" id="{3091FBC9-D0D3-4C59-9A09-4B4AD5FBCEA0}"/>
              </a:ext>
            </a:extLst>
          </p:cNvPr>
          <p:cNvSpPr/>
          <p:nvPr/>
        </p:nvSpPr>
        <p:spPr>
          <a:xfrm>
            <a:off x="6318000" y="1663200"/>
            <a:ext cx="2220416" cy="1692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r>
              <a:rPr lang="en-US" sz="1200" dirty="0">
                <a:solidFill>
                  <a:schemeClr val="tx1"/>
                </a:solidFill>
                <a:latin typeface="Helvetica" panose="020B0604020202020204" pitchFamily="34" charset="0"/>
                <a:ea typeface="Open Sans" panose="020B0606030504020204" pitchFamily="34" charset="0"/>
                <a:cs typeface="Helvetica" panose="020B0604020202020204" pitchFamily="34" charset="0"/>
              </a:rPr>
              <a:t>autismespektrumforstyrrelse</a:t>
            </a:r>
          </a:p>
        </p:txBody>
      </p:sp>
    </p:spTree>
    <p:extLst>
      <p:ext uri="{BB962C8B-B14F-4D97-AF65-F5344CB8AC3E}">
        <p14:creationId xmlns:p14="http://schemas.microsoft.com/office/powerpoint/2010/main" val="38072136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BFE3E3A-FEA6-4774-999A-3267CB09357F}"/>
              </a:ext>
            </a:extLst>
          </p:cNvPr>
          <p:cNvGraphicFramePr>
            <a:graphicFrameLocks noChangeAspect="1"/>
          </p:cNvGraphicFramePr>
          <p:nvPr>
            <p:custDataLst>
              <p:tags r:id="rId2"/>
            </p:custDataLst>
            <p:extLst>
              <p:ext uri="{D42A27DB-BD31-4B8C-83A1-F6EECF244321}">
                <p14:modId xmlns:p14="http://schemas.microsoft.com/office/powerpoint/2010/main" val="546454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0" name="think-cell Slide" r:id="rId5" imgW="360" imgH="360" progId="TCLayout.ActiveDocument.1">
                  <p:embed/>
                </p:oleObj>
              </mc:Choice>
              <mc:Fallback>
                <p:oleObj name="think-cell Slide" r:id="rId5" imgW="360" imgH="360"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a:xfrm>
            <a:off x="628649" y="299624"/>
            <a:ext cx="7904163" cy="756084"/>
          </a:xfrm>
        </p:spPr>
        <p:txBody>
          <a:bodyPr vert="horz"/>
          <a:lstStyle/>
          <a:p>
            <a:r>
              <a:rPr lang="da-DK" dirty="0"/>
              <a:t>Det kan du selv gøre</a:t>
            </a:r>
          </a:p>
        </p:txBody>
      </p:sp>
      <p:sp>
        <p:nvSpPr>
          <p:cNvPr id="3" name="Pladsholder til indhold 2"/>
          <p:cNvSpPr>
            <a:spLocks noGrp="1"/>
          </p:cNvSpPr>
          <p:nvPr>
            <p:ph idx="1"/>
          </p:nvPr>
        </p:nvSpPr>
        <p:spPr>
          <a:xfrm>
            <a:off x="628649" y="1196752"/>
            <a:ext cx="7975799" cy="4320480"/>
          </a:xfrm>
        </p:spPr>
        <p:txBody>
          <a:bodyPr>
            <a:noAutofit/>
          </a:bodyPr>
          <a:lstStyle/>
          <a:p>
            <a:pPr marL="0" indent="0">
              <a:spcBef>
                <a:spcPts val="0"/>
              </a:spcBef>
              <a:spcAft>
                <a:spcPts val="400"/>
              </a:spcAft>
              <a:buNone/>
            </a:pPr>
            <a:r>
              <a:rPr lang="da-DK" sz="1600" b="1" dirty="0"/>
              <a:t>Her er en liste over eksempler på ting, du selv kan gøre:</a:t>
            </a:r>
          </a:p>
          <a:p>
            <a:pPr>
              <a:spcBef>
                <a:spcPts val="0"/>
              </a:spcBef>
              <a:spcAft>
                <a:spcPts val="400"/>
              </a:spcAft>
            </a:pPr>
            <a:r>
              <a:rPr lang="da-DK" sz="1600" dirty="0"/>
              <a:t>Lydisolering fx ved brug af høretelefoner eller ‘hvid støj’ (find fx på </a:t>
            </a:r>
            <a:r>
              <a:rPr lang="da-DK" sz="1600" dirty="0" err="1"/>
              <a:t>youtube</a:t>
            </a:r>
            <a:r>
              <a:rPr lang="da-DK" sz="1600" dirty="0"/>
              <a:t> eller apps)</a:t>
            </a:r>
          </a:p>
          <a:p>
            <a:pPr>
              <a:spcBef>
                <a:spcPts val="0"/>
              </a:spcBef>
              <a:spcAft>
                <a:spcPts val="400"/>
              </a:spcAft>
            </a:pPr>
            <a:r>
              <a:rPr lang="da-DK" sz="1600" dirty="0"/>
              <a:t>Dæmpede eller klare farver</a:t>
            </a:r>
          </a:p>
          <a:p>
            <a:pPr>
              <a:spcBef>
                <a:spcPts val="0"/>
              </a:spcBef>
              <a:spcAft>
                <a:spcPts val="400"/>
              </a:spcAft>
            </a:pPr>
            <a:r>
              <a:rPr lang="da-DK" sz="1600" dirty="0"/>
              <a:t>Mørke eller lys, her kan fx anvendes solbriller med forskellige farver glas afhængigt af vejret</a:t>
            </a:r>
          </a:p>
          <a:p>
            <a:pPr>
              <a:spcBef>
                <a:spcPts val="0"/>
              </a:spcBef>
              <a:spcAft>
                <a:spcPts val="400"/>
              </a:spcAft>
            </a:pPr>
            <a:r>
              <a:rPr lang="da-DK" sz="1600" dirty="0"/>
              <a:t>Kugledyne og kædeveste – man kan ansøge om dette hos hjælpemiddeldepotet</a:t>
            </a:r>
          </a:p>
          <a:p>
            <a:pPr>
              <a:spcBef>
                <a:spcPts val="0"/>
              </a:spcBef>
              <a:spcAft>
                <a:spcPts val="400"/>
              </a:spcAft>
            </a:pPr>
            <a:r>
              <a:rPr lang="da-DK" sz="1600" dirty="0"/>
              <a:t>Et kram fra en, man er tryg ved</a:t>
            </a:r>
          </a:p>
          <a:p>
            <a:pPr>
              <a:spcBef>
                <a:spcPts val="0"/>
              </a:spcBef>
              <a:spcAft>
                <a:spcPts val="400"/>
              </a:spcAft>
            </a:pPr>
            <a:r>
              <a:rPr lang="da-DK" sz="1600" dirty="0"/>
              <a:t>Ting, man kan have i hænderne og ‘</a:t>
            </a:r>
            <a:r>
              <a:rPr lang="da-DK" sz="1600" dirty="0" err="1"/>
              <a:t>dimse</a:t>
            </a:r>
            <a:r>
              <a:rPr lang="da-DK" sz="1600" dirty="0"/>
              <a:t>’ med</a:t>
            </a:r>
          </a:p>
          <a:p>
            <a:pPr>
              <a:spcBef>
                <a:spcPts val="0"/>
              </a:spcBef>
              <a:spcAft>
                <a:spcPts val="400"/>
              </a:spcAft>
            </a:pPr>
            <a:r>
              <a:rPr lang="da-DK" sz="1600" dirty="0"/>
              <a:t>Løst eller stramt tøj</a:t>
            </a:r>
          </a:p>
          <a:p>
            <a:pPr>
              <a:spcBef>
                <a:spcPts val="0"/>
              </a:spcBef>
              <a:spcAft>
                <a:spcPts val="400"/>
              </a:spcAft>
            </a:pPr>
            <a:r>
              <a:rPr lang="da-DK" sz="1600" dirty="0"/>
              <a:t>Fordybe sig i særinteresse</a:t>
            </a:r>
          </a:p>
          <a:p>
            <a:pPr>
              <a:spcBef>
                <a:spcPts val="0"/>
              </a:spcBef>
              <a:spcAft>
                <a:spcPts val="400"/>
              </a:spcAft>
            </a:pPr>
            <a:r>
              <a:rPr lang="da-DK" sz="1600" dirty="0"/>
              <a:t>Træne, fx gå eller løbe en tur</a:t>
            </a:r>
          </a:p>
          <a:p>
            <a:pPr>
              <a:spcBef>
                <a:spcPts val="0"/>
              </a:spcBef>
              <a:spcAft>
                <a:spcPts val="400"/>
              </a:spcAft>
            </a:pPr>
            <a:r>
              <a:rPr lang="da-DK" sz="1600" dirty="0"/>
              <a:t>Lave noget kreativt</a:t>
            </a:r>
          </a:p>
          <a:p>
            <a:pPr>
              <a:spcBef>
                <a:spcPts val="0"/>
              </a:spcBef>
              <a:spcAft>
                <a:spcPts val="400"/>
              </a:spcAft>
            </a:pPr>
            <a:r>
              <a:rPr lang="da-DK" sz="1600" dirty="0"/>
              <a:t>Lytte til (rolig) musik</a:t>
            </a:r>
          </a:p>
          <a:p>
            <a:pPr>
              <a:spcBef>
                <a:spcPts val="0"/>
              </a:spcBef>
              <a:spcAft>
                <a:spcPts val="400"/>
              </a:spcAft>
            </a:pPr>
            <a:r>
              <a:rPr lang="da-DK" sz="1600" dirty="0"/>
              <a:t>Bage/lave mad</a:t>
            </a:r>
          </a:p>
          <a:p>
            <a:pPr>
              <a:spcBef>
                <a:spcPts val="0"/>
              </a:spcBef>
              <a:spcAft>
                <a:spcPts val="400"/>
              </a:spcAft>
            </a:pPr>
            <a:r>
              <a:rPr lang="da-DK" sz="1600" dirty="0"/>
              <a:t>Hvile/sove, evt. med hvid støj</a:t>
            </a:r>
          </a:p>
          <a:p>
            <a:pPr>
              <a:spcBef>
                <a:spcPts val="0"/>
              </a:spcBef>
              <a:spcAft>
                <a:spcPts val="400"/>
              </a:spcAft>
            </a:pPr>
            <a:r>
              <a:rPr lang="da-DK" sz="1600" dirty="0"/>
              <a:t>Kæle med et dyr.</a:t>
            </a:r>
          </a:p>
        </p:txBody>
      </p:sp>
    </p:spTree>
    <p:extLst>
      <p:ext uri="{BB962C8B-B14F-4D97-AF65-F5344CB8AC3E}">
        <p14:creationId xmlns:p14="http://schemas.microsoft.com/office/powerpoint/2010/main" val="2231375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F6C0C25-77D1-4917-AE6C-8EF56E050214}"/>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54" name="think-cell Slide" r:id="rId5" imgW="360" imgH="360" progId="TCLayout.ActiveDocument.1">
                  <p:embed/>
                </p:oleObj>
              </mc:Choice>
              <mc:Fallback>
                <p:oleObj name="think-cell Slide" r:id="rId5" imgW="360" imgH="360" progId="TCLayout.ActiveDocument.1">
                  <p:embed/>
                  <p:pic>
                    <p:nvPicPr>
                      <p:cNvPr id="4" name="Object 3" hidden="1">
                        <a:extLst>
                          <a:ext uri="{FF2B5EF4-FFF2-40B4-BE49-F238E27FC236}">
                            <a16:creationId xmlns:a16="http://schemas.microsoft.com/office/drawing/2014/main" id="{0F6C0C25-77D1-4917-AE6C-8EF56E05021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411D13DD-6C5F-49E7-AB8D-CF685C968F30}"/>
              </a:ext>
            </a:extLst>
          </p:cNvPr>
          <p:cNvSpPr>
            <a:spLocks noGrp="1"/>
          </p:cNvSpPr>
          <p:nvPr>
            <p:ph type="title"/>
          </p:nvPr>
        </p:nvSpPr>
        <p:spPr>
          <a:xfrm>
            <a:off x="467544" y="416288"/>
            <a:ext cx="7904163" cy="756084"/>
          </a:xfrm>
        </p:spPr>
        <p:txBody>
          <a:bodyPr vert="horz" lIns="68580" tIns="34290" rIns="68580" bIns="34290" rtlCol="0" anchor="ctr">
            <a:normAutofit/>
          </a:bodyPr>
          <a:lstStyle/>
          <a:p>
            <a:r>
              <a:rPr lang="da-DK" dirty="0"/>
              <a:t>Egenomsorg</a:t>
            </a:r>
          </a:p>
        </p:txBody>
      </p:sp>
      <p:pic>
        <p:nvPicPr>
          <p:cNvPr id="22" name="Pladsholder til indhold 3" descr="oxygen-mask1.jpg">
            <a:extLst>
              <a:ext uri="{FF2B5EF4-FFF2-40B4-BE49-F238E27FC236}">
                <a16:creationId xmlns:a16="http://schemas.microsoft.com/office/drawing/2014/main" id="{A25CEA58-3983-4688-A4F1-85E4B6FAEA7B}"/>
              </a:ext>
            </a:extLst>
          </p:cNvPr>
          <p:cNvPicPr>
            <a:picLocks noGrp="1"/>
          </p:cNvPicPr>
          <p:nvPr>
            <p:ph idx="1"/>
          </p:nvPr>
        </p:nvPicPr>
        <p:blipFill rotWithShape="1">
          <a:blip r:embed="rId7" cstate="print">
            <a:extLst>
              <a:ext uri="{28A0092B-C50C-407E-A947-70E740481C1C}">
                <a14:useLocalDpi xmlns:a14="http://schemas.microsoft.com/office/drawing/2010/main"/>
              </a:ext>
            </a:extLst>
          </a:blip>
          <a:stretch/>
        </p:blipFill>
        <p:spPr>
          <a:xfrm>
            <a:off x="755576" y="1523735"/>
            <a:ext cx="7904163" cy="2391009"/>
          </a:xfrm>
          <a:prstGeom prst="rect">
            <a:avLst/>
          </a:prstGeom>
          <a:noFill/>
        </p:spPr>
      </p:pic>
      <p:sp>
        <p:nvSpPr>
          <p:cNvPr id="3" name="TextBox 2">
            <a:extLst>
              <a:ext uri="{FF2B5EF4-FFF2-40B4-BE49-F238E27FC236}">
                <a16:creationId xmlns:a16="http://schemas.microsoft.com/office/drawing/2014/main" id="{D22AE217-0349-4286-A144-2376A91218CD}"/>
              </a:ext>
            </a:extLst>
          </p:cNvPr>
          <p:cNvSpPr txBox="1"/>
          <p:nvPr/>
        </p:nvSpPr>
        <p:spPr>
          <a:xfrm>
            <a:off x="1043608" y="4293096"/>
            <a:ext cx="7471742" cy="1107996"/>
          </a:xfrm>
          <a:prstGeom prst="rect">
            <a:avLst/>
          </a:prstGeom>
          <a:noFill/>
        </p:spPr>
        <p:txBody>
          <a:bodyPr wrap="square" lIns="0" tIns="0" rIns="0" bIns="0" rtlCol="0">
            <a:spAutoFit/>
          </a:bodyPr>
          <a:lstStyle/>
          <a:p>
            <a:r>
              <a:rPr lang="da-DK" b="1" dirty="0"/>
              <a:t>Egenomsorg</a:t>
            </a:r>
            <a:r>
              <a:rPr lang="da-DK" dirty="0"/>
              <a:t> er menneskers evne til at varetage de funktioner, der er nødvendige for både at leve og overleve. </a:t>
            </a:r>
          </a:p>
          <a:p>
            <a:r>
              <a:rPr lang="da-DK" b="1" dirty="0"/>
              <a:t>Teorien</a:t>
            </a:r>
            <a:r>
              <a:rPr lang="da-DK" dirty="0"/>
              <a:t> fokuserer på værdier som selvstændighed og uafhængighed, og anskuer </a:t>
            </a:r>
            <a:r>
              <a:rPr lang="da-DK" b="1" dirty="0"/>
              <a:t>egenomsorg</a:t>
            </a:r>
            <a:r>
              <a:rPr lang="da-DK" dirty="0"/>
              <a:t> som et grundlæggende behov hos mennesker.</a:t>
            </a:r>
          </a:p>
        </p:txBody>
      </p:sp>
      <p:sp>
        <p:nvSpPr>
          <p:cNvPr id="7" name="TextBox 6">
            <a:extLst>
              <a:ext uri="{FF2B5EF4-FFF2-40B4-BE49-F238E27FC236}">
                <a16:creationId xmlns:a16="http://schemas.microsoft.com/office/drawing/2014/main" id="{40EDFEBD-DED1-4E4E-804B-75BEAC52B5B3}"/>
              </a:ext>
            </a:extLst>
          </p:cNvPr>
          <p:cNvSpPr txBox="1"/>
          <p:nvPr/>
        </p:nvSpPr>
        <p:spPr>
          <a:xfrm>
            <a:off x="1043608" y="5733256"/>
            <a:ext cx="2520280" cy="169277"/>
          </a:xfrm>
          <a:prstGeom prst="rect">
            <a:avLst/>
          </a:prstGeom>
          <a:noFill/>
        </p:spPr>
        <p:txBody>
          <a:bodyPr wrap="square" lIns="0" tIns="0" rIns="0" bIns="0" rtlCol="0">
            <a:spAutoFit/>
          </a:bodyPr>
          <a:lstStyle/>
          <a:p>
            <a:r>
              <a:rPr lang="da-DK" sz="1100" dirty="0">
                <a:solidFill>
                  <a:schemeClr val="bg1">
                    <a:lumMod val="65000"/>
                  </a:schemeClr>
                </a:solidFill>
              </a:rPr>
              <a:t>Kilde: </a:t>
            </a:r>
            <a:r>
              <a:rPr lang="da-DK" sz="1100" dirty="0" err="1">
                <a:solidFill>
                  <a:schemeClr val="bg1">
                    <a:lumMod val="65000"/>
                  </a:schemeClr>
                </a:solidFill>
              </a:rPr>
              <a:t>Orem</a:t>
            </a:r>
            <a:r>
              <a:rPr lang="da-DK" sz="1100" dirty="0">
                <a:solidFill>
                  <a:schemeClr val="bg1">
                    <a:lumMod val="65000"/>
                  </a:schemeClr>
                </a:solidFill>
              </a:rPr>
              <a:t>, 2001: 42-47</a:t>
            </a:r>
          </a:p>
        </p:txBody>
      </p:sp>
    </p:spTree>
    <p:extLst>
      <p:ext uri="{BB962C8B-B14F-4D97-AF65-F5344CB8AC3E}">
        <p14:creationId xmlns:p14="http://schemas.microsoft.com/office/powerpoint/2010/main" val="33487880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23FE-F637-4CD2-9415-66E6064CCBCA}"/>
              </a:ext>
            </a:extLst>
          </p:cNvPr>
          <p:cNvSpPr>
            <a:spLocks noGrp="1"/>
          </p:cNvSpPr>
          <p:nvPr>
            <p:ph type="title"/>
          </p:nvPr>
        </p:nvSpPr>
        <p:spPr/>
        <p:txBody>
          <a:bodyPr/>
          <a:lstStyle/>
          <a:p>
            <a:r>
              <a:rPr lang="da-DK" dirty="0"/>
              <a:t>Energiforvaltning</a:t>
            </a:r>
          </a:p>
        </p:txBody>
      </p:sp>
      <p:sp>
        <p:nvSpPr>
          <p:cNvPr id="3" name="Content Placeholder 2">
            <a:extLst>
              <a:ext uri="{FF2B5EF4-FFF2-40B4-BE49-F238E27FC236}">
                <a16:creationId xmlns:a16="http://schemas.microsoft.com/office/drawing/2014/main" id="{4D83E5B1-98B4-4126-B397-925D9A59BBC7}"/>
              </a:ext>
            </a:extLst>
          </p:cNvPr>
          <p:cNvSpPr>
            <a:spLocks noGrp="1"/>
          </p:cNvSpPr>
          <p:nvPr>
            <p:ph idx="1"/>
          </p:nvPr>
        </p:nvSpPr>
        <p:spPr>
          <a:xfrm>
            <a:off x="628649" y="1628775"/>
            <a:ext cx="3943351" cy="4248150"/>
          </a:xfrm>
        </p:spPr>
        <p:txBody>
          <a:bodyPr>
            <a:normAutofit/>
          </a:bodyPr>
          <a:lstStyle/>
          <a:p>
            <a:r>
              <a:rPr lang="da-DK" dirty="0"/>
              <a:t>Alle mennesker har en mængde af energi til at klare hverdagen. </a:t>
            </a:r>
          </a:p>
          <a:p>
            <a:r>
              <a:rPr lang="da-DK" dirty="0"/>
              <a:t>De forskellige aktiviteter og opgaver i hverdagen kræver alle energi. </a:t>
            </a:r>
          </a:p>
          <a:p>
            <a:r>
              <a:rPr lang="da-DK" dirty="0"/>
              <a:t>Det er også vigtigt at mærke efter, hvilke aktiviteter, der tager energi, og hvad de ”koster”. </a:t>
            </a:r>
          </a:p>
          <a:p>
            <a:r>
              <a:rPr lang="da-DK" dirty="0"/>
              <a:t>Når man har brugt energi, er det vigtigt at restituere, og ”lade batteriet op” igen. </a:t>
            </a:r>
          </a:p>
          <a:p>
            <a:endParaRPr lang="da-DK" dirty="0"/>
          </a:p>
          <a:p>
            <a:endParaRPr lang="da-DK" dirty="0"/>
          </a:p>
        </p:txBody>
      </p:sp>
      <p:pic>
        <p:nvPicPr>
          <p:cNvPr id="6" name="Picture 5">
            <a:extLst>
              <a:ext uri="{FF2B5EF4-FFF2-40B4-BE49-F238E27FC236}">
                <a16:creationId xmlns:a16="http://schemas.microsoft.com/office/drawing/2014/main" id="{23036B9E-900A-42DE-8184-4D3F66FA24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0620" y="1052736"/>
            <a:ext cx="2705391" cy="2807965"/>
          </a:xfrm>
          <a:prstGeom prst="rect">
            <a:avLst/>
          </a:prstGeom>
        </p:spPr>
      </p:pic>
      <p:sp>
        <p:nvSpPr>
          <p:cNvPr id="8" name="TextBox 7">
            <a:extLst>
              <a:ext uri="{FF2B5EF4-FFF2-40B4-BE49-F238E27FC236}">
                <a16:creationId xmlns:a16="http://schemas.microsoft.com/office/drawing/2014/main" id="{DE5C94B2-77CE-4B50-8348-331D762D3B25}"/>
              </a:ext>
            </a:extLst>
          </p:cNvPr>
          <p:cNvSpPr txBox="1"/>
          <p:nvPr/>
        </p:nvSpPr>
        <p:spPr>
          <a:xfrm>
            <a:off x="7526436" y="2494343"/>
            <a:ext cx="1428928" cy="1184940"/>
          </a:xfrm>
          <a:prstGeom prst="rect">
            <a:avLst/>
          </a:prstGeom>
          <a:noFill/>
        </p:spPr>
        <p:txBody>
          <a:bodyPr wrap="square" lIns="0" tIns="0" rIns="0" bIns="0" rtlCol="0">
            <a:spAutoFit/>
          </a:bodyPr>
          <a:lstStyle/>
          <a:p>
            <a:r>
              <a:rPr lang="da-DK" sz="1100" dirty="0"/>
              <a:t>Stå op: -1</a:t>
            </a:r>
          </a:p>
          <a:p>
            <a:r>
              <a:rPr lang="da-DK" sz="1100" dirty="0"/>
              <a:t>Tage tøj på : -1</a:t>
            </a:r>
          </a:p>
          <a:p>
            <a:r>
              <a:rPr lang="da-DK" sz="1100" dirty="0"/>
              <a:t>Tage medicin: -1</a:t>
            </a:r>
          </a:p>
          <a:p>
            <a:r>
              <a:rPr lang="da-DK" sz="1100" dirty="0"/>
              <a:t>Tage bad: -2</a:t>
            </a:r>
          </a:p>
          <a:p>
            <a:r>
              <a:rPr lang="da-DK" sz="1100" dirty="0"/>
              <a:t>Lave planer og være social: -3</a:t>
            </a:r>
          </a:p>
          <a:p>
            <a:r>
              <a:rPr lang="da-DK" sz="1100" dirty="0"/>
              <a:t>Tage på job/i skole: -3</a:t>
            </a:r>
          </a:p>
        </p:txBody>
      </p:sp>
      <p:sp>
        <p:nvSpPr>
          <p:cNvPr id="9" name="TextBox 8">
            <a:extLst>
              <a:ext uri="{FF2B5EF4-FFF2-40B4-BE49-F238E27FC236}">
                <a16:creationId xmlns:a16="http://schemas.microsoft.com/office/drawing/2014/main" id="{48702ADE-9B0D-42EE-8FF7-569F50BF2F75}"/>
              </a:ext>
            </a:extLst>
          </p:cNvPr>
          <p:cNvSpPr txBox="1"/>
          <p:nvPr/>
        </p:nvSpPr>
        <p:spPr>
          <a:xfrm>
            <a:off x="7524328" y="1170360"/>
            <a:ext cx="1428928" cy="507831"/>
          </a:xfrm>
          <a:prstGeom prst="rect">
            <a:avLst/>
          </a:prstGeom>
          <a:noFill/>
        </p:spPr>
        <p:txBody>
          <a:bodyPr wrap="square" lIns="0" tIns="0" rIns="0" bIns="0" rtlCol="0">
            <a:spAutoFit/>
          </a:bodyPr>
          <a:lstStyle/>
          <a:p>
            <a:r>
              <a:rPr lang="da-DK" sz="1100" dirty="0"/>
              <a:t>Sove: +7</a:t>
            </a:r>
          </a:p>
          <a:p>
            <a:r>
              <a:rPr lang="da-DK" sz="1100" dirty="0"/>
              <a:t>Hvile mig: +1</a:t>
            </a:r>
          </a:p>
          <a:p>
            <a:r>
              <a:rPr lang="da-DK" sz="1100" dirty="0"/>
              <a:t>Holde pause: +1</a:t>
            </a:r>
          </a:p>
        </p:txBody>
      </p:sp>
      <p:sp>
        <p:nvSpPr>
          <p:cNvPr id="10" name="Speech Bubble: Rectangle with Corners Rounded 9">
            <a:extLst>
              <a:ext uri="{FF2B5EF4-FFF2-40B4-BE49-F238E27FC236}">
                <a16:creationId xmlns:a16="http://schemas.microsoft.com/office/drawing/2014/main" id="{E86B0483-A150-4854-A7A8-D1131F53E7D9}"/>
              </a:ext>
            </a:extLst>
          </p:cNvPr>
          <p:cNvSpPr/>
          <p:nvPr/>
        </p:nvSpPr>
        <p:spPr>
          <a:xfrm>
            <a:off x="4860032" y="4232449"/>
            <a:ext cx="3510089" cy="1455191"/>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Kan I genkende det fra jeres eget liv? </a:t>
            </a:r>
          </a:p>
          <a:p>
            <a:pPr>
              <a:spcAft>
                <a:spcPts val="600"/>
              </a:spcAft>
            </a:pPr>
            <a:endParaRPr lang="da-DK" sz="1400" i="1" dirty="0">
              <a:solidFill>
                <a:schemeClr val="tx1"/>
              </a:solidFill>
            </a:endParaRPr>
          </a:p>
          <a:p>
            <a:pPr>
              <a:spcAft>
                <a:spcPts val="600"/>
              </a:spcAft>
            </a:pPr>
            <a:r>
              <a:rPr lang="da-DK" sz="1400" i="1" dirty="0">
                <a:solidFill>
                  <a:schemeClr val="tx1"/>
                </a:solidFill>
              </a:rPr>
              <a:t>Hvordan kan dit energiregnskab se ud?</a:t>
            </a:r>
          </a:p>
        </p:txBody>
      </p:sp>
    </p:spTree>
    <p:extLst>
      <p:ext uri="{BB962C8B-B14F-4D97-AF65-F5344CB8AC3E}">
        <p14:creationId xmlns:p14="http://schemas.microsoft.com/office/powerpoint/2010/main" val="14647024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0B4214BF-9153-0CA1-B449-501C96426FD8}"/>
              </a:ext>
            </a:extLst>
          </p:cNvPr>
          <p:cNvSpPr txBox="1">
            <a:spLocks/>
          </p:cNvSpPr>
          <p:nvPr/>
        </p:nvSpPr>
        <p:spPr>
          <a:xfrm>
            <a:off x="628649" y="764704"/>
            <a:ext cx="7904163" cy="756084"/>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sz="2800" dirty="0"/>
              <a:t>Pause – 10 minutter</a:t>
            </a:r>
          </a:p>
        </p:txBody>
      </p:sp>
    </p:spTree>
    <p:extLst>
      <p:ext uri="{BB962C8B-B14F-4D97-AF65-F5344CB8AC3E}">
        <p14:creationId xmlns:p14="http://schemas.microsoft.com/office/powerpoint/2010/main" val="4187838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A1A9F-721D-4271-9415-2A742B74C191}"/>
              </a:ext>
            </a:extLst>
          </p:cNvPr>
          <p:cNvSpPr>
            <a:spLocks noGrp="1"/>
          </p:cNvSpPr>
          <p:nvPr>
            <p:ph type="title"/>
          </p:nvPr>
        </p:nvSpPr>
        <p:spPr>
          <a:xfrm>
            <a:off x="395536" y="476672"/>
            <a:ext cx="7904163" cy="756084"/>
          </a:xfrm>
        </p:spPr>
        <p:txBody>
          <a:bodyPr/>
          <a:lstStyle/>
          <a:p>
            <a:r>
              <a:rPr lang="da-DK" dirty="0"/>
              <a:t>Balancemodellen</a:t>
            </a:r>
          </a:p>
        </p:txBody>
      </p:sp>
      <p:pic>
        <p:nvPicPr>
          <p:cNvPr id="5" name="Pladsholder til indhold 4">
            <a:extLst>
              <a:ext uri="{FF2B5EF4-FFF2-40B4-BE49-F238E27FC236}">
                <a16:creationId xmlns:a16="http://schemas.microsoft.com/office/drawing/2014/main" id="{A136A2EC-54EB-4505-9FC4-8AE5F1A3A73F}"/>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3707904" y="260648"/>
            <a:ext cx="4392488" cy="5587396"/>
          </a:xfrm>
          <a:prstGeom prst="rect">
            <a:avLst/>
          </a:prstGeom>
        </p:spPr>
      </p:pic>
      <p:sp>
        <p:nvSpPr>
          <p:cNvPr id="3" name="TextBox 2">
            <a:extLst>
              <a:ext uri="{FF2B5EF4-FFF2-40B4-BE49-F238E27FC236}">
                <a16:creationId xmlns:a16="http://schemas.microsoft.com/office/drawing/2014/main" id="{81831E05-AB3C-4244-A2CD-C5359284208B}"/>
              </a:ext>
            </a:extLst>
          </p:cNvPr>
          <p:cNvSpPr txBox="1"/>
          <p:nvPr/>
        </p:nvSpPr>
        <p:spPr>
          <a:xfrm>
            <a:off x="683568" y="1772816"/>
            <a:ext cx="2304256" cy="1661993"/>
          </a:xfrm>
          <a:prstGeom prst="rect">
            <a:avLst/>
          </a:prstGeom>
          <a:noFill/>
        </p:spPr>
        <p:txBody>
          <a:bodyPr wrap="square" lIns="0" tIns="0" rIns="0" bIns="0" rtlCol="0">
            <a:spAutoFit/>
          </a:bodyPr>
          <a:lstStyle/>
          <a:p>
            <a:r>
              <a:rPr lang="da-DK" dirty="0"/>
              <a:t>Øvelse 1a: Drøft i grupper, hvad der dræner jer og giver jer energi. </a:t>
            </a:r>
          </a:p>
          <a:p>
            <a:endParaRPr lang="da-DK" dirty="0"/>
          </a:p>
          <a:p>
            <a:r>
              <a:rPr lang="da-DK" dirty="0"/>
              <a:t>Udfyld modellen</a:t>
            </a:r>
          </a:p>
        </p:txBody>
      </p:sp>
    </p:spTree>
    <p:extLst>
      <p:ext uri="{BB962C8B-B14F-4D97-AF65-F5344CB8AC3E}">
        <p14:creationId xmlns:p14="http://schemas.microsoft.com/office/powerpoint/2010/main" val="4009269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CFE087-918E-4A3C-873E-BB24E26D0748}"/>
              </a:ext>
            </a:extLst>
          </p:cNvPr>
          <p:cNvSpPr>
            <a:spLocks noGrp="1"/>
          </p:cNvSpPr>
          <p:nvPr>
            <p:ph type="title"/>
          </p:nvPr>
        </p:nvSpPr>
        <p:spPr>
          <a:xfrm>
            <a:off x="556269" y="314654"/>
            <a:ext cx="7904163" cy="756084"/>
          </a:xfrm>
        </p:spPr>
        <p:txBody>
          <a:bodyPr/>
          <a:lstStyle/>
          <a:p>
            <a:r>
              <a:rPr lang="da-DK" dirty="0"/>
              <a:t>Ting du har indflydelse på…</a:t>
            </a:r>
          </a:p>
        </p:txBody>
      </p:sp>
      <p:sp>
        <p:nvSpPr>
          <p:cNvPr id="3" name="Oval 2">
            <a:extLst>
              <a:ext uri="{FF2B5EF4-FFF2-40B4-BE49-F238E27FC236}">
                <a16:creationId xmlns:a16="http://schemas.microsoft.com/office/drawing/2014/main" id="{8A264818-5089-4339-A20C-1CEFE25DAD21}"/>
              </a:ext>
            </a:extLst>
          </p:cNvPr>
          <p:cNvSpPr/>
          <p:nvPr/>
        </p:nvSpPr>
        <p:spPr>
          <a:xfrm>
            <a:off x="3906838" y="1412776"/>
            <a:ext cx="4608512" cy="436751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xtBox 5">
            <a:extLst>
              <a:ext uri="{FF2B5EF4-FFF2-40B4-BE49-F238E27FC236}">
                <a16:creationId xmlns:a16="http://schemas.microsoft.com/office/drawing/2014/main" id="{B0EC3EA6-E28C-437A-A988-39446C83A940}"/>
              </a:ext>
            </a:extLst>
          </p:cNvPr>
          <p:cNvSpPr txBox="1"/>
          <p:nvPr/>
        </p:nvSpPr>
        <p:spPr>
          <a:xfrm>
            <a:off x="5292080" y="2204864"/>
            <a:ext cx="1944216" cy="553998"/>
          </a:xfrm>
          <a:prstGeom prst="rect">
            <a:avLst/>
          </a:prstGeom>
          <a:noFill/>
        </p:spPr>
        <p:txBody>
          <a:bodyPr wrap="square" lIns="0" tIns="0" rIns="0" bIns="0" rtlCol="0">
            <a:spAutoFit/>
          </a:bodyPr>
          <a:lstStyle/>
          <a:p>
            <a:r>
              <a:rPr lang="da-DK" dirty="0"/>
              <a:t>Ting jeg selv har indflydelse på…..</a:t>
            </a:r>
          </a:p>
        </p:txBody>
      </p:sp>
      <p:sp>
        <p:nvSpPr>
          <p:cNvPr id="7" name="TextBox 6">
            <a:extLst>
              <a:ext uri="{FF2B5EF4-FFF2-40B4-BE49-F238E27FC236}">
                <a16:creationId xmlns:a16="http://schemas.microsoft.com/office/drawing/2014/main" id="{210A0250-350B-4AC6-82FE-C4FBDCA2F23A}"/>
              </a:ext>
            </a:extLst>
          </p:cNvPr>
          <p:cNvSpPr txBox="1"/>
          <p:nvPr/>
        </p:nvSpPr>
        <p:spPr>
          <a:xfrm>
            <a:off x="899592" y="2097162"/>
            <a:ext cx="2736304" cy="553998"/>
          </a:xfrm>
          <a:prstGeom prst="rect">
            <a:avLst/>
          </a:prstGeom>
          <a:noFill/>
        </p:spPr>
        <p:txBody>
          <a:bodyPr wrap="square" lIns="0" tIns="0" rIns="0" bIns="0" rtlCol="0">
            <a:spAutoFit/>
          </a:bodyPr>
          <a:lstStyle/>
          <a:p>
            <a:r>
              <a:rPr lang="da-DK" dirty="0"/>
              <a:t>Ting jeg ikke selv har indflydelse på….. </a:t>
            </a:r>
          </a:p>
        </p:txBody>
      </p:sp>
    </p:spTree>
    <p:extLst>
      <p:ext uri="{BB962C8B-B14F-4D97-AF65-F5344CB8AC3E}">
        <p14:creationId xmlns:p14="http://schemas.microsoft.com/office/powerpoint/2010/main" val="2114154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E34D5-EBFA-42E7-B8BB-AB493C21BE1E}"/>
              </a:ext>
            </a:extLst>
          </p:cNvPr>
          <p:cNvSpPr>
            <a:spLocks noGrp="1"/>
          </p:cNvSpPr>
          <p:nvPr>
            <p:ph type="title"/>
          </p:nvPr>
        </p:nvSpPr>
        <p:spPr>
          <a:xfrm>
            <a:off x="539552" y="476672"/>
            <a:ext cx="7904163" cy="756084"/>
          </a:xfrm>
        </p:spPr>
        <p:txBody>
          <a:bodyPr/>
          <a:lstStyle/>
          <a:p>
            <a:r>
              <a:rPr lang="da-DK" dirty="0"/>
              <a:t>Stress- og sårbarhedsmodellen</a:t>
            </a:r>
            <a:r>
              <a:rPr lang="da-DK"/>
              <a:t/>
            </a:r>
            <a:br>
              <a:rPr lang="da-DK"/>
            </a:br>
            <a:r>
              <a:rPr lang="da-DK" sz="2000"/>
              <a:t>Bo </a:t>
            </a:r>
            <a:r>
              <a:rPr lang="da-DK" sz="2000" dirty="0"/>
              <a:t>Hejlskov og Trine Uhrskov</a:t>
            </a:r>
          </a:p>
        </p:txBody>
      </p:sp>
      <p:pic>
        <p:nvPicPr>
          <p:cNvPr id="5" name="Pladsholder til indhold 4">
            <a:extLst>
              <a:ext uri="{FF2B5EF4-FFF2-40B4-BE49-F238E27FC236}">
                <a16:creationId xmlns:a16="http://schemas.microsoft.com/office/drawing/2014/main" id="{AD086615-8959-4B21-AB7A-B34E8A136912}"/>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179512" y="1268760"/>
            <a:ext cx="8159044" cy="4642215"/>
          </a:xfrm>
          <a:prstGeom prst="rect">
            <a:avLst/>
          </a:prstGeom>
        </p:spPr>
      </p:pic>
    </p:spTree>
    <p:extLst>
      <p:ext uri="{BB962C8B-B14F-4D97-AF65-F5344CB8AC3E}">
        <p14:creationId xmlns:p14="http://schemas.microsoft.com/office/powerpoint/2010/main" val="290866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B301C2E-3393-4956-97BE-C7D36989BD89}"/>
              </a:ext>
            </a:extLst>
          </p:cNvPr>
          <p:cNvGraphicFramePr>
            <a:graphicFrameLocks noChangeAspect="1"/>
          </p:cNvGraphicFramePr>
          <p:nvPr>
            <p:custDataLst>
              <p:tags r:id="rId2"/>
            </p:custDataLst>
            <p:extLst>
              <p:ext uri="{D42A27DB-BD31-4B8C-83A1-F6EECF244321}">
                <p14:modId xmlns:p14="http://schemas.microsoft.com/office/powerpoint/2010/main" val="20675559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8" name="think-cell Slide" r:id="rId4" imgW="473" imgH="476" progId="TCLayout.ActiveDocument.1">
                  <p:embed/>
                </p:oleObj>
              </mc:Choice>
              <mc:Fallback>
                <p:oleObj name="think-cell Slide" r:id="rId4" imgW="473" imgH="47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60B10A5-0790-4FEE-8ECC-523B256F7169}"/>
              </a:ext>
            </a:extLst>
          </p:cNvPr>
          <p:cNvSpPr>
            <a:spLocks noGrp="1"/>
          </p:cNvSpPr>
          <p:nvPr>
            <p:ph type="title"/>
          </p:nvPr>
        </p:nvSpPr>
        <p:spPr/>
        <p:txBody>
          <a:bodyPr vert="horz"/>
          <a:lstStyle/>
          <a:p>
            <a:r>
              <a:rPr lang="da-DK" dirty="0"/>
              <a:t>Gruppeforløbet består af 10 moduler</a:t>
            </a:r>
          </a:p>
        </p:txBody>
      </p:sp>
      <p:sp>
        <p:nvSpPr>
          <p:cNvPr id="3" name="Content Placeholder 2">
            <a:extLst>
              <a:ext uri="{FF2B5EF4-FFF2-40B4-BE49-F238E27FC236}">
                <a16:creationId xmlns:a16="http://schemas.microsoft.com/office/drawing/2014/main" id="{6CA83AFC-132A-4D09-82DE-5153DC86C11D}"/>
              </a:ext>
            </a:extLst>
          </p:cNvPr>
          <p:cNvSpPr>
            <a:spLocks noGrp="1"/>
          </p:cNvSpPr>
          <p:nvPr>
            <p:ph idx="1"/>
          </p:nvPr>
        </p:nvSpPr>
        <p:spPr/>
        <p:txBody>
          <a:bodyPr/>
          <a:lstStyle/>
          <a:p>
            <a:pPr marL="342900" indent="-342900">
              <a:buFont typeface="+mj-lt"/>
              <a:buAutoNum type="arabicPeriod"/>
            </a:pPr>
            <a:r>
              <a:rPr lang="da-DK" dirty="0"/>
              <a:t>Velkommen </a:t>
            </a:r>
          </a:p>
          <a:p>
            <a:pPr marL="342900" indent="-342900">
              <a:buFont typeface="+mj-lt"/>
              <a:buAutoNum type="arabicPeriod"/>
            </a:pPr>
            <a:r>
              <a:rPr lang="da-DK" dirty="0"/>
              <a:t>Forstå mig selv og andre</a:t>
            </a:r>
          </a:p>
          <a:p>
            <a:pPr marL="342900" indent="-342900">
              <a:buFont typeface="+mj-lt"/>
              <a:buAutoNum type="arabicPeriod"/>
            </a:pPr>
            <a:r>
              <a:rPr lang="da-DK" dirty="0"/>
              <a:t>Samtale </a:t>
            </a:r>
          </a:p>
          <a:p>
            <a:pPr marL="342900" indent="-342900">
              <a:buFont typeface="+mj-lt"/>
              <a:buAutoNum type="arabicPeriod"/>
            </a:pPr>
            <a:r>
              <a:rPr lang="da-DK" dirty="0"/>
              <a:t>Konflikter </a:t>
            </a:r>
          </a:p>
          <a:p>
            <a:pPr marL="342900" indent="-342900">
              <a:buFont typeface="+mj-lt"/>
              <a:buAutoNum type="arabicPeriod"/>
            </a:pPr>
            <a:r>
              <a:rPr lang="da-DK" dirty="0"/>
              <a:t>Flytte hjemmefra og hverdagen i egen bolig</a:t>
            </a:r>
          </a:p>
          <a:p>
            <a:pPr marL="342900" indent="-342900">
              <a:buFont typeface="+mj-lt"/>
              <a:buAutoNum type="arabicPeriod"/>
            </a:pPr>
            <a:r>
              <a:rPr lang="da-DK" dirty="0"/>
              <a:t>Fritid, venskaber og kærester</a:t>
            </a:r>
          </a:p>
          <a:p>
            <a:pPr marL="342900" indent="-342900">
              <a:buFont typeface="+mj-lt"/>
              <a:buAutoNum type="arabicPeriod"/>
            </a:pPr>
            <a:r>
              <a:rPr lang="da-DK" dirty="0"/>
              <a:t>Uddannelse og job</a:t>
            </a:r>
          </a:p>
          <a:p>
            <a:pPr marL="342900" indent="-342900">
              <a:buFont typeface="+mj-lt"/>
              <a:buAutoNum type="arabicPeriod"/>
            </a:pPr>
            <a:r>
              <a:rPr lang="da-DK" dirty="0"/>
              <a:t>Muligheder og rettigheder</a:t>
            </a:r>
          </a:p>
          <a:p>
            <a:pPr marL="342900" indent="-342900">
              <a:buFont typeface="+mj-lt"/>
              <a:buAutoNum type="arabicPeriod"/>
            </a:pPr>
            <a:r>
              <a:rPr lang="da-DK" dirty="0"/>
              <a:t>Afslutning</a:t>
            </a:r>
          </a:p>
          <a:p>
            <a:pPr marL="342900" indent="-342900">
              <a:buFont typeface="+mj-lt"/>
              <a:buAutoNum type="arabicPeriod"/>
            </a:pPr>
            <a:r>
              <a:rPr lang="da-DK" dirty="0"/>
              <a:t> Booster (efter 2 mdr.)</a:t>
            </a:r>
          </a:p>
        </p:txBody>
      </p:sp>
    </p:spTree>
    <p:extLst>
      <p:ext uri="{BB962C8B-B14F-4D97-AF65-F5344CB8AC3E}">
        <p14:creationId xmlns:p14="http://schemas.microsoft.com/office/powerpoint/2010/main" val="34594328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F5D343A-1FE1-42D0-ABE3-4EFDE07F4C9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78" name="think-cell Slide" r:id="rId4" imgW="360" imgH="360" progId="TCLayout.ActiveDocument.1">
                  <p:embed/>
                </p:oleObj>
              </mc:Choice>
              <mc:Fallback>
                <p:oleObj name="think-cell Slide" r:id="rId4" imgW="360" imgH="360" progId="TCLayout.ActiveDocument.1">
                  <p:embed/>
                  <p:pic>
                    <p:nvPicPr>
                      <p:cNvPr id="10" name="Object 9" hidden="1">
                        <a:extLst>
                          <a:ext uri="{FF2B5EF4-FFF2-40B4-BE49-F238E27FC236}">
                            <a16:creationId xmlns:a16="http://schemas.microsoft.com/office/drawing/2014/main" id="{FF5D343A-1FE1-42D0-ABE3-4EFDE07F4C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el 1">
            <a:extLst>
              <a:ext uri="{FF2B5EF4-FFF2-40B4-BE49-F238E27FC236}">
                <a16:creationId xmlns:a16="http://schemas.microsoft.com/office/drawing/2014/main" id="{98C198D0-280F-4492-AC9C-0E8E49A3014E}"/>
              </a:ext>
            </a:extLst>
          </p:cNvPr>
          <p:cNvSpPr>
            <a:spLocks noGrp="1"/>
          </p:cNvSpPr>
          <p:nvPr>
            <p:ph type="title"/>
          </p:nvPr>
        </p:nvSpPr>
        <p:spPr>
          <a:xfrm>
            <a:off x="539552" y="476672"/>
            <a:ext cx="7904163" cy="756084"/>
          </a:xfrm>
        </p:spPr>
        <p:txBody>
          <a:bodyPr vert="horz"/>
          <a:lstStyle/>
          <a:p>
            <a:r>
              <a:rPr lang="da-DK" dirty="0"/>
              <a:t>Stress- og sårbarhedsmodellen</a:t>
            </a:r>
            <a:r>
              <a:rPr lang="da-DK"/>
              <a:t/>
            </a:r>
            <a:br>
              <a:rPr lang="da-DK"/>
            </a:br>
            <a:r>
              <a:rPr lang="da-DK" sz="2000"/>
              <a:t>Bo </a:t>
            </a:r>
            <a:r>
              <a:rPr lang="da-DK" sz="2000" dirty="0"/>
              <a:t>Hejlskov og Trine Uhrskov</a:t>
            </a:r>
          </a:p>
        </p:txBody>
      </p:sp>
      <p:pic>
        <p:nvPicPr>
          <p:cNvPr id="7" name="Pladsholder til indhold 5">
            <a:extLst>
              <a:ext uri="{FF2B5EF4-FFF2-40B4-BE49-F238E27FC236}">
                <a16:creationId xmlns:a16="http://schemas.microsoft.com/office/drawing/2014/main" id="{1E1486B9-6717-42D5-9CF4-B7A75943E217}"/>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16198" t="5183" r="12966" b="5386"/>
          <a:stretch/>
        </p:blipFill>
        <p:spPr>
          <a:xfrm>
            <a:off x="1467296" y="1556792"/>
            <a:ext cx="6450337" cy="4679656"/>
          </a:xfrm>
          <a:prstGeom prst="rect">
            <a:avLst/>
          </a:prstGeom>
        </p:spPr>
      </p:pic>
    </p:spTree>
    <p:extLst>
      <p:ext uri="{BB962C8B-B14F-4D97-AF65-F5344CB8AC3E}">
        <p14:creationId xmlns:p14="http://schemas.microsoft.com/office/powerpoint/2010/main" val="5815108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F5D343A-1FE1-42D0-ABE3-4EFDE07F4C9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2" name="think-cell Slide" r:id="rId4" imgW="360" imgH="360" progId="TCLayout.ActiveDocument.1">
                  <p:embed/>
                </p:oleObj>
              </mc:Choice>
              <mc:Fallback>
                <p:oleObj name="think-cell Slide" r:id="rId4" imgW="360" imgH="360" progId="TCLayout.ActiveDocument.1">
                  <p:embed/>
                  <p:pic>
                    <p:nvPicPr>
                      <p:cNvPr id="10" name="Object 9" hidden="1">
                        <a:extLst>
                          <a:ext uri="{FF2B5EF4-FFF2-40B4-BE49-F238E27FC236}">
                            <a16:creationId xmlns:a16="http://schemas.microsoft.com/office/drawing/2014/main" id="{FF5D343A-1FE1-42D0-ABE3-4EFDE07F4C9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el 1">
            <a:extLst>
              <a:ext uri="{FF2B5EF4-FFF2-40B4-BE49-F238E27FC236}">
                <a16:creationId xmlns:a16="http://schemas.microsoft.com/office/drawing/2014/main" id="{98C198D0-280F-4492-AC9C-0E8E49A3014E}"/>
              </a:ext>
            </a:extLst>
          </p:cNvPr>
          <p:cNvSpPr>
            <a:spLocks noGrp="1"/>
          </p:cNvSpPr>
          <p:nvPr>
            <p:ph type="title"/>
          </p:nvPr>
        </p:nvSpPr>
        <p:spPr>
          <a:xfrm>
            <a:off x="539552" y="476672"/>
            <a:ext cx="7904163" cy="756084"/>
          </a:xfrm>
        </p:spPr>
        <p:txBody>
          <a:bodyPr vert="horz"/>
          <a:lstStyle/>
          <a:p>
            <a:r>
              <a:rPr lang="da-DK" dirty="0"/>
              <a:t>Stress- og sårbarhedsmodellen</a:t>
            </a:r>
            <a:r>
              <a:rPr lang="da-DK"/>
              <a:t/>
            </a:r>
            <a:br>
              <a:rPr lang="da-DK"/>
            </a:br>
            <a:r>
              <a:rPr lang="da-DK" sz="2000"/>
              <a:t>Bo </a:t>
            </a:r>
            <a:r>
              <a:rPr lang="da-DK" sz="2000" dirty="0"/>
              <a:t>Hejlskov og Trine Uhrskov</a:t>
            </a:r>
          </a:p>
        </p:txBody>
      </p:sp>
      <p:pic>
        <p:nvPicPr>
          <p:cNvPr id="8" name="Pladsholder til indhold 5">
            <a:extLst>
              <a:ext uri="{FF2B5EF4-FFF2-40B4-BE49-F238E27FC236}">
                <a16:creationId xmlns:a16="http://schemas.microsoft.com/office/drawing/2014/main" id="{10786368-18C2-43D6-97CA-E55A3FE6A5AB}"/>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l="15775" t="4834" r="11154" b="3317"/>
          <a:stretch/>
        </p:blipFill>
        <p:spPr>
          <a:xfrm>
            <a:off x="1220506" y="1412776"/>
            <a:ext cx="6702987" cy="4805918"/>
          </a:xfrm>
          <a:prstGeom prst="rect">
            <a:avLst/>
          </a:prstGeom>
        </p:spPr>
      </p:pic>
    </p:spTree>
    <p:extLst>
      <p:ext uri="{BB962C8B-B14F-4D97-AF65-F5344CB8AC3E}">
        <p14:creationId xmlns:p14="http://schemas.microsoft.com/office/powerpoint/2010/main" val="1004059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AB106E3F-6C22-464F-9FC5-6644113EDA3A}"/>
              </a:ext>
            </a:extLst>
          </p:cNvPr>
          <p:cNvSpPr>
            <a:spLocks noGrp="1"/>
          </p:cNvSpPr>
          <p:nvPr>
            <p:ph type="title"/>
          </p:nvPr>
        </p:nvSpPr>
        <p:spPr>
          <a:xfrm>
            <a:off x="539552" y="476672"/>
            <a:ext cx="7904163" cy="756084"/>
          </a:xfrm>
        </p:spPr>
        <p:txBody>
          <a:bodyPr vert="horz"/>
          <a:lstStyle/>
          <a:p>
            <a:r>
              <a:rPr lang="da-DK" dirty="0"/>
              <a:t>Stress- og sårbarhedsmodellen</a:t>
            </a:r>
            <a:r>
              <a:rPr lang="da-DK"/>
              <a:t/>
            </a:r>
            <a:br>
              <a:rPr lang="da-DK"/>
            </a:br>
            <a:r>
              <a:rPr lang="da-DK" sz="2000"/>
              <a:t>Bo </a:t>
            </a:r>
            <a:r>
              <a:rPr lang="da-DK" sz="2000" dirty="0"/>
              <a:t>Hejlskov og Trine Uhrskov</a:t>
            </a:r>
          </a:p>
        </p:txBody>
      </p:sp>
      <p:pic>
        <p:nvPicPr>
          <p:cNvPr id="6" name="Pladsholder til indhold 5">
            <a:extLst>
              <a:ext uri="{FF2B5EF4-FFF2-40B4-BE49-F238E27FC236}">
                <a16:creationId xmlns:a16="http://schemas.microsoft.com/office/drawing/2014/main" id="{944FA957-FCC8-4F48-B2A7-5DD13374942E}"/>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430441" y="1268760"/>
            <a:ext cx="8122384" cy="4649709"/>
          </a:xfrm>
          <a:prstGeom prst="rect">
            <a:avLst/>
          </a:prstGeom>
        </p:spPr>
      </p:pic>
    </p:spTree>
    <p:extLst>
      <p:ext uri="{BB962C8B-B14F-4D97-AF65-F5344CB8AC3E}">
        <p14:creationId xmlns:p14="http://schemas.microsoft.com/office/powerpoint/2010/main" val="40556702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2E7A786A-2076-4B32-A410-C1905BAA0CE1}"/>
              </a:ext>
            </a:extLst>
          </p:cNvPr>
          <p:cNvSpPr>
            <a:spLocks noGrp="1"/>
          </p:cNvSpPr>
          <p:nvPr>
            <p:ph type="title"/>
          </p:nvPr>
        </p:nvSpPr>
        <p:spPr>
          <a:xfrm>
            <a:off x="539552" y="476672"/>
            <a:ext cx="7904163" cy="756084"/>
          </a:xfrm>
        </p:spPr>
        <p:txBody>
          <a:bodyPr vert="horz"/>
          <a:lstStyle/>
          <a:p>
            <a:r>
              <a:rPr lang="da-DK" dirty="0"/>
              <a:t>Stress- og sårbarhedsmodellen</a:t>
            </a:r>
            <a:r>
              <a:rPr lang="da-DK"/>
              <a:t/>
            </a:r>
            <a:br>
              <a:rPr lang="da-DK"/>
            </a:br>
            <a:r>
              <a:rPr lang="da-DK" sz="2000"/>
              <a:t>Bo </a:t>
            </a:r>
            <a:r>
              <a:rPr lang="da-DK" sz="2000" dirty="0"/>
              <a:t>Hejlskov og Trine Uhrskov</a:t>
            </a:r>
          </a:p>
        </p:txBody>
      </p:sp>
      <p:pic>
        <p:nvPicPr>
          <p:cNvPr id="6" name="Pladsholder til indhold 5">
            <a:extLst>
              <a:ext uri="{FF2B5EF4-FFF2-40B4-BE49-F238E27FC236}">
                <a16:creationId xmlns:a16="http://schemas.microsoft.com/office/drawing/2014/main" id="{DC79BD0B-F935-4004-A51A-590DCA736AEB}"/>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354428" y="1268760"/>
            <a:ext cx="8435144" cy="4836150"/>
          </a:xfrm>
          <a:prstGeom prst="rect">
            <a:avLst/>
          </a:prstGeom>
        </p:spPr>
      </p:pic>
    </p:spTree>
    <p:extLst>
      <p:ext uri="{BB962C8B-B14F-4D97-AF65-F5344CB8AC3E}">
        <p14:creationId xmlns:p14="http://schemas.microsoft.com/office/powerpoint/2010/main" val="41882208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D9CE880-AE69-4339-A31F-649160AA73B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26" name="think-cell Slide" r:id="rId4" imgW="473" imgH="476" progId="TCLayout.ActiveDocument.1">
                  <p:embed/>
                </p:oleObj>
              </mc:Choice>
              <mc:Fallback>
                <p:oleObj name="think-cell Slide" r:id="rId4" imgW="473" imgH="476" progId="TCLayout.ActiveDocument.1">
                  <p:embed/>
                  <p:pic>
                    <p:nvPicPr>
                      <p:cNvPr id="3" name="Object 2" hidden="1">
                        <a:extLst>
                          <a:ext uri="{FF2B5EF4-FFF2-40B4-BE49-F238E27FC236}">
                            <a16:creationId xmlns:a16="http://schemas.microsoft.com/office/drawing/2014/main" id="{0D9CE880-AE69-4339-A31F-649160AA73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ladsholder til indhold 4">
            <a:extLst>
              <a:ext uri="{FF2B5EF4-FFF2-40B4-BE49-F238E27FC236}">
                <a16:creationId xmlns:a16="http://schemas.microsoft.com/office/drawing/2014/main" id="{B06CE9E8-ACA8-46ED-8451-5C11774C367B}"/>
              </a:ext>
            </a:extLst>
          </p:cNvPr>
          <p:cNvPicPr>
            <a:picLocks noGrp="1" noChangeAspect="1"/>
          </p:cNvPicPr>
          <p:nvPr>
            <p:ph idx="1"/>
          </p:nvPr>
        </p:nvPicPr>
        <p:blipFill rotWithShape="1">
          <a:blip r:embed="rId6">
            <a:extLst>
              <a:ext uri="{28A0092B-C50C-407E-A947-70E740481C1C}">
                <a14:useLocalDpi xmlns:a14="http://schemas.microsoft.com/office/drawing/2010/main"/>
              </a:ext>
            </a:extLst>
          </a:blip>
          <a:srcRect/>
          <a:stretch/>
        </p:blipFill>
        <p:spPr>
          <a:xfrm>
            <a:off x="274831" y="1268760"/>
            <a:ext cx="8594337" cy="4608512"/>
          </a:xfrm>
          <a:prstGeom prst="rect">
            <a:avLst/>
          </a:prstGeom>
        </p:spPr>
      </p:pic>
      <p:sp>
        <p:nvSpPr>
          <p:cNvPr id="6" name="Titel 1">
            <a:extLst>
              <a:ext uri="{FF2B5EF4-FFF2-40B4-BE49-F238E27FC236}">
                <a16:creationId xmlns:a16="http://schemas.microsoft.com/office/drawing/2014/main" id="{3AF8F75D-EA95-4560-BA23-83312BFFE474}"/>
              </a:ext>
            </a:extLst>
          </p:cNvPr>
          <p:cNvSpPr>
            <a:spLocks noGrp="1"/>
          </p:cNvSpPr>
          <p:nvPr>
            <p:ph type="title"/>
          </p:nvPr>
        </p:nvSpPr>
        <p:spPr>
          <a:xfrm>
            <a:off x="611187" y="332656"/>
            <a:ext cx="7904163" cy="936104"/>
          </a:xfrm>
        </p:spPr>
        <p:txBody>
          <a:bodyPr vert="horz"/>
          <a:lstStyle/>
          <a:p>
            <a:r>
              <a:rPr lang="da-DK" dirty="0"/>
              <a:t>Stress- og sårbarhedsmodellen</a:t>
            </a:r>
            <a:br>
              <a:rPr lang="da-DK" dirty="0"/>
            </a:br>
            <a:r>
              <a:rPr lang="da-DK" sz="2000" dirty="0"/>
              <a:t>Øvelse 1b: Tegn din egen kurve</a:t>
            </a:r>
          </a:p>
        </p:txBody>
      </p:sp>
    </p:spTree>
    <p:extLst>
      <p:ext uri="{BB962C8B-B14F-4D97-AF65-F5344CB8AC3E}">
        <p14:creationId xmlns:p14="http://schemas.microsoft.com/office/powerpoint/2010/main" val="686541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8F99B3CB-DA51-1368-A8FD-96739ED3FF9E}"/>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A92C3A09-69BE-2127-3DE5-9FA9DE7852E9}"/>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93FD3AE8-876D-EAFE-19D4-004E9D2F48C6}"/>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A19EA781-88FB-DAC8-72D8-587AE52768C5}"/>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007C0B6F-6A90-F5AF-E566-834CE80E64A2}"/>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F18A0FB1-E7B7-CB52-790F-CE6EC4C619FB}"/>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FB65BB05-8416-BF6D-5343-9F13C86C395E}"/>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DB80E47D-76CF-CE46-73CF-F15E4A54478E}"/>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ED9E4A88-3634-5D03-5915-38B2CAC55AB7}"/>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9E7D0857-0B51-0854-2896-8DEC2E5A4E4F}"/>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D4903C2D-0396-DBB9-F04A-58176A95BF4C}"/>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3EA91D2D-C33D-B19F-0877-86610702026A}"/>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D61BBBFC-0852-0706-4166-1EE42287EAC9}"/>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235039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131D346-FAE1-4B40-940C-9B3C54D7520E}"/>
              </a:ext>
            </a:extLst>
          </p:cNvPr>
          <p:cNvGraphicFramePr>
            <a:graphicFrameLocks noChangeAspect="1"/>
          </p:cNvGraphicFramePr>
          <p:nvPr>
            <p:custDataLst>
              <p:tags r:id="rId2"/>
            </p:custDataLst>
            <p:extLst>
              <p:ext uri="{D42A27DB-BD31-4B8C-83A1-F6EECF244321}">
                <p14:modId xmlns:p14="http://schemas.microsoft.com/office/powerpoint/2010/main" val="197054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0" name="think-cell Slide" r:id="rId4" imgW="360" imgH="360" progId="TCLayout.ActiveDocument.1">
                  <p:embed/>
                </p:oleObj>
              </mc:Choice>
              <mc:Fallback>
                <p:oleObj name="think-cell Slide" r:id="rId4" imgW="360" imgH="360"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65BD36D7-9CEE-45E1-88C9-AF75D6509475}"/>
              </a:ext>
            </a:extLst>
          </p:cNvPr>
          <p:cNvSpPr>
            <a:spLocks noGrp="1"/>
          </p:cNvSpPr>
          <p:nvPr>
            <p:ph type="title"/>
          </p:nvPr>
        </p:nvSpPr>
        <p:spPr/>
        <p:txBody>
          <a:bodyPr vert="horz"/>
          <a:lstStyle/>
          <a:p>
            <a:r>
              <a:rPr lang="da-DK" dirty="0"/>
              <a:t>Hjemmeøvelser til næste gang:</a:t>
            </a:r>
            <a:br>
              <a:rPr lang="da-DK" dirty="0"/>
            </a:br>
            <a:endParaRPr lang="da-DK" dirty="0"/>
          </a:p>
        </p:txBody>
      </p:sp>
      <p:sp>
        <p:nvSpPr>
          <p:cNvPr id="3" name="Pladsholder til indhold 2">
            <a:extLst>
              <a:ext uri="{FF2B5EF4-FFF2-40B4-BE49-F238E27FC236}">
                <a16:creationId xmlns:a16="http://schemas.microsoft.com/office/drawing/2014/main" id="{B230E672-8F11-4286-8373-F6FA80773151}"/>
              </a:ext>
            </a:extLst>
          </p:cNvPr>
          <p:cNvSpPr>
            <a:spLocks noGrp="1"/>
          </p:cNvSpPr>
          <p:nvPr>
            <p:ph idx="1"/>
          </p:nvPr>
        </p:nvSpPr>
        <p:spPr>
          <a:xfrm>
            <a:off x="628649" y="1412776"/>
            <a:ext cx="7904163" cy="4680519"/>
          </a:xfrm>
        </p:spPr>
        <p:txBody>
          <a:bodyPr>
            <a:normAutofit fontScale="85000" lnSpcReduction="20000"/>
          </a:bodyPr>
          <a:lstStyle/>
          <a:p>
            <a:pPr marL="0" indent="0">
              <a:buNone/>
            </a:pPr>
            <a:r>
              <a:rPr lang="da-DK" b="1" dirty="0"/>
              <a:t>[Udvælg evt. den/de relevante hjemmeøvelser og slet resten]</a:t>
            </a:r>
            <a:endParaRPr lang="da-DK" dirty="0"/>
          </a:p>
          <a:p>
            <a:r>
              <a:rPr lang="da-DK" dirty="0"/>
              <a:t>Arbejd med de 24 styrker sammen med jeres individuelle vejleder. Udvælg alle de styrker, der passer på Jer og udvælg dernæst 3 kernestyrker. </a:t>
            </a:r>
          </a:p>
          <a:p>
            <a:r>
              <a:rPr lang="da-DK" dirty="0"/>
              <a:t>Bemærk andres eller eget kropssprog ved en udvalgt episode, fx familiesammenkomst. Tal med støttepersonen om dine observationer.  </a:t>
            </a:r>
          </a:p>
          <a:p>
            <a:r>
              <a:rPr lang="da-DK" dirty="0"/>
              <a:t>Find en situation, hvor du gerne ville have startet </a:t>
            </a:r>
            <a:r>
              <a:rPr lang="da-DK"/>
              <a:t>en samtale, </a:t>
            </a:r>
            <a:r>
              <a:rPr lang="da-DK" dirty="0"/>
              <a:t>men ikke fik det gjort. Drøft med støttepersonen, hvad der var svært.</a:t>
            </a:r>
          </a:p>
          <a:p>
            <a:r>
              <a:rPr lang="da-DK" dirty="0"/>
              <a:t>Tænk over en person, som du gerne vil snakke med, men hvor du er i tvivl om, hvad du skal snakke om. </a:t>
            </a:r>
          </a:p>
          <a:p>
            <a:r>
              <a:rPr lang="da-DK" dirty="0"/>
              <a:t>Træn samtale: Fx Small talk til familiesammenkomst, gribe en samtale, holde en samtale i gang, afslutte en samtale, sige til og fra i en samtale. </a:t>
            </a:r>
          </a:p>
          <a:p>
            <a:r>
              <a:rPr lang="da-DK" dirty="0"/>
              <a:t>Lav en liste over samtaleemner sammen med støttepersonen. </a:t>
            </a:r>
          </a:p>
          <a:p>
            <a:r>
              <a:rPr lang="da-DK" dirty="0"/>
              <a:t>Tænk over situationer, hvor du har haft svært ved at afslutte en samtale, drøft med støttepersonen, hvad der kan være svært.</a:t>
            </a:r>
          </a:p>
          <a:p>
            <a:r>
              <a:rPr lang="da-DK" dirty="0"/>
              <a:t>Lav en liste over ting, som du især tager med dig fra modulet. Se på dine mål og din handleplan og drøft med støttepersonen, hvordan gruppeforløbet kan være hjælpsomt for dig. </a:t>
            </a:r>
          </a:p>
          <a:p>
            <a:r>
              <a:rPr lang="da-DK" dirty="0"/>
              <a:t>Eller noget helt andet, der giver mere mening for dig…</a:t>
            </a:r>
          </a:p>
        </p:txBody>
      </p:sp>
    </p:spTree>
    <p:extLst>
      <p:ext uri="{BB962C8B-B14F-4D97-AF65-F5344CB8AC3E}">
        <p14:creationId xmlns:p14="http://schemas.microsoft.com/office/powerpoint/2010/main" val="40693266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3242BB1-AF01-4D2A-A32E-DFCBE80FF52E}"/>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74" name="think-cell Slide" r:id="rId4" imgW="360" imgH="360" progId="TCLayout.ActiveDocument.1">
                  <p:embed/>
                </p:oleObj>
              </mc:Choice>
              <mc:Fallback>
                <p:oleObj name="think-cell Slide" r:id="rId4" imgW="360" imgH="360" progId="TCLayout.ActiveDocument.1">
                  <p:embed/>
                  <p:pic>
                    <p:nvPicPr>
                      <p:cNvPr id="3" name="Object 2" hidden="1">
                        <a:extLst>
                          <a:ext uri="{FF2B5EF4-FFF2-40B4-BE49-F238E27FC236}">
                            <a16:creationId xmlns:a16="http://schemas.microsoft.com/office/drawing/2014/main" id="{13242BB1-AF01-4D2A-A32E-DFCBE80FF5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ladsholder til indhold 5"/>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l="5694" t="10715" r="4974" b="7137"/>
          <a:stretch/>
        </p:blipFill>
        <p:spPr>
          <a:xfrm>
            <a:off x="589817" y="1052736"/>
            <a:ext cx="7759775" cy="4968552"/>
          </a:xfrm>
          <a:prstGeom prst="rect">
            <a:avLst/>
          </a:prstGeom>
        </p:spPr>
      </p:pic>
      <p:sp>
        <p:nvSpPr>
          <p:cNvPr id="7" name="Titel 1">
            <a:extLst>
              <a:ext uri="{FF2B5EF4-FFF2-40B4-BE49-F238E27FC236}">
                <a16:creationId xmlns:a16="http://schemas.microsoft.com/office/drawing/2014/main" id="{6C77103D-D40B-4111-A1E7-2FBDECA6919D}"/>
              </a:ext>
            </a:extLst>
          </p:cNvPr>
          <p:cNvSpPr>
            <a:spLocks noGrp="1"/>
          </p:cNvSpPr>
          <p:nvPr>
            <p:ph type="title"/>
          </p:nvPr>
        </p:nvSpPr>
        <p:spPr>
          <a:xfrm>
            <a:off x="628649" y="395588"/>
            <a:ext cx="7904163" cy="756084"/>
          </a:xfrm>
        </p:spPr>
        <p:txBody>
          <a:bodyPr vert="horz"/>
          <a:lstStyle/>
          <a:p>
            <a:r>
              <a:rPr lang="da-DK" dirty="0"/>
              <a:t>Styrker (til hjemmeøvelse 1)</a:t>
            </a:r>
          </a:p>
        </p:txBody>
      </p:sp>
      <p:sp>
        <p:nvSpPr>
          <p:cNvPr id="2" name="TextBox 1">
            <a:extLst>
              <a:ext uri="{FF2B5EF4-FFF2-40B4-BE49-F238E27FC236}">
                <a16:creationId xmlns:a16="http://schemas.microsoft.com/office/drawing/2014/main" id="{DCA908DD-D7F7-45ED-825D-0279F90D95E3}"/>
              </a:ext>
            </a:extLst>
          </p:cNvPr>
          <p:cNvSpPr txBox="1"/>
          <p:nvPr/>
        </p:nvSpPr>
        <p:spPr>
          <a:xfrm>
            <a:off x="683568" y="5946182"/>
            <a:ext cx="1080120" cy="138499"/>
          </a:xfrm>
          <a:prstGeom prst="rect">
            <a:avLst/>
          </a:prstGeom>
          <a:noFill/>
        </p:spPr>
        <p:txBody>
          <a:bodyPr wrap="square" lIns="0" tIns="0" rIns="0" bIns="0" rtlCol="0">
            <a:spAutoFit/>
          </a:bodyPr>
          <a:lstStyle/>
          <a:p>
            <a:r>
              <a:rPr lang="da-DK" sz="900" dirty="0">
                <a:solidFill>
                  <a:schemeClr val="accent6"/>
                </a:solidFill>
              </a:rPr>
              <a:t>Kilde: </a:t>
            </a:r>
            <a:r>
              <a:rPr lang="da-DK" sz="900" dirty="0" err="1">
                <a:solidFill>
                  <a:schemeClr val="accent6"/>
                </a:solidFill>
              </a:rPr>
              <a:t>Mindhelper</a:t>
            </a:r>
            <a:endParaRPr lang="da-DK" sz="900" dirty="0">
              <a:solidFill>
                <a:schemeClr val="accent6"/>
              </a:solidFill>
            </a:endParaRPr>
          </a:p>
        </p:txBody>
      </p:sp>
    </p:spTree>
    <p:extLst>
      <p:ext uri="{BB962C8B-B14F-4D97-AF65-F5344CB8AC3E}">
        <p14:creationId xmlns:p14="http://schemas.microsoft.com/office/powerpoint/2010/main" val="3886839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28648" y="1706930"/>
            <a:ext cx="7904163" cy="3737972"/>
          </a:xfrm>
        </p:spPr>
        <p:txBody>
          <a:bodyPr/>
          <a:lstStyle/>
          <a:p>
            <a:r>
              <a:rPr lang="da-DK" b="1"/>
              <a:t>Hvad har </a:t>
            </a:r>
            <a:r>
              <a:rPr lang="da-DK" b="1" dirty="0"/>
              <a:t>været særligt godt i dag?</a:t>
            </a:r>
          </a:p>
          <a:p>
            <a:r>
              <a:rPr lang="da-DK" b="1"/>
              <a:t>Hvad </a:t>
            </a:r>
            <a:r>
              <a:rPr lang="da-DK" b="1" dirty="0"/>
              <a:t>har du lært?</a:t>
            </a:r>
          </a:p>
          <a:p>
            <a:r>
              <a:rPr lang="da-DK" b="1" dirty="0"/>
              <a:t>Hvad kunne med fordel have været anderledes?</a:t>
            </a:r>
          </a:p>
          <a:p>
            <a:r>
              <a:rPr lang="da-DK" b="1" dirty="0"/>
              <a:t>Er der noget du gerne vil bruge tid på igen på næste session?</a:t>
            </a:r>
          </a:p>
          <a:p>
            <a:pPr marL="0" indent="0">
              <a:buNone/>
            </a:pPr>
            <a:endParaRPr lang="da-DK" dirty="0"/>
          </a:p>
        </p:txBody>
      </p:sp>
      <p:grpSp>
        <p:nvGrpSpPr>
          <p:cNvPr id="6" name="Group 946">
            <a:extLst>
              <a:ext uri="{FF2B5EF4-FFF2-40B4-BE49-F238E27FC236}">
                <a16:creationId xmlns:a16="http://schemas.microsoft.com/office/drawing/2014/main" id="{94E9A713-E23B-4580-BBB2-F9DF8F3AA65C}"/>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7D0B43FC-BA75-44AD-9510-1593FE64C8E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8694AAB-824C-4E07-A2B5-BD536BCB3ABA}"/>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53C230E7-0777-8C85-8063-A2E8A120591E}"/>
              </a:ext>
            </a:extLst>
          </p:cNvPr>
          <p:cNvSpPr>
            <a:spLocks noGrp="1"/>
          </p:cNvSpPr>
          <p:nvPr>
            <p:ph type="title"/>
          </p:nvPr>
        </p:nvSpPr>
        <p:spPr>
          <a:xfrm>
            <a:off x="628649" y="764704"/>
            <a:ext cx="7904163" cy="756084"/>
          </a:xfrm>
        </p:spPr>
        <p:txBody>
          <a:bodyPr vert="horz"/>
          <a:lstStyle/>
          <a:p>
            <a:r>
              <a:rPr lang="da-DK" dirty="0"/>
              <a:t>Hvad tager du med dig hjem?</a:t>
            </a:r>
          </a:p>
        </p:txBody>
      </p:sp>
    </p:spTree>
    <p:extLst>
      <p:ext uri="{BB962C8B-B14F-4D97-AF65-F5344CB8AC3E}">
        <p14:creationId xmlns:p14="http://schemas.microsoft.com/office/powerpoint/2010/main" val="39810428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ud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E1927565-5C45-4A45-8A57-D3E971171A63}"/>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668B50E6-4A1E-4C9E-97D5-7F51D280843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2F6C7C8-5951-45E6-8236-9B5C26468570}"/>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6FA2B029-C468-4633-835D-BC9E40D39ADA}"/>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2210070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Gruppesessionerne følger en fast struktur</a:t>
            </a:r>
          </a:p>
        </p:txBody>
      </p:sp>
      <p:sp>
        <p:nvSpPr>
          <p:cNvPr id="3" name="Content Placeholder 2">
            <a:extLst>
              <a:ext uri="{FF2B5EF4-FFF2-40B4-BE49-F238E27FC236}">
                <a16:creationId xmlns:a16="http://schemas.microsoft.com/office/drawing/2014/main" id="{9D529F15-11E8-4AE0-AFE0-084D28B0BFB8}"/>
              </a:ext>
            </a:extLst>
          </p:cNvPr>
          <p:cNvSpPr>
            <a:spLocks noGrp="1"/>
          </p:cNvSpPr>
          <p:nvPr>
            <p:ph idx="1"/>
          </p:nvPr>
        </p:nvSpPr>
        <p:spPr/>
        <p:txBody>
          <a:bodyPr>
            <a:normAutofit/>
          </a:bodyPr>
          <a:lstStyle/>
          <a:p>
            <a:pPr marL="0" indent="0">
              <a:buNone/>
            </a:pPr>
            <a:r>
              <a:rPr lang="da-DK" b="1" dirty="0"/>
              <a:t>Velkommen</a:t>
            </a:r>
            <a:r>
              <a:rPr lang="da-DK" dirty="0"/>
              <a:t> og formål med dagen. </a:t>
            </a:r>
          </a:p>
          <a:p>
            <a:pPr marL="0" indent="0">
              <a:buNone/>
            </a:pPr>
            <a:r>
              <a:rPr lang="da-DK" b="1" dirty="0"/>
              <a:t>Kort tjek ind</a:t>
            </a:r>
            <a:r>
              <a:rPr lang="da-DK" dirty="0"/>
              <a:t>: Hvordan har jeg det på en skala fra 1 </a:t>
            </a:r>
            <a:r>
              <a:rPr lang="da-DK" dirty="0">
                <a:sym typeface="Wingdings" panose="05000000000000000000" pitchFamily="2" charset="2"/>
              </a:rPr>
              <a:t> til </a:t>
            </a:r>
            <a:r>
              <a:rPr lang="da-DK">
                <a:sym typeface="Wingdings" panose="05000000000000000000" pitchFamily="2" charset="2"/>
              </a:rPr>
              <a:t>10 ?</a:t>
            </a:r>
            <a:r>
              <a:rPr lang="da-DK"/>
              <a:t> </a:t>
            </a:r>
            <a:endParaRPr lang="da-DK" dirty="0"/>
          </a:p>
          <a:p>
            <a:pPr marL="0" indent="0">
              <a:buNone/>
            </a:pPr>
            <a:r>
              <a:rPr lang="da-DK" b="1" dirty="0"/>
              <a:t>Siden sidst</a:t>
            </a:r>
            <a:r>
              <a:rPr lang="da-DK" dirty="0"/>
              <a:t>: I taler sammen to og to om, hvordan det er gået siden sidste gruppesession. </a:t>
            </a:r>
          </a:p>
          <a:p>
            <a:pPr marL="0" indent="0">
              <a:buNone/>
            </a:pPr>
            <a:r>
              <a:rPr lang="da-DK" b="1" dirty="0"/>
              <a:t>Øvelse</a:t>
            </a:r>
            <a:r>
              <a:rPr lang="da-DK" dirty="0"/>
              <a:t>: Vi taler om og prøver nye ting sammen. I forbereder det med jeres støtteperson. </a:t>
            </a:r>
          </a:p>
          <a:p>
            <a:pPr marL="0" indent="0">
              <a:buNone/>
            </a:pPr>
            <a:r>
              <a:rPr lang="da-DK" b="1" dirty="0"/>
              <a:t>Hjemmeøvelser</a:t>
            </a:r>
            <a:r>
              <a:rPr lang="da-DK" dirty="0"/>
              <a:t>: Vi aftaler, hvad I hver især vil øve jer på til næste gruppesession. Vi taler om hjemmeøvelserne på hver gruppesession under punktet ”siden sidst”. </a:t>
            </a:r>
          </a:p>
          <a:p>
            <a:pPr marL="0" indent="0">
              <a:buNone/>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a:t>
            </a:r>
            <a:r>
              <a:rPr lang="da-DK">
                <a:sym typeface="Wingdings" panose="05000000000000000000" pitchFamily="2" charset="2"/>
              </a:rPr>
              <a:t>10 ? Vi </a:t>
            </a:r>
            <a:r>
              <a:rPr lang="da-DK" dirty="0">
                <a:sym typeface="Wingdings" panose="05000000000000000000" pitchFamily="2" charset="2"/>
              </a:rPr>
              <a:t>udfylder et evalueringsskema. </a:t>
            </a:r>
            <a:endParaRPr lang="da-DK" dirty="0"/>
          </a:p>
        </p:txBody>
      </p:sp>
    </p:spTree>
    <p:extLst>
      <p:ext uri="{BB962C8B-B14F-4D97-AF65-F5344CB8AC3E}">
        <p14:creationId xmlns:p14="http://schemas.microsoft.com/office/powerpoint/2010/main" val="20091594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A7256C-942C-4F15-8ACD-F82453FEB845}"/>
              </a:ext>
            </a:extLst>
          </p:cNvPr>
          <p:cNvSpPr>
            <a:spLocks noGrp="1"/>
          </p:cNvSpPr>
          <p:nvPr>
            <p:ph type="title"/>
          </p:nvPr>
        </p:nvSpPr>
        <p:spPr>
          <a:xfrm>
            <a:off x="628649" y="764703"/>
            <a:ext cx="7904163" cy="864071"/>
          </a:xfrm>
        </p:spPr>
        <p:txBody>
          <a:bodyPr/>
          <a:lstStyle/>
          <a:p>
            <a:r>
              <a:rPr lang="da-DK" dirty="0"/>
              <a:t>Evalueringsskemaet for i dag</a:t>
            </a:r>
          </a:p>
        </p:txBody>
      </p:sp>
      <p:sp>
        <p:nvSpPr>
          <p:cNvPr id="5" name="Pladsholder til indhold 4">
            <a:extLst>
              <a:ext uri="{FF2B5EF4-FFF2-40B4-BE49-F238E27FC236}">
                <a16:creationId xmlns:a16="http://schemas.microsoft.com/office/drawing/2014/main" id="{4D2D0F98-EC0A-4F56-B050-E6712CC2B929}"/>
              </a:ext>
            </a:extLst>
          </p:cNvPr>
          <p:cNvSpPr txBox="1">
            <a:spLocks noGrp="1"/>
          </p:cNvSpPr>
          <p:nvPr>
            <p:ph idx="1"/>
          </p:nvPr>
        </p:nvSpPr>
        <p:spPr>
          <a:xfrm>
            <a:off x="628650" y="1628775"/>
            <a:ext cx="181460" cy="169277"/>
          </a:xfrm>
          <a:prstGeom prst="rect">
            <a:avLst/>
          </a:prstGeom>
          <a:noFill/>
        </p:spPr>
        <p:txBody>
          <a:bodyPr wrap="none" lIns="0" tIns="0" rIns="0" bIns="0" rtlCol="0">
            <a:spAutoFit/>
          </a:bodyPr>
          <a:lstStyle/>
          <a:p>
            <a:endParaRPr lang="da-DK" sz="1100" dirty="0"/>
          </a:p>
        </p:txBody>
      </p:sp>
      <p:grpSp>
        <p:nvGrpSpPr>
          <p:cNvPr id="6" name="Group 24">
            <a:extLst>
              <a:ext uri="{FF2B5EF4-FFF2-40B4-BE49-F238E27FC236}">
                <a16:creationId xmlns:a16="http://schemas.microsoft.com/office/drawing/2014/main" id="{9C8CB112-1816-4AD5-A0CC-6B4E852DF275}"/>
              </a:ext>
            </a:extLst>
          </p:cNvPr>
          <p:cNvGrpSpPr/>
          <p:nvPr/>
        </p:nvGrpSpPr>
        <p:grpSpPr>
          <a:xfrm>
            <a:off x="7789033" y="764702"/>
            <a:ext cx="720000" cy="720000"/>
            <a:chOff x="0" y="0"/>
            <a:chExt cx="612000" cy="612000"/>
          </a:xfrm>
        </p:grpSpPr>
        <p:sp>
          <p:nvSpPr>
            <p:cNvPr id="7" name="Oval 215">
              <a:extLst>
                <a:ext uri="{FF2B5EF4-FFF2-40B4-BE49-F238E27FC236}">
                  <a16:creationId xmlns:a16="http://schemas.microsoft.com/office/drawing/2014/main" id="{FF661149-851A-42CB-AE4E-50812E53CA5C}"/>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04988A43-A5E6-4450-A563-1E4828A1DE2B}"/>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1977164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1FAAD008-96CC-50B3-24D0-90DEA2DC9E0C}"/>
              </a:ext>
            </a:extLst>
          </p:cNvPr>
          <p:cNvSpPr txBox="1">
            <a:spLocks/>
          </p:cNvSpPr>
          <p:nvPr/>
        </p:nvSpPr>
        <p:spPr>
          <a:xfrm>
            <a:off x="1187624" y="1916832"/>
            <a:ext cx="7904162" cy="755650"/>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3000" b="1" kern="1200" baseline="0">
                <a:solidFill>
                  <a:schemeClr val="tx2"/>
                </a:solidFill>
                <a:latin typeface="+mj-lt"/>
                <a:ea typeface="+mj-ea"/>
                <a:cs typeface="+mj-cs"/>
              </a:defRPr>
            </a:lvl1pPr>
          </a:lstStyle>
          <a:p>
            <a:r>
              <a:rPr lang="da-DK" dirty="0"/>
              <a:t>Tak for i dag </a:t>
            </a:r>
          </a:p>
        </p:txBody>
      </p:sp>
    </p:spTree>
    <p:extLst>
      <p:ext uri="{BB962C8B-B14F-4D97-AF65-F5344CB8AC3E}">
        <p14:creationId xmlns:p14="http://schemas.microsoft.com/office/powerpoint/2010/main" val="27226738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ED5FB18-E012-4313-A05A-C5A6209BD3C7}"/>
              </a:ext>
            </a:extLst>
          </p:cNvPr>
          <p:cNvSpPr>
            <a:spLocks noGrp="1"/>
          </p:cNvSpPr>
          <p:nvPr>
            <p:ph type="subTitle" idx="1"/>
          </p:nvPr>
        </p:nvSpPr>
        <p:spPr>
          <a:xfrm>
            <a:off x="4203339" y="3068960"/>
            <a:ext cx="4329473" cy="1836004"/>
          </a:xfrm>
        </p:spPr>
        <p:txBody>
          <a:bodyPr>
            <a:normAutofit/>
          </a:bodyPr>
          <a:lstStyle/>
          <a:p>
            <a:r>
              <a:rPr lang="da-DK" sz="2000" dirty="0"/>
              <a:t>Modul 3.1: Samtale</a:t>
            </a:r>
          </a:p>
          <a:p>
            <a:r>
              <a:rPr lang="da-DK" sz="1400"/>
              <a:t>(session 4</a:t>
            </a:r>
            <a:r>
              <a:rPr lang="da-DK" sz="1400" dirty="0"/>
              <a:t>)</a:t>
            </a:r>
          </a:p>
        </p:txBody>
      </p:sp>
      <p:sp>
        <p:nvSpPr>
          <p:cNvPr id="4" name="Text Placeholder 3">
            <a:extLst>
              <a:ext uri="{FF2B5EF4-FFF2-40B4-BE49-F238E27FC236}">
                <a16:creationId xmlns:a16="http://schemas.microsoft.com/office/drawing/2014/main" id="{79BB18D4-06D2-4FD1-9E5A-0EB69C794A50}"/>
              </a:ext>
            </a:extLst>
          </p:cNvPr>
          <p:cNvSpPr>
            <a:spLocks noGrp="1"/>
          </p:cNvSpPr>
          <p:nvPr>
            <p:ph type="body" sz="quarter" idx="14"/>
          </p:nvPr>
        </p:nvSpPr>
        <p:spPr/>
        <p:txBody>
          <a:bodyPr>
            <a:normAutofit fontScale="25000" lnSpcReduction="20000"/>
          </a:bodyPr>
          <a:lstStyle/>
          <a:p>
            <a:endParaRPr lang="da-DK"/>
          </a:p>
        </p:txBody>
      </p:sp>
      <p:sp>
        <p:nvSpPr>
          <p:cNvPr id="5" name="Text Placeholder 4">
            <a:extLst>
              <a:ext uri="{FF2B5EF4-FFF2-40B4-BE49-F238E27FC236}">
                <a16:creationId xmlns:a16="http://schemas.microsoft.com/office/drawing/2014/main" id="{089EC83B-82A4-443E-9C05-B84444EFACB9}"/>
              </a:ext>
            </a:extLst>
          </p:cNvPr>
          <p:cNvSpPr>
            <a:spLocks noGrp="1"/>
          </p:cNvSpPr>
          <p:nvPr>
            <p:ph type="body" sz="quarter" idx="13"/>
          </p:nvPr>
        </p:nvSpPr>
        <p:spPr/>
        <p:txBody>
          <a:bodyPr>
            <a:normAutofit fontScale="25000" lnSpcReduction="20000"/>
          </a:bodyPr>
          <a:lstStyle/>
          <a:p>
            <a:endParaRPr lang="da-DK"/>
          </a:p>
        </p:txBody>
      </p:sp>
      <p:pic>
        <p:nvPicPr>
          <p:cNvPr id="2" name="Billede 1"/>
          <p:cNvPicPr>
            <a:picLocks noChangeAspect="1"/>
          </p:cNvPicPr>
          <p:nvPr/>
        </p:nvPicPr>
        <p:blipFill>
          <a:blip r:embed="rId2"/>
          <a:stretch>
            <a:fillRect/>
          </a:stretch>
        </p:blipFill>
        <p:spPr>
          <a:xfrm>
            <a:off x="4205607" y="2998369"/>
            <a:ext cx="719390" cy="30483"/>
          </a:xfrm>
          <a:prstGeom prst="rect">
            <a:avLst/>
          </a:prstGeom>
        </p:spPr>
      </p:pic>
    </p:spTree>
    <p:extLst>
      <p:ext uri="{BB962C8B-B14F-4D97-AF65-F5344CB8AC3E}">
        <p14:creationId xmlns:p14="http://schemas.microsoft.com/office/powerpoint/2010/main" val="23701457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C45CF14D-D049-AD82-E7CD-9DF22302928D}"/>
              </a:ext>
            </a:extLst>
          </p:cNvPr>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957412" y="1080120"/>
            <a:ext cx="5209526" cy="5157192"/>
          </a:xfrm>
          <a:prstGeom prst="rect">
            <a:avLst/>
          </a:prstGeom>
        </p:spPr>
      </p:pic>
      <p:graphicFrame>
        <p:nvGraphicFramePr>
          <p:cNvPr id="9" name="Object 8" hidden="1">
            <a:extLst>
              <a:ext uri="{FF2B5EF4-FFF2-40B4-BE49-F238E27FC236}">
                <a16:creationId xmlns:a16="http://schemas.microsoft.com/office/drawing/2014/main" id="{263241FA-2620-4A1D-B70B-0408BE374124}"/>
              </a:ext>
            </a:extLst>
          </p:cNvPr>
          <p:cNvGraphicFramePr>
            <a:graphicFrameLocks noChangeAspect="1"/>
          </p:cNvGraphicFramePr>
          <p:nvPr>
            <p:custDataLst>
              <p:tags r:id="rId2"/>
            </p:custDataLst>
            <p:extLst>
              <p:ext uri="{D42A27DB-BD31-4B8C-83A1-F6EECF244321}">
                <p14:modId xmlns:p14="http://schemas.microsoft.com/office/powerpoint/2010/main" val="3172414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8" name="think-cell Slide" r:id="rId5" imgW="342" imgH="337" progId="TCLayout.ActiveDocument.1">
                  <p:embed/>
                </p:oleObj>
              </mc:Choice>
              <mc:Fallback>
                <p:oleObj name="think-cell Slide" r:id="rId5" imgW="342" imgH="337"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22A299B-1AED-4313-84BE-F041D2D349C0}"/>
              </a:ext>
            </a:extLst>
          </p:cNvPr>
          <p:cNvSpPr>
            <a:spLocks noGrp="1"/>
          </p:cNvSpPr>
          <p:nvPr>
            <p:ph type="title"/>
          </p:nvPr>
        </p:nvSpPr>
        <p:spPr/>
        <p:txBody>
          <a:bodyPr vert="horz"/>
          <a:lstStyle/>
          <a:p>
            <a:r>
              <a:rPr lang="da-DK" dirty="0"/>
              <a:t>Modul 3.1: Samtale</a:t>
            </a:r>
            <a:br>
              <a:rPr lang="da-DK" dirty="0"/>
            </a:br>
            <a:r>
              <a:rPr lang="da-DK" sz="1600" dirty="0"/>
              <a:t>(Session 4)</a:t>
            </a:r>
          </a:p>
        </p:txBody>
      </p:sp>
      <p:sp>
        <p:nvSpPr>
          <p:cNvPr id="3" name="Content Placeholder 2">
            <a:extLst>
              <a:ext uri="{FF2B5EF4-FFF2-40B4-BE49-F238E27FC236}">
                <a16:creationId xmlns:a16="http://schemas.microsoft.com/office/drawing/2014/main" id="{A2C49502-E22B-4425-A885-E4F497ABD5FB}"/>
              </a:ext>
            </a:extLst>
          </p:cNvPr>
          <p:cNvSpPr>
            <a:spLocks noGrp="1"/>
          </p:cNvSpPr>
          <p:nvPr>
            <p:ph idx="1"/>
          </p:nvPr>
        </p:nvSpPr>
        <p:spPr/>
        <p:txBody>
          <a:bodyPr/>
          <a:lstStyle/>
          <a:p>
            <a:pPr marL="0" indent="0">
              <a:buNone/>
            </a:pPr>
            <a:r>
              <a:rPr lang="da-DK" b="1" dirty="0"/>
              <a:t>Formålet</a:t>
            </a:r>
            <a:r>
              <a:rPr lang="da-DK" dirty="0"/>
              <a:t> med dagen i dag er at:</a:t>
            </a:r>
          </a:p>
          <a:p>
            <a:r>
              <a:rPr lang="da-DK" dirty="0"/>
              <a:t>Blive klogere på, hvad der kan være svært ved samtaler – og hvad der </a:t>
            </a:r>
            <a:r>
              <a:rPr lang="da-DK"/>
              <a:t>fungerer godt </a:t>
            </a:r>
            <a:endParaRPr lang="da-DK" dirty="0"/>
          </a:p>
          <a:p>
            <a:r>
              <a:rPr lang="da-DK" dirty="0"/>
              <a:t>Blive bedre til at starte, vedligeholde og afslutte samtaler. </a:t>
            </a:r>
          </a:p>
        </p:txBody>
      </p:sp>
    </p:spTree>
    <p:extLst>
      <p:ext uri="{BB962C8B-B14F-4D97-AF65-F5344CB8AC3E}">
        <p14:creationId xmlns:p14="http://schemas.microsoft.com/office/powerpoint/2010/main" val="12146335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76D-AE93-476F-B238-3AA3900EF1AF}"/>
              </a:ext>
            </a:extLst>
          </p:cNvPr>
          <p:cNvSpPr>
            <a:spLocks noGrp="1"/>
          </p:cNvSpPr>
          <p:nvPr>
            <p:ph type="title"/>
          </p:nvPr>
        </p:nvSpPr>
        <p:spPr/>
        <p:txBody>
          <a:bodyPr/>
          <a:lstStyle/>
          <a:p>
            <a:r>
              <a:rPr lang="da-DK" dirty="0"/>
              <a:t>Program for i dag</a:t>
            </a:r>
          </a:p>
        </p:txBody>
      </p:sp>
      <p:graphicFrame>
        <p:nvGraphicFramePr>
          <p:cNvPr id="4" name="Table 7">
            <a:extLst>
              <a:ext uri="{FF2B5EF4-FFF2-40B4-BE49-F238E27FC236}">
                <a16:creationId xmlns:a16="http://schemas.microsoft.com/office/drawing/2014/main" id="{9AC151D2-A8D0-4E3E-A61F-A8B7EBD41159}"/>
              </a:ext>
            </a:extLst>
          </p:cNvPr>
          <p:cNvGraphicFramePr>
            <a:graphicFrameLocks noGrp="1"/>
          </p:cNvGraphicFramePr>
          <p:nvPr>
            <p:extLst>
              <p:ext uri="{D42A27DB-BD31-4B8C-83A1-F6EECF244321}">
                <p14:modId xmlns:p14="http://schemas.microsoft.com/office/powerpoint/2010/main" val="551731795"/>
              </p:ext>
            </p:extLst>
          </p:nvPr>
        </p:nvGraphicFramePr>
        <p:xfrm>
          <a:off x="629046" y="1584775"/>
          <a:ext cx="7467526" cy="4516120"/>
        </p:xfrm>
        <a:graphic>
          <a:graphicData uri="http://schemas.openxmlformats.org/drawingml/2006/table">
            <a:tbl>
              <a:tblPr firstRow="1" bandRow="1">
                <a:tableStyleId>{5A111915-BE36-4E01-A7E5-04B1672EAD32}</a:tableStyleId>
              </a:tblPr>
              <a:tblGrid>
                <a:gridCol w="1161293">
                  <a:extLst>
                    <a:ext uri="{9D8B030D-6E8A-4147-A177-3AD203B41FA5}">
                      <a16:colId xmlns:a16="http://schemas.microsoft.com/office/drawing/2014/main" val="3737517270"/>
                    </a:ext>
                  </a:extLst>
                </a:gridCol>
                <a:gridCol w="6306233">
                  <a:extLst>
                    <a:ext uri="{9D8B030D-6E8A-4147-A177-3AD203B41FA5}">
                      <a16:colId xmlns:a16="http://schemas.microsoft.com/office/drawing/2014/main" val="1887338203"/>
                    </a:ext>
                  </a:extLst>
                </a:gridCol>
              </a:tblGrid>
              <a:tr h="370840">
                <a:tc>
                  <a:txBody>
                    <a:bodyPr/>
                    <a:lstStyle/>
                    <a:p>
                      <a:r>
                        <a:rPr lang="da-DK" dirty="0"/>
                        <a:t>Tidspunkt</a:t>
                      </a:r>
                    </a:p>
                  </a:txBody>
                  <a:tcPr/>
                </a:tc>
                <a:tc>
                  <a:txBody>
                    <a:bodyPr/>
                    <a:lstStyle/>
                    <a:p>
                      <a:r>
                        <a:rPr lang="da-DK" dirty="0"/>
                        <a:t>Programpunkt</a:t>
                      </a:r>
                    </a:p>
                  </a:txBody>
                  <a:tcPr/>
                </a:tc>
                <a:extLst>
                  <a:ext uri="{0D108BD9-81ED-4DB2-BD59-A6C34878D82A}">
                    <a16:rowId xmlns:a16="http://schemas.microsoft.com/office/drawing/2014/main" val="940289281"/>
                  </a:ext>
                </a:extLst>
              </a:tr>
              <a:tr h="370840">
                <a:tc>
                  <a:txBody>
                    <a:bodyPr/>
                    <a:lstStyle/>
                    <a:p>
                      <a:endParaRPr lang="da-DK" dirty="0">
                        <a:highlight>
                          <a:srgbClr val="FFFF00"/>
                        </a:highlight>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dirty="0"/>
                        <a:t>Velkommen og formål med dagen </a:t>
                      </a:r>
                    </a:p>
                  </a:txBody>
                  <a:tcPr/>
                </a:tc>
                <a:extLst>
                  <a:ext uri="{0D108BD9-81ED-4DB2-BD59-A6C34878D82A}">
                    <a16:rowId xmlns:a16="http://schemas.microsoft.com/office/drawing/2014/main" val="4032316853"/>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Kort tjek ind</a:t>
                      </a:r>
                      <a:r>
                        <a:rPr lang="da-DK" dirty="0"/>
                        <a:t>: Hvordan har jeg det på en skala fra 1 </a:t>
                      </a:r>
                      <a:r>
                        <a:rPr lang="da-DK" dirty="0">
                          <a:sym typeface="Wingdings" panose="05000000000000000000" pitchFamily="2" charset="2"/>
                        </a:rPr>
                        <a:t> til 10 ?</a:t>
                      </a:r>
                      <a:endParaRPr lang="da-DK" dirty="0"/>
                    </a:p>
                  </a:txBody>
                  <a:tcPr/>
                </a:tc>
                <a:extLst>
                  <a:ext uri="{0D108BD9-81ED-4DB2-BD59-A6C34878D82A}">
                    <a16:rowId xmlns:a16="http://schemas.microsoft.com/office/drawing/2014/main" val="1130267594"/>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Siden sidst</a:t>
                      </a:r>
                      <a:r>
                        <a:rPr lang="da-DK" dirty="0"/>
                        <a:t>: I taler sammen to og to om, hvordan det er gået siden sidste gruppesession</a:t>
                      </a:r>
                    </a:p>
                  </a:txBody>
                  <a:tcPr/>
                </a:tc>
                <a:extLst>
                  <a:ext uri="{0D108BD9-81ED-4DB2-BD59-A6C34878D82A}">
                    <a16:rowId xmlns:a16="http://schemas.microsoft.com/office/drawing/2014/main" val="3167250481"/>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Oplæg</a:t>
                      </a:r>
                      <a:r>
                        <a:rPr lang="da-DK" dirty="0"/>
                        <a:t>: Samtale, small talkens funktion, at komme godt ind og ud af en samtale </a:t>
                      </a:r>
                    </a:p>
                  </a:txBody>
                  <a:tcPr/>
                </a:tc>
                <a:extLst>
                  <a:ext uri="{0D108BD9-81ED-4DB2-BD59-A6C34878D82A}">
                    <a16:rowId xmlns:a16="http://schemas.microsoft.com/office/drawing/2014/main" val="1275417052"/>
                  </a:ext>
                </a:extLst>
              </a:tr>
              <a:tr h="370840">
                <a:tc>
                  <a:txBody>
                    <a:bodyPr/>
                    <a:lstStyle/>
                    <a:p>
                      <a:endParaRPr lang="da-DK"/>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1884300171"/>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Øvelser</a:t>
                      </a:r>
                      <a:endParaRPr lang="da-DK" dirty="0"/>
                    </a:p>
                  </a:txBody>
                  <a:tcPr/>
                </a:tc>
                <a:extLst>
                  <a:ext uri="{0D108BD9-81ED-4DB2-BD59-A6C34878D82A}">
                    <a16:rowId xmlns:a16="http://schemas.microsoft.com/office/drawing/2014/main" val="3955950404"/>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i="1" dirty="0"/>
                        <a:t>Pause</a:t>
                      </a:r>
                    </a:p>
                  </a:txBody>
                  <a:tcPr/>
                </a:tc>
                <a:extLst>
                  <a:ext uri="{0D108BD9-81ED-4DB2-BD59-A6C34878D82A}">
                    <a16:rowId xmlns:a16="http://schemas.microsoft.com/office/drawing/2014/main" val="4021763213"/>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Hjemmeøvelser</a:t>
                      </a:r>
                      <a:r>
                        <a:rPr lang="da-DK" dirty="0"/>
                        <a:t>: Vi aftaler, hvad I hver især vil øve jer på til næste gruppesession. Vi taler om hjemmeøvelserne på hver gruppesession under punktet ”siden sidst” </a:t>
                      </a:r>
                    </a:p>
                  </a:txBody>
                  <a:tcPr/>
                </a:tc>
                <a:extLst>
                  <a:ext uri="{0D108BD9-81ED-4DB2-BD59-A6C34878D82A}">
                    <a16:rowId xmlns:a16="http://schemas.microsoft.com/office/drawing/2014/main" val="520400099"/>
                  </a:ext>
                </a:extLst>
              </a:tr>
              <a:tr h="370840">
                <a:tc>
                  <a:txBody>
                    <a:bodyPr/>
                    <a:lstStyle/>
                    <a:p>
                      <a:endParaRPr lang="da-DK"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a-DK" b="1" dirty="0"/>
                        <a:t>Hvad tager vi med os hjem?</a:t>
                      </a:r>
                      <a:r>
                        <a:rPr lang="da-DK" dirty="0"/>
                        <a:t>: Vi taler om, hvad I har lært og fået ud af gruppesessionen. Vi tjekker ud: Hvordan har jeg det på en skala fra 1 </a:t>
                      </a:r>
                      <a:r>
                        <a:rPr lang="da-DK" dirty="0">
                          <a:sym typeface="Wingdings" panose="05000000000000000000" pitchFamily="2" charset="2"/>
                        </a:rPr>
                        <a:t> til 10 ?</a:t>
                      </a:r>
                      <a:r>
                        <a:rPr lang="da-DK" baseline="0" dirty="0">
                          <a:sym typeface="Wingdings" panose="05000000000000000000" pitchFamily="2" charset="2"/>
                        </a:rPr>
                        <a:t> </a:t>
                      </a:r>
                      <a:r>
                        <a:rPr lang="da-DK" dirty="0">
                          <a:sym typeface="Wingdings" panose="05000000000000000000" pitchFamily="2" charset="2"/>
                        </a:rPr>
                        <a:t>Vi udfylder et evalueringsskema. </a:t>
                      </a:r>
                      <a:endParaRPr lang="da-DK" dirty="0"/>
                    </a:p>
                  </a:txBody>
                  <a:tcPr/>
                </a:tc>
                <a:extLst>
                  <a:ext uri="{0D108BD9-81ED-4DB2-BD59-A6C34878D82A}">
                    <a16:rowId xmlns:a16="http://schemas.microsoft.com/office/drawing/2014/main" val="3100555660"/>
                  </a:ext>
                </a:extLst>
              </a:tr>
            </a:tbl>
          </a:graphicData>
        </a:graphic>
      </p:graphicFrame>
    </p:spTree>
    <p:extLst>
      <p:ext uri="{BB962C8B-B14F-4D97-AF65-F5344CB8AC3E}">
        <p14:creationId xmlns:p14="http://schemas.microsoft.com/office/powerpoint/2010/main" val="2387198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B78050-16DD-437F-AFBA-E58130AA929F}"/>
              </a:ext>
            </a:extLst>
          </p:cNvPr>
          <p:cNvSpPr>
            <a:spLocks noGrp="1"/>
          </p:cNvSpPr>
          <p:nvPr>
            <p:ph type="title"/>
          </p:nvPr>
        </p:nvSpPr>
        <p:spPr/>
        <p:txBody>
          <a:bodyPr/>
          <a:lstStyle/>
          <a:p>
            <a:r>
              <a:rPr lang="da-DK" dirty="0"/>
              <a:t>Kort tjek ind</a:t>
            </a:r>
          </a:p>
        </p:txBody>
      </p:sp>
      <p:sp>
        <p:nvSpPr>
          <p:cNvPr id="3" name="Pladsholder til indhold 2">
            <a:extLst>
              <a:ext uri="{FF2B5EF4-FFF2-40B4-BE49-F238E27FC236}">
                <a16:creationId xmlns:a16="http://schemas.microsoft.com/office/drawing/2014/main" id="{4D004BF4-CB7A-4B61-B3D1-52956F272EEA}"/>
              </a:ext>
            </a:extLst>
          </p:cNvPr>
          <p:cNvSpPr>
            <a:spLocks noGrp="1"/>
          </p:cNvSpPr>
          <p:nvPr>
            <p:ph idx="1"/>
          </p:nvPr>
        </p:nvSpPr>
        <p:spPr/>
        <p:txBody>
          <a:bodyPr/>
          <a:lstStyle/>
          <a:p>
            <a:endParaRPr lang="da-DK"/>
          </a:p>
          <a:p>
            <a:r>
              <a:rPr lang="da-DK"/>
              <a:t>Hvordan </a:t>
            </a:r>
            <a:r>
              <a:rPr lang="da-DK" dirty="0"/>
              <a:t>har jeg det på en skala fra 1 (dårligt) til 10 (godt)?</a:t>
            </a:r>
          </a:p>
        </p:txBody>
      </p:sp>
      <p:grpSp>
        <p:nvGrpSpPr>
          <p:cNvPr id="5" name="Group 946">
            <a:extLst>
              <a:ext uri="{FF2B5EF4-FFF2-40B4-BE49-F238E27FC236}">
                <a16:creationId xmlns:a16="http://schemas.microsoft.com/office/drawing/2014/main" id="{9DED0195-391E-4072-B1D7-92751933B9DF}"/>
              </a:ext>
            </a:extLst>
          </p:cNvPr>
          <p:cNvGrpSpPr/>
          <p:nvPr/>
        </p:nvGrpSpPr>
        <p:grpSpPr>
          <a:xfrm>
            <a:off x="7812812" y="764704"/>
            <a:ext cx="720000" cy="720000"/>
            <a:chOff x="0" y="0"/>
            <a:chExt cx="612000" cy="612000"/>
          </a:xfrm>
        </p:grpSpPr>
        <p:sp>
          <p:nvSpPr>
            <p:cNvPr id="6" name="Oval 226">
              <a:extLst>
                <a:ext uri="{FF2B5EF4-FFF2-40B4-BE49-F238E27FC236}">
                  <a16:creationId xmlns:a16="http://schemas.microsoft.com/office/drawing/2014/main" id="{BC48233D-98AA-47B3-9449-DB11DADBBF5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650CC6B-073C-4AD9-AFF4-C7015D11DA86}"/>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8" name="Rectangle 7">
            <a:extLst>
              <a:ext uri="{FF2B5EF4-FFF2-40B4-BE49-F238E27FC236}">
                <a16:creationId xmlns:a16="http://schemas.microsoft.com/office/drawing/2014/main" id="{AD888043-8DEB-4A4C-862F-8E0B7E54CC4C}"/>
              </a:ext>
            </a:extLst>
          </p:cNvPr>
          <p:cNvSpPr/>
          <p:nvPr/>
        </p:nvSpPr>
        <p:spPr>
          <a:xfrm>
            <a:off x="2627784" y="2924944"/>
            <a:ext cx="3345788" cy="2800767"/>
          </a:xfrm>
          <a:prstGeom prst="rect">
            <a:avLst/>
          </a:prstGeom>
        </p:spPr>
        <p:txBody>
          <a:bodyPr wrap="none">
            <a:spAutoFit/>
          </a:bodyPr>
          <a:lstStyle/>
          <a:p>
            <a:r>
              <a:rPr lang="da-DK" sz="8800" dirty="0">
                <a:sym typeface="Wingdings" panose="05000000000000000000" pitchFamily="2" charset="2"/>
              </a:rPr>
              <a:t>    </a:t>
            </a:r>
            <a:endParaRPr lang="da-DK" sz="8800" b="1" dirty="0"/>
          </a:p>
          <a:p>
            <a:endParaRPr lang="da-DK" sz="8800" dirty="0"/>
          </a:p>
        </p:txBody>
      </p:sp>
    </p:spTree>
    <p:extLst>
      <p:ext uri="{BB962C8B-B14F-4D97-AF65-F5344CB8AC3E}">
        <p14:creationId xmlns:p14="http://schemas.microsoft.com/office/powerpoint/2010/main" val="38314823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CA5CAD4-E2C5-4B70-A657-AE48F5BEDC79}"/>
              </a:ext>
            </a:extLst>
          </p:cNvPr>
          <p:cNvSpPr>
            <a:spLocks noGrp="1"/>
          </p:cNvSpPr>
          <p:nvPr>
            <p:ph idx="1"/>
          </p:nvPr>
        </p:nvSpPr>
        <p:spPr>
          <a:xfrm>
            <a:off x="619918" y="1706930"/>
            <a:ext cx="7904163" cy="3665964"/>
          </a:xfrm>
        </p:spPr>
        <p:txBody>
          <a:bodyPr/>
          <a:lstStyle/>
          <a:p>
            <a:r>
              <a:rPr lang="da-DK" b="1"/>
              <a:t>Hvordan </a:t>
            </a:r>
            <a:r>
              <a:rPr lang="da-DK" b="1" dirty="0"/>
              <a:t>er det gået siden sidste gruppesession?</a:t>
            </a:r>
          </a:p>
          <a:p>
            <a:r>
              <a:rPr lang="da-DK" b="1"/>
              <a:t>Hvordan </a:t>
            </a:r>
            <a:r>
              <a:rPr lang="da-DK" b="1" dirty="0"/>
              <a:t>er det gået med hjemmeøvelserne fra sidste gang?</a:t>
            </a:r>
          </a:p>
          <a:p>
            <a:r>
              <a:rPr lang="da-DK" b="1" dirty="0"/>
              <a:t>Er der noget du er særligt optaget af i forhold til temaet?</a:t>
            </a:r>
          </a:p>
          <a:p>
            <a:r>
              <a:rPr lang="da-DK" b="1" dirty="0"/>
              <a:t>Er der noget, du særligt gerne vil snakke om i dag?</a:t>
            </a:r>
          </a:p>
          <a:p>
            <a:endParaRPr lang="da-DK" b="1" dirty="0"/>
          </a:p>
          <a:p>
            <a:endParaRPr lang="da-DK" b="1" dirty="0"/>
          </a:p>
          <a:p>
            <a:pPr marL="0" indent="0">
              <a:buNone/>
            </a:pPr>
            <a:endParaRPr lang="da-DK" b="1" dirty="0"/>
          </a:p>
          <a:p>
            <a:pPr marL="0" indent="0">
              <a:buNone/>
            </a:pPr>
            <a:endParaRPr lang="da-DK" dirty="0"/>
          </a:p>
        </p:txBody>
      </p:sp>
      <p:grpSp>
        <p:nvGrpSpPr>
          <p:cNvPr id="6" name="Group 946">
            <a:extLst>
              <a:ext uri="{FF2B5EF4-FFF2-40B4-BE49-F238E27FC236}">
                <a16:creationId xmlns:a16="http://schemas.microsoft.com/office/drawing/2014/main" id="{40AA2C7B-299A-4EC3-A4CD-DDE3BA9CA842}"/>
              </a:ext>
            </a:extLst>
          </p:cNvPr>
          <p:cNvGrpSpPr/>
          <p:nvPr/>
        </p:nvGrpSpPr>
        <p:grpSpPr>
          <a:xfrm>
            <a:off x="7795350" y="764704"/>
            <a:ext cx="720000" cy="720000"/>
            <a:chOff x="0" y="0"/>
            <a:chExt cx="612000" cy="612000"/>
          </a:xfrm>
        </p:grpSpPr>
        <p:sp>
          <p:nvSpPr>
            <p:cNvPr id="7" name="Oval 226">
              <a:extLst>
                <a:ext uri="{FF2B5EF4-FFF2-40B4-BE49-F238E27FC236}">
                  <a16:creationId xmlns:a16="http://schemas.microsoft.com/office/drawing/2014/main" id="{9879EF14-5A01-46F7-ABC2-76A826C961C3}"/>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985">
              <a:extLst>
                <a:ext uri="{FF2B5EF4-FFF2-40B4-BE49-F238E27FC236}">
                  <a16:creationId xmlns:a16="http://schemas.microsoft.com/office/drawing/2014/main" id="{A6E71815-4EAC-4013-A937-9D78B190B0CD}"/>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 name="Title 1">
            <a:extLst>
              <a:ext uri="{FF2B5EF4-FFF2-40B4-BE49-F238E27FC236}">
                <a16:creationId xmlns:a16="http://schemas.microsoft.com/office/drawing/2014/main" id="{12828E85-C520-2F2D-68E3-47739F06EB0C}"/>
              </a:ext>
            </a:extLst>
          </p:cNvPr>
          <p:cNvSpPr>
            <a:spLocks noGrp="1"/>
          </p:cNvSpPr>
          <p:nvPr>
            <p:ph type="title"/>
          </p:nvPr>
        </p:nvSpPr>
        <p:spPr>
          <a:xfrm>
            <a:off x="628649" y="764704"/>
            <a:ext cx="7904163" cy="756084"/>
          </a:xfrm>
        </p:spPr>
        <p:txBody>
          <a:bodyPr vert="horz"/>
          <a:lstStyle/>
          <a:p>
            <a:r>
              <a:rPr lang="da-DK" dirty="0"/>
              <a:t>Siden sidst</a:t>
            </a:r>
          </a:p>
        </p:txBody>
      </p:sp>
    </p:spTree>
    <p:extLst>
      <p:ext uri="{BB962C8B-B14F-4D97-AF65-F5344CB8AC3E}">
        <p14:creationId xmlns:p14="http://schemas.microsoft.com/office/powerpoint/2010/main" val="17953924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AD2AAC-B6F8-4133-B4ED-827FD28900C9}"/>
              </a:ext>
            </a:extLst>
          </p:cNvPr>
          <p:cNvSpPr>
            <a:spLocks noGrp="1"/>
          </p:cNvSpPr>
          <p:nvPr>
            <p:ph type="title"/>
          </p:nvPr>
        </p:nvSpPr>
        <p:spPr/>
        <p:txBody>
          <a:bodyPr/>
          <a:lstStyle/>
          <a:p>
            <a:r>
              <a:rPr lang="da-DK" dirty="0"/>
              <a:t>… opsamling i plenum</a:t>
            </a:r>
          </a:p>
        </p:txBody>
      </p:sp>
      <p:sp>
        <p:nvSpPr>
          <p:cNvPr id="3" name="Pladsholder til indhold 2">
            <a:extLst>
              <a:ext uri="{FF2B5EF4-FFF2-40B4-BE49-F238E27FC236}">
                <a16:creationId xmlns:a16="http://schemas.microsoft.com/office/drawing/2014/main" id="{82E44E3C-8DC4-48A1-96F8-DFD9EE4EBC39}"/>
              </a:ext>
            </a:extLst>
          </p:cNvPr>
          <p:cNvSpPr>
            <a:spLocks noGrp="1"/>
          </p:cNvSpPr>
          <p:nvPr>
            <p:ph idx="1"/>
          </p:nvPr>
        </p:nvSpPr>
        <p:spPr/>
        <p:txBody>
          <a:bodyPr/>
          <a:lstStyle/>
          <a:p>
            <a:endParaRPr lang="da-DK" b="1"/>
          </a:p>
          <a:p>
            <a:r>
              <a:rPr lang="da-DK" b="1"/>
              <a:t>Hvordan </a:t>
            </a:r>
            <a:r>
              <a:rPr lang="da-DK" b="1" dirty="0"/>
              <a:t>er det gået med hjemmeøvelserne fra sidste gang?</a:t>
            </a:r>
          </a:p>
          <a:p>
            <a:r>
              <a:rPr lang="da-DK" b="1" dirty="0"/>
              <a:t>Er der noget du er særligt optaget af, som har betydning for dagen? </a:t>
            </a:r>
          </a:p>
          <a:p>
            <a:endParaRPr lang="da-DK" dirty="0"/>
          </a:p>
        </p:txBody>
      </p:sp>
      <p:grpSp>
        <p:nvGrpSpPr>
          <p:cNvPr id="5" name="Group 946">
            <a:extLst>
              <a:ext uri="{FF2B5EF4-FFF2-40B4-BE49-F238E27FC236}">
                <a16:creationId xmlns:a16="http://schemas.microsoft.com/office/drawing/2014/main" id="{6A752895-8BB8-4E5F-94D1-A4BA1F2DD92A}"/>
              </a:ext>
            </a:extLst>
          </p:cNvPr>
          <p:cNvGrpSpPr/>
          <p:nvPr/>
        </p:nvGrpSpPr>
        <p:grpSpPr>
          <a:xfrm>
            <a:off x="7795350" y="764704"/>
            <a:ext cx="720000" cy="720000"/>
            <a:chOff x="0" y="0"/>
            <a:chExt cx="612000" cy="612000"/>
          </a:xfrm>
        </p:grpSpPr>
        <p:sp>
          <p:nvSpPr>
            <p:cNvPr id="6" name="Oval 226">
              <a:extLst>
                <a:ext uri="{FF2B5EF4-FFF2-40B4-BE49-F238E27FC236}">
                  <a16:creationId xmlns:a16="http://schemas.microsoft.com/office/drawing/2014/main" id="{6F82BE64-A567-48C5-834E-235FC13A37A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85">
              <a:extLst>
                <a:ext uri="{FF2B5EF4-FFF2-40B4-BE49-F238E27FC236}">
                  <a16:creationId xmlns:a16="http://schemas.microsoft.com/office/drawing/2014/main" id="{1C178DA3-8A21-46AB-BDF4-95737728144B}"/>
                </a:ext>
              </a:extLst>
            </p:cNvPr>
            <p:cNvSpPr>
              <a:spLocks noEditPoints="1"/>
            </p:cNvSpPr>
            <p:nvPr/>
          </p:nvSpPr>
          <p:spPr bwMode="auto">
            <a:xfrm>
              <a:off x="112010" y="158221"/>
              <a:ext cx="387981" cy="354033"/>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8161927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DE2A-2514-4ADE-B981-C03ED78B44C5}"/>
              </a:ext>
            </a:extLst>
          </p:cNvPr>
          <p:cNvSpPr>
            <a:spLocks noGrp="1"/>
          </p:cNvSpPr>
          <p:nvPr>
            <p:ph type="title"/>
          </p:nvPr>
        </p:nvSpPr>
        <p:spPr/>
        <p:txBody>
          <a:bodyPr/>
          <a:lstStyle/>
          <a:p>
            <a:r>
              <a:rPr lang="da-DK" dirty="0"/>
              <a:t>Samtale og kommunikation</a:t>
            </a:r>
          </a:p>
        </p:txBody>
      </p:sp>
      <p:sp>
        <p:nvSpPr>
          <p:cNvPr id="8" name="Content Placeholder 2">
            <a:extLst>
              <a:ext uri="{FF2B5EF4-FFF2-40B4-BE49-F238E27FC236}">
                <a16:creationId xmlns:a16="http://schemas.microsoft.com/office/drawing/2014/main" id="{801CEAA6-E7B8-4A58-9BC5-AFBA03DCB686}"/>
              </a:ext>
            </a:extLst>
          </p:cNvPr>
          <p:cNvSpPr>
            <a:spLocks noGrp="1"/>
          </p:cNvSpPr>
          <p:nvPr>
            <p:ph idx="1"/>
          </p:nvPr>
        </p:nvSpPr>
        <p:spPr>
          <a:xfrm>
            <a:off x="628650" y="1628775"/>
            <a:ext cx="4572000" cy="4248150"/>
          </a:xfrm>
        </p:spPr>
        <p:txBody>
          <a:bodyPr>
            <a:normAutofit lnSpcReduction="10000"/>
          </a:bodyPr>
          <a:lstStyle/>
          <a:p>
            <a:r>
              <a:rPr lang="da-DK" dirty="0"/>
              <a:t>Kommunikation handler om både ord: </a:t>
            </a:r>
            <a:r>
              <a:rPr lang="da-DK" i="1" dirty="0"/>
              <a:t>hvad bliver sagt?</a:t>
            </a:r>
            <a:r>
              <a:rPr lang="da-DK" dirty="0"/>
              <a:t> </a:t>
            </a:r>
            <a:r>
              <a:rPr lang="da-DK" dirty="0" err="1"/>
              <a:t>Tonation</a:t>
            </a:r>
            <a:r>
              <a:rPr lang="da-DK" dirty="0"/>
              <a:t>: </a:t>
            </a:r>
            <a:r>
              <a:rPr lang="da-DK" i="1" dirty="0"/>
              <a:t>hvordan bliver det sagt?</a:t>
            </a:r>
            <a:r>
              <a:rPr lang="da-DK" dirty="0"/>
              <a:t> Og kropssprog: </a:t>
            </a:r>
            <a:r>
              <a:rPr lang="da-DK" i="1" dirty="0"/>
              <a:t>Hvad signalerer kroppen</a:t>
            </a:r>
            <a:r>
              <a:rPr lang="da-DK" dirty="0"/>
              <a:t>?</a:t>
            </a:r>
          </a:p>
          <a:p>
            <a:endParaRPr lang="da-DK" dirty="0"/>
          </a:p>
          <a:p>
            <a:r>
              <a:rPr lang="da-DK" dirty="0"/>
              <a:t>Når vi kommunikerer med andre, begynder det ikke med ord, men med at afkode situationen og den anden. </a:t>
            </a:r>
          </a:p>
          <a:p>
            <a:endParaRPr lang="da-DK" dirty="0"/>
          </a:p>
          <a:p>
            <a:r>
              <a:rPr lang="da-DK" dirty="0"/>
              <a:t>Det kan være svært for mennesker med autisme og kan skabe frustration og misforståelser særligt i éns nære relationer (forældre, søskende, venner, kæreste).</a:t>
            </a:r>
          </a:p>
        </p:txBody>
      </p:sp>
      <p:graphicFrame>
        <p:nvGraphicFramePr>
          <p:cNvPr id="12" name="Chart 11">
            <a:extLst>
              <a:ext uri="{FF2B5EF4-FFF2-40B4-BE49-F238E27FC236}">
                <a16:creationId xmlns:a16="http://schemas.microsoft.com/office/drawing/2014/main" id="{60EC69F1-1F78-434A-9BB3-13DE35BFC914}"/>
              </a:ext>
            </a:extLst>
          </p:cNvPr>
          <p:cNvGraphicFramePr>
            <a:graphicFrameLocks/>
          </p:cNvGraphicFramePr>
          <p:nvPr>
            <p:extLst>
              <p:ext uri="{D42A27DB-BD31-4B8C-83A1-F6EECF244321}">
                <p14:modId xmlns:p14="http://schemas.microsoft.com/office/powerpoint/2010/main" val="3724808507"/>
              </p:ext>
            </p:extLst>
          </p:nvPr>
        </p:nvGraphicFramePr>
        <p:xfrm>
          <a:off x="5200650" y="1026739"/>
          <a:ext cx="3390900" cy="3312046"/>
        </p:xfrm>
        <a:graphic>
          <a:graphicData uri="http://schemas.openxmlformats.org/drawingml/2006/chart">
            <c:chart xmlns:c="http://schemas.openxmlformats.org/drawingml/2006/chart" xmlns:r="http://schemas.openxmlformats.org/officeDocument/2006/relationships" r:id="rId2"/>
          </a:graphicData>
        </a:graphic>
      </p:graphicFrame>
      <p:sp>
        <p:nvSpPr>
          <p:cNvPr id="13" name="Speech Bubble: Rectangle with Corners Rounded 12">
            <a:extLst>
              <a:ext uri="{FF2B5EF4-FFF2-40B4-BE49-F238E27FC236}">
                <a16:creationId xmlns:a16="http://schemas.microsoft.com/office/drawing/2014/main" id="{A0154775-3E79-44CD-AF61-63BAA51B5ED6}"/>
              </a:ext>
            </a:extLst>
          </p:cNvPr>
          <p:cNvSpPr/>
          <p:nvPr/>
        </p:nvSpPr>
        <p:spPr>
          <a:xfrm>
            <a:off x="5200650" y="4077072"/>
            <a:ext cx="3510089" cy="1673299"/>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Aft>
                <a:spcPts val="600"/>
              </a:spcAft>
              <a:buFont typeface="Arial" panose="020B0604020202020204" pitchFamily="34" charset="0"/>
              <a:buChar char="•"/>
            </a:pPr>
            <a:r>
              <a:rPr lang="da-DK" sz="1400" i="1" dirty="0">
                <a:solidFill>
                  <a:schemeClr val="tx1"/>
                </a:solidFill>
              </a:rPr>
              <a:t>Kan I genkende det fra jer selv?  </a:t>
            </a:r>
          </a:p>
          <a:p>
            <a:pPr marL="285750" indent="-285750">
              <a:spcAft>
                <a:spcPts val="600"/>
              </a:spcAft>
              <a:buFont typeface="Arial" panose="020B0604020202020204" pitchFamily="34" charset="0"/>
              <a:buChar char="•"/>
            </a:pPr>
            <a:r>
              <a:rPr lang="da-DK" sz="1400" i="1" dirty="0">
                <a:solidFill>
                  <a:schemeClr val="tx1"/>
                </a:solidFill>
              </a:rPr>
              <a:t>Hvad kan være svært ved at forstå andre?</a:t>
            </a:r>
          </a:p>
          <a:p>
            <a:pPr marL="285750" indent="-285750">
              <a:spcAft>
                <a:spcPts val="600"/>
              </a:spcAft>
              <a:buFont typeface="Arial" panose="020B0604020202020204" pitchFamily="34" charset="0"/>
              <a:buChar char="•"/>
            </a:pPr>
            <a:r>
              <a:rPr lang="da-DK" sz="1400" i="1" dirty="0">
                <a:solidFill>
                  <a:schemeClr val="tx1"/>
                </a:solidFill>
              </a:rPr>
              <a:t>Hvad kan være svært ved at gøre sig forståelig for andre?</a:t>
            </a:r>
          </a:p>
        </p:txBody>
      </p:sp>
      <p:grpSp>
        <p:nvGrpSpPr>
          <p:cNvPr id="14" name="Group 122">
            <a:extLst>
              <a:ext uri="{FF2B5EF4-FFF2-40B4-BE49-F238E27FC236}">
                <a16:creationId xmlns:a16="http://schemas.microsoft.com/office/drawing/2014/main" id="{9D65E38B-F974-4B05-9348-4A94DF4D6974}"/>
              </a:ext>
            </a:extLst>
          </p:cNvPr>
          <p:cNvGrpSpPr/>
          <p:nvPr/>
        </p:nvGrpSpPr>
        <p:grpSpPr>
          <a:xfrm>
            <a:off x="7812812" y="638150"/>
            <a:ext cx="720000" cy="720000"/>
            <a:chOff x="0" y="0"/>
            <a:chExt cx="612000" cy="612000"/>
          </a:xfrm>
        </p:grpSpPr>
        <p:sp>
          <p:nvSpPr>
            <p:cNvPr id="15" name="Oval 199">
              <a:extLst>
                <a:ext uri="{FF2B5EF4-FFF2-40B4-BE49-F238E27FC236}">
                  <a16:creationId xmlns:a16="http://schemas.microsoft.com/office/drawing/2014/main" id="{2FF042A7-65D6-4D7C-8898-FC93627C2B82}"/>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16" name="Freeform 4926">
              <a:extLst>
                <a:ext uri="{FF2B5EF4-FFF2-40B4-BE49-F238E27FC236}">
                  <a16:creationId xmlns:a16="http://schemas.microsoft.com/office/drawing/2014/main" id="{B450DD4E-88BC-40F2-8878-B8A6C50513E0}"/>
                </a:ext>
              </a:extLst>
            </p:cNvPr>
            <p:cNvSpPr>
              <a:spLocks noEditPoints="1"/>
            </p:cNvSpPr>
            <p:nvPr/>
          </p:nvSpPr>
          <p:spPr bwMode="auto">
            <a:xfrm>
              <a:off x="79544" y="179293"/>
              <a:ext cx="452913" cy="310775"/>
            </a:xfrm>
            <a:custGeom>
              <a:avLst/>
              <a:gdLst>
                <a:gd name="T0" fmla="*/ 306 w 376"/>
                <a:gd name="T1" fmla="*/ 112 h 258"/>
                <a:gd name="T2" fmla="*/ 306 w 376"/>
                <a:gd name="T3" fmla="*/ 178 h 258"/>
                <a:gd name="T4" fmla="*/ 282 w 376"/>
                <a:gd name="T5" fmla="*/ 200 h 258"/>
                <a:gd name="T6" fmla="*/ 254 w 376"/>
                <a:gd name="T7" fmla="*/ 216 h 258"/>
                <a:gd name="T8" fmla="*/ 222 w 376"/>
                <a:gd name="T9" fmla="*/ 226 h 258"/>
                <a:gd name="T10" fmla="*/ 190 w 376"/>
                <a:gd name="T11" fmla="*/ 230 h 258"/>
                <a:gd name="T12" fmla="*/ 172 w 376"/>
                <a:gd name="T13" fmla="*/ 230 h 258"/>
                <a:gd name="T14" fmla="*/ 138 w 376"/>
                <a:gd name="T15" fmla="*/ 222 h 258"/>
                <a:gd name="T16" fmla="*/ 108 w 376"/>
                <a:gd name="T17" fmla="*/ 208 h 258"/>
                <a:gd name="T18" fmla="*/ 82 w 376"/>
                <a:gd name="T19" fmla="*/ 188 h 258"/>
                <a:gd name="T20" fmla="*/ 70 w 376"/>
                <a:gd name="T21" fmla="*/ 112 h 258"/>
                <a:gd name="T22" fmla="*/ 176 w 376"/>
                <a:gd name="T23" fmla="*/ 148 h 258"/>
                <a:gd name="T24" fmla="*/ 188 w 376"/>
                <a:gd name="T25" fmla="*/ 150 h 258"/>
                <a:gd name="T26" fmla="*/ 200 w 376"/>
                <a:gd name="T27" fmla="*/ 148 h 258"/>
                <a:gd name="T28" fmla="*/ 190 w 376"/>
                <a:gd name="T29" fmla="*/ 0 h 258"/>
                <a:gd name="T30" fmla="*/ 186 w 376"/>
                <a:gd name="T31" fmla="*/ 0 h 258"/>
                <a:gd name="T32" fmla="*/ 8 w 376"/>
                <a:gd name="T33" fmla="*/ 44 h 258"/>
                <a:gd name="T34" fmla="*/ 0 w 376"/>
                <a:gd name="T35" fmla="*/ 54 h 258"/>
                <a:gd name="T36" fmla="*/ 2 w 376"/>
                <a:gd name="T37" fmla="*/ 60 h 258"/>
                <a:gd name="T38" fmla="*/ 184 w 376"/>
                <a:gd name="T39" fmla="*/ 124 h 258"/>
                <a:gd name="T40" fmla="*/ 188 w 376"/>
                <a:gd name="T41" fmla="*/ 124 h 258"/>
                <a:gd name="T42" fmla="*/ 192 w 376"/>
                <a:gd name="T43" fmla="*/ 124 h 258"/>
                <a:gd name="T44" fmla="*/ 370 w 376"/>
                <a:gd name="T45" fmla="*/ 64 h 258"/>
                <a:gd name="T46" fmla="*/ 376 w 376"/>
                <a:gd name="T47" fmla="*/ 54 h 258"/>
                <a:gd name="T48" fmla="*/ 374 w 376"/>
                <a:gd name="T49" fmla="*/ 48 h 258"/>
                <a:gd name="T50" fmla="*/ 368 w 376"/>
                <a:gd name="T51" fmla="*/ 44 h 258"/>
                <a:gd name="T52" fmla="*/ 348 w 376"/>
                <a:gd name="T53" fmla="*/ 98 h 258"/>
                <a:gd name="T54" fmla="*/ 328 w 376"/>
                <a:gd name="T55" fmla="*/ 172 h 258"/>
                <a:gd name="T56" fmla="*/ 332 w 376"/>
                <a:gd name="T57" fmla="*/ 170 h 258"/>
                <a:gd name="T58" fmla="*/ 338 w 376"/>
                <a:gd name="T59" fmla="*/ 170 h 258"/>
                <a:gd name="T60" fmla="*/ 348 w 376"/>
                <a:gd name="T61" fmla="*/ 172 h 258"/>
                <a:gd name="T62" fmla="*/ 338 w 376"/>
                <a:gd name="T63" fmla="*/ 200 h 258"/>
                <a:gd name="T64" fmla="*/ 332 w 376"/>
                <a:gd name="T65" fmla="*/ 198 h 258"/>
                <a:gd name="T66" fmla="*/ 318 w 376"/>
                <a:gd name="T67" fmla="*/ 258 h 258"/>
                <a:gd name="T68" fmla="*/ 348 w 376"/>
                <a:gd name="T69" fmla="*/ 194 h 258"/>
                <a:gd name="T70" fmla="*/ 344 w 376"/>
                <a:gd name="T71" fmla="*/ 198 h 258"/>
                <a:gd name="T72" fmla="*/ 338 w 376"/>
                <a:gd name="T73" fmla="*/ 20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258">
                  <a:moveTo>
                    <a:pt x="200" y="148"/>
                  </a:moveTo>
                  <a:lnTo>
                    <a:pt x="306" y="112"/>
                  </a:lnTo>
                  <a:lnTo>
                    <a:pt x="306" y="178"/>
                  </a:lnTo>
                  <a:lnTo>
                    <a:pt x="306" y="178"/>
                  </a:lnTo>
                  <a:lnTo>
                    <a:pt x="294" y="188"/>
                  </a:lnTo>
                  <a:lnTo>
                    <a:pt x="282" y="200"/>
                  </a:lnTo>
                  <a:lnTo>
                    <a:pt x="268" y="208"/>
                  </a:lnTo>
                  <a:lnTo>
                    <a:pt x="254" y="216"/>
                  </a:lnTo>
                  <a:lnTo>
                    <a:pt x="238" y="222"/>
                  </a:lnTo>
                  <a:lnTo>
                    <a:pt x="222" y="226"/>
                  </a:lnTo>
                  <a:lnTo>
                    <a:pt x="206" y="230"/>
                  </a:lnTo>
                  <a:lnTo>
                    <a:pt x="190" y="230"/>
                  </a:lnTo>
                  <a:lnTo>
                    <a:pt x="190" y="230"/>
                  </a:lnTo>
                  <a:lnTo>
                    <a:pt x="172" y="230"/>
                  </a:lnTo>
                  <a:lnTo>
                    <a:pt x="154" y="226"/>
                  </a:lnTo>
                  <a:lnTo>
                    <a:pt x="138" y="222"/>
                  </a:lnTo>
                  <a:lnTo>
                    <a:pt x="122" y="216"/>
                  </a:lnTo>
                  <a:lnTo>
                    <a:pt x="108" y="208"/>
                  </a:lnTo>
                  <a:lnTo>
                    <a:pt x="94" y="198"/>
                  </a:lnTo>
                  <a:lnTo>
                    <a:pt x="82" y="188"/>
                  </a:lnTo>
                  <a:lnTo>
                    <a:pt x="70" y="176"/>
                  </a:lnTo>
                  <a:lnTo>
                    <a:pt x="70" y="112"/>
                  </a:lnTo>
                  <a:lnTo>
                    <a:pt x="176" y="148"/>
                  </a:lnTo>
                  <a:lnTo>
                    <a:pt x="176" y="148"/>
                  </a:lnTo>
                  <a:lnTo>
                    <a:pt x="188" y="150"/>
                  </a:lnTo>
                  <a:lnTo>
                    <a:pt x="188" y="150"/>
                  </a:lnTo>
                  <a:lnTo>
                    <a:pt x="200" y="148"/>
                  </a:lnTo>
                  <a:lnTo>
                    <a:pt x="200" y="148"/>
                  </a:lnTo>
                  <a:close/>
                  <a:moveTo>
                    <a:pt x="368" y="44"/>
                  </a:moveTo>
                  <a:lnTo>
                    <a:pt x="190" y="0"/>
                  </a:lnTo>
                  <a:lnTo>
                    <a:pt x="190" y="0"/>
                  </a:lnTo>
                  <a:lnTo>
                    <a:pt x="186" y="0"/>
                  </a:lnTo>
                  <a:lnTo>
                    <a:pt x="8" y="44"/>
                  </a:lnTo>
                  <a:lnTo>
                    <a:pt x="8" y="44"/>
                  </a:lnTo>
                  <a:lnTo>
                    <a:pt x="2" y="48"/>
                  </a:lnTo>
                  <a:lnTo>
                    <a:pt x="0" y="54"/>
                  </a:lnTo>
                  <a:lnTo>
                    <a:pt x="0" y="54"/>
                  </a:lnTo>
                  <a:lnTo>
                    <a:pt x="2" y="60"/>
                  </a:lnTo>
                  <a:lnTo>
                    <a:pt x="6" y="64"/>
                  </a:lnTo>
                  <a:lnTo>
                    <a:pt x="184" y="124"/>
                  </a:lnTo>
                  <a:lnTo>
                    <a:pt x="184" y="124"/>
                  </a:lnTo>
                  <a:lnTo>
                    <a:pt x="188" y="124"/>
                  </a:lnTo>
                  <a:lnTo>
                    <a:pt x="188" y="124"/>
                  </a:lnTo>
                  <a:lnTo>
                    <a:pt x="192" y="124"/>
                  </a:lnTo>
                  <a:lnTo>
                    <a:pt x="370" y="64"/>
                  </a:lnTo>
                  <a:lnTo>
                    <a:pt x="370" y="64"/>
                  </a:lnTo>
                  <a:lnTo>
                    <a:pt x="374" y="60"/>
                  </a:lnTo>
                  <a:lnTo>
                    <a:pt x="376" y="54"/>
                  </a:lnTo>
                  <a:lnTo>
                    <a:pt x="376" y="54"/>
                  </a:lnTo>
                  <a:lnTo>
                    <a:pt x="374" y="48"/>
                  </a:lnTo>
                  <a:lnTo>
                    <a:pt x="368" y="44"/>
                  </a:lnTo>
                  <a:lnTo>
                    <a:pt x="368" y="44"/>
                  </a:lnTo>
                  <a:close/>
                  <a:moveTo>
                    <a:pt x="348" y="172"/>
                  </a:moveTo>
                  <a:lnTo>
                    <a:pt x="348" y="98"/>
                  </a:lnTo>
                  <a:lnTo>
                    <a:pt x="328" y="106"/>
                  </a:lnTo>
                  <a:lnTo>
                    <a:pt x="328" y="172"/>
                  </a:lnTo>
                  <a:lnTo>
                    <a:pt x="328" y="172"/>
                  </a:lnTo>
                  <a:lnTo>
                    <a:pt x="332" y="170"/>
                  </a:lnTo>
                  <a:lnTo>
                    <a:pt x="338" y="170"/>
                  </a:lnTo>
                  <a:lnTo>
                    <a:pt x="338" y="170"/>
                  </a:lnTo>
                  <a:lnTo>
                    <a:pt x="344" y="170"/>
                  </a:lnTo>
                  <a:lnTo>
                    <a:pt x="348" y="172"/>
                  </a:lnTo>
                  <a:lnTo>
                    <a:pt x="348" y="172"/>
                  </a:lnTo>
                  <a:close/>
                  <a:moveTo>
                    <a:pt x="338" y="200"/>
                  </a:moveTo>
                  <a:lnTo>
                    <a:pt x="338" y="200"/>
                  </a:lnTo>
                  <a:lnTo>
                    <a:pt x="332" y="198"/>
                  </a:lnTo>
                  <a:lnTo>
                    <a:pt x="326" y="194"/>
                  </a:lnTo>
                  <a:lnTo>
                    <a:pt x="318" y="258"/>
                  </a:lnTo>
                  <a:lnTo>
                    <a:pt x="356" y="258"/>
                  </a:lnTo>
                  <a:lnTo>
                    <a:pt x="348" y="194"/>
                  </a:lnTo>
                  <a:lnTo>
                    <a:pt x="348" y="194"/>
                  </a:lnTo>
                  <a:lnTo>
                    <a:pt x="344" y="198"/>
                  </a:lnTo>
                  <a:lnTo>
                    <a:pt x="338" y="200"/>
                  </a:lnTo>
                  <a:lnTo>
                    <a:pt x="338" y="2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8250148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FFD269-17A7-42EA-8239-124443240EE6}"/>
              </a:ext>
            </a:extLst>
          </p:cNvPr>
          <p:cNvSpPr>
            <a:spLocks noGrp="1"/>
          </p:cNvSpPr>
          <p:nvPr>
            <p:ph type="title"/>
          </p:nvPr>
        </p:nvSpPr>
        <p:spPr/>
        <p:txBody>
          <a:bodyPr/>
          <a:lstStyle/>
          <a:p>
            <a:r>
              <a:rPr lang="da-DK" dirty="0"/>
              <a:t>Smalltalktyperne</a:t>
            </a:r>
            <a:br>
              <a:rPr lang="da-DK" dirty="0"/>
            </a:br>
            <a:r>
              <a:rPr lang="da-DK" sz="2000" dirty="0"/>
              <a:t>Video med Birgitte Sally </a:t>
            </a:r>
            <a:br>
              <a:rPr lang="da-DK" sz="2000" dirty="0"/>
            </a:br>
            <a:endParaRPr lang="da-DK" dirty="0"/>
          </a:p>
        </p:txBody>
      </p:sp>
      <p:sp>
        <p:nvSpPr>
          <p:cNvPr id="3" name="Pladsholder til indhold 2">
            <a:extLst>
              <a:ext uri="{FF2B5EF4-FFF2-40B4-BE49-F238E27FC236}">
                <a16:creationId xmlns:a16="http://schemas.microsoft.com/office/drawing/2014/main" id="{53C46D3C-B712-47E7-B7CA-3B650D261579}"/>
              </a:ext>
            </a:extLst>
          </p:cNvPr>
          <p:cNvSpPr>
            <a:spLocks noGrp="1"/>
          </p:cNvSpPr>
          <p:nvPr>
            <p:ph idx="1"/>
          </p:nvPr>
        </p:nvSpPr>
        <p:spPr>
          <a:xfrm>
            <a:off x="611187" y="5654749"/>
            <a:ext cx="7904163" cy="365125"/>
          </a:xfrm>
        </p:spPr>
        <p:txBody>
          <a:bodyPr>
            <a:normAutofit lnSpcReduction="10000"/>
          </a:bodyPr>
          <a:lstStyle/>
          <a:p>
            <a:pPr marL="0" indent="0">
              <a:buNone/>
            </a:pPr>
            <a:r>
              <a:rPr lang="da-DK" dirty="0"/>
              <a:t>https://www.youtube.com/watch?v=T6orhbO_7Oc</a:t>
            </a:r>
          </a:p>
        </p:txBody>
      </p:sp>
      <p:pic>
        <p:nvPicPr>
          <p:cNvPr id="6" name="Billede 5" descr="Et billede, der indeholder person, smilende, beklædning, poserer&#10;&#10;Automatisk genereret beskrivelse">
            <a:hlinkClick r:id="rId3"/>
            <a:extLst>
              <a:ext uri="{FF2B5EF4-FFF2-40B4-BE49-F238E27FC236}">
                <a16:creationId xmlns:a16="http://schemas.microsoft.com/office/drawing/2014/main" id="{13EC41BB-1D6B-4B61-81E4-77B3693098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1481" y="1399060"/>
            <a:ext cx="5418498" cy="4234468"/>
          </a:xfrm>
          <a:prstGeom prst="rect">
            <a:avLst/>
          </a:prstGeom>
        </p:spPr>
      </p:pic>
      <p:grpSp>
        <p:nvGrpSpPr>
          <p:cNvPr id="7" name="Group 23">
            <a:extLst>
              <a:ext uri="{FF2B5EF4-FFF2-40B4-BE49-F238E27FC236}">
                <a16:creationId xmlns:a16="http://schemas.microsoft.com/office/drawing/2014/main" id="{F1656C91-2A50-4975-9D07-3875DB58D7DB}"/>
              </a:ext>
            </a:extLst>
          </p:cNvPr>
          <p:cNvGrpSpPr/>
          <p:nvPr/>
        </p:nvGrpSpPr>
        <p:grpSpPr>
          <a:xfrm>
            <a:off x="7795350" y="512902"/>
            <a:ext cx="720000" cy="720000"/>
            <a:chOff x="0" y="0"/>
            <a:chExt cx="612000" cy="612000"/>
          </a:xfrm>
        </p:grpSpPr>
        <p:sp>
          <p:nvSpPr>
            <p:cNvPr id="8" name="Oval 400">
              <a:extLst>
                <a:ext uri="{FF2B5EF4-FFF2-40B4-BE49-F238E27FC236}">
                  <a16:creationId xmlns:a16="http://schemas.microsoft.com/office/drawing/2014/main" id="{172BEA3B-0188-41A6-8CC1-0DEEA38567E6}"/>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13">
              <a:extLst>
                <a:ext uri="{FF2B5EF4-FFF2-40B4-BE49-F238E27FC236}">
                  <a16:creationId xmlns:a16="http://schemas.microsoft.com/office/drawing/2014/main" id="{9ED2E1D7-EAFE-48CB-B45A-5AD5CD620BD7}"/>
                </a:ext>
              </a:extLst>
            </p:cNvPr>
            <p:cNvSpPr>
              <a:spLocks noEditPoints="1"/>
            </p:cNvSpPr>
            <p:nvPr/>
          </p:nvSpPr>
          <p:spPr bwMode="auto">
            <a:xfrm>
              <a:off x="95173" y="169363"/>
              <a:ext cx="421654" cy="274565"/>
            </a:xfrm>
            <a:custGeom>
              <a:avLst/>
              <a:gdLst>
                <a:gd name="T0" fmla="*/ 310 w 344"/>
                <a:gd name="T1" fmla="*/ 106 h 224"/>
                <a:gd name="T2" fmla="*/ 318 w 344"/>
                <a:gd name="T3" fmla="*/ 88 h 224"/>
                <a:gd name="T4" fmla="*/ 336 w 344"/>
                <a:gd name="T5" fmla="*/ 78 h 224"/>
                <a:gd name="T6" fmla="*/ 344 w 344"/>
                <a:gd name="T7" fmla="*/ 10 h 224"/>
                <a:gd name="T8" fmla="*/ 338 w 344"/>
                <a:gd name="T9" fmla="*/ 0 h 224"/>
                <a:gd name="T10" fmla="*/ 10 w 344"/>
                <a:gd name="T11" fmla="*/ 0 h 224"/>
                <a:gd name="T12" fmla="*/ 2 w 344"/>
                <a:gd name="T13" fmla="*/ 6 h 224"/>
                <a:gd name="T14" fmla="*/ 0 w 344"/>
                <a:gd name="T15" fmla="*/ 78 h 224"/>
                <a:gd name="T16" fmla="*/ 20 w 344"/>
                <a:gd name="T17" fmla="*/ 84 h 224"/>
                <a:gd name="T18" fmla="*/ 32 w 344"/>
                <a:gd name="T19" fmla="*/ 98 h 224"/>
                <a:gd name="T20" fmla="*/ 36 w 344"/>
                <a:gd name="T21" fmla="*/ 112 h 224"/>
                <a:gd name="T22" fmla="*/ 30 w 344"/>
                <a:gd name="T23" fmla="*/ 132 h 224"/>
                <a:gd name="T24" fmla="*/ 14 w 344"/>
                <a:gd name="T25" fmla="*/ 144 h 224"/>
                <a:gd name="T26" fmla="*/ 0 w 344"/>
                <a:gd name="T27" fmla="*/ 214 h 224"/>
                <a:gd name="T28" fmla="*/ 4 w 344"/>
                <a:gd name="T29" fmla="*/ 222 h 224"/>
                <a:gd name="T30" fmla="*/ 334 w 344"/>
                <a:gd name="T31" fmla="*/ 224 h 224"/>
                <a:gd name="T32" fmla="*/ 340 w 344"/>
                <a:gd name="T33" fmla="*/ 222 h 224"/>
                <a:gd name="T34" fmla="*/ 344 w 344"/>
                <a:gd name="T35" fmla="*/ 146 h 224"/>
                <a:gd name="T36" fmla="*/ 330 w 344"/>
                <a:gd name="T37" fmla="*/ 144 h 224"/>
                <a:gd name="T38" fmla="*/ 314 w 344"/>
                <a:gd name="T39" fmla="*/ 132 h 224"/>
                <a:gd name="T40" fmla="*/ 308 w 344"/>
                <a:gd name="T41" fmla="*/ 112 h 224"/>
                <a:gd name="T42" fmla="*/ 318 w 344"/>
                <a:gd name="T43" fmla="*/ 24 h 224"/>
                <a:gd name="T44" fmla="*/ 290 w 344"/>
                <a:gd name="T45" fmla="*/ 24 h 224"/>
                <a:gd name="T46" fmla="*/ 160 w 344"/>
                <a:gd name="T47" fmla="*/ 52 h 224"/>
                <a:gd name="T48" fmla="*/ 204 w 344"/>
                <a:gd name="T49" fmla="*/ 112 h 224"/>
                <a:gd name="T50" fmla="*/ 204 w 344"/>
                <a:gd name="T51" fmla="*/ 112 h 224"/>
                <a:gd name="T52" fmla="*/ 24 w 344"/>
                <a:gd name="T53" fmla="*/ 176 h 224"/>
                <a:gd name="T54" fmla="*/ 54 w 344"/>
                <a:gd name="T55" fmla="*/ 52 h 224"/>
                <a:gd name="T56" fmla="*/ 54 w 344"/>
                <a:gd name="T57" fmla="*/ 24 h 224"/>
                <a:gd name="T58" fmla="*/ 78 w 344"/>
                <a:gd name="T59" fmla="*/ 204 h 224"/>
                <a:gd name="T60" fmla="*/ 106 w 344"/>
                <a:gd name="T61" fmla="*/ 204 h 224"/>
                <a:gd name="T62" fmla="*/ 78 w 344"/>
                <a:gd name="T63" fmla="*/ 24 h 224"/>
                <a:gd name="T64" fmla="*/ 160 w 344"/>
                <a:gd name="T65" fmla="*/ 204 h 224"/>
                <a:gd name="T66" fmla="*/ 160 w 344"/>
                <a:gd name="T67" fmla="*/ 176 h 224"/>
                <a:gd name="T68" fmla="*/ 184 w 344"/>
                <a:gd name="T69" fmla="*/ 204 h 224"/>
                <a:gd name="T70" fmla="*/ 212 w 344"/>
                <a:gd name="T71" fmla="*/ 204 h 224"/>
                <a:gd name="T72" fmla="*/ 184 w 344"/>
                <a:gd name="T73" fmla="*/ 24 h 224"/>
                <a:gd name="T74" fmla="*/ 266 w 344"/>
                <a:gd name="T75" fmla="*/ 204 h 224"/>
                <a:gd name="T76" fmla="*/ 266 w 344"/>
                <a:gd name="T77" fmla="*/ 176 h 224"/>
                <a:gd name="T78" fmla="*/ 236 w 344"/>
                <a:gd name="T79" fmla="*/ 52 h 224"/>
                <a:gd name="T80" fmla="*/ 266 w 344"/>
                <a:gd name="T81" fmla="*/ 52 h 224"/>
                <a:gd name="T82" fmla="*/ 290 w 344"/>
                <a:gd name="T83" fmla="*/ 176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4" h="224">
                  <a:moveTo>
                    <a:pt x="308" y="112"/>
                  </a:moveTo>
                  <a:lnTo>
                    <a:pt x="308" y="112"/>
                  </a:lnTo>
                  <a:lnTo>
                    <a:pt x="310" y="106"/>
                  </a:lnTo>
                  <a:lnTo>
                    <a:pt x="312" y="98"/>
                  </a:lnTo>
                  <a:lnTo>
                    <a:pt x="314" y="92"/>
                  </a:lnTo>
                  <a:lnTo>
                    <a:pt x="318" y="88"/>
                  </a:lnTo>
                  <a:lnTo>
                    <a:pt x="324" y="84"/>
                  </a:lnTo>
                  <a:lnTo>
                    <a:pt x="330" y="80"/>
                  </a:lnTo>
                  <a:lnTo>
                    <a:pt x="336" y="78"/>
                  </a:lnTo>
                  <a:lnTo>
                    <a:pt x="344" y="78"/>
                  </a:lnTo>
                  <a:lnTo>
                    <a:pt x="344" y="10"/>
                  </a:lnTo>
                  <a:lnTo>
                    <a:pt x="344" y="10"/>
                  </a:lnTo>
                  <a:lnTo>
                    <a:pt x="342" y="6"/>
                  </a:lnTo>
                  <a:lnTo>
                    <a:pt x="340" y="2"/>
                  </a:lnTo>
                  <a:lnTo>
                    <a:pt x="338" y="0"/>
                  </a:lnTo>
                  <a:lnTo>
                    <a:pt x="334" y="0"/>
                  </a:lnTo>
                  <a:lnTo>
                    <a:pt x="10" y="0"/>
                  </a:lnTo>
                  <a:lnTo>
                    <a:pt x="10" y="0"/>
                  </a:lnTo>
                  <a:lnTo>
                    <a:pt x="6" y="0"/>
                  </a:lnTo>
                  <a:lnTo>
                    <a:pt x="4" y="2"/>
                  </a:lnTo>
                  <a:lnTo>
                    <a:pt x="2" y="6"/>
                  </a:lnTo>
                  <a:lnTo>
                    <a:pt x="0" y="10"/>
                  </a:lnTo>
                  <a:lnTo>
                    <a:pt x="0" y="78"/>
                  </a:lnTo>
                  <a:lnTo>
                    <a:pt x="0" y="78"/>
                  </a:lnTo>
                  <a:lnTo>
                    <a:pt x="8" y="78"/>
                  </a:lnTo>
                  <a:lnTo>
                    <a:pt x="14" y="80"/>
                  </a:lnTo>
                  <a:lnTo>
                    <a:pt x="20" y="84"/>
                  </a:lnTo>
                  <a:lnTo>
                    <a:pt x="26" y="88"/>
                  </a:lnTo>
                  <a:lnTo>
                    <a:pt x="30" y="92"/>
                  </a:lnTo>
                  <a:lnTo>
                    <a:pt x="32" y="98"/>
                  </a:lnTo>
                  <a:lnTo>
                    <a:pt x="34" y="106"/>
                  </a:lnTo>
                  <a:lnTo>
                    <a:pt x="36" y="112"/>
                  </a:lnTo>
                  <a:lnTo>
                    <a:pt x="36" y="112"/>
                  </a:lnTo>
                  <a:lnTo>
                    <a:pt x="34" y="120"/>
                  </a:lnTo>
                  <a:lnTo>
                    <a:pt x="32" y="126"/>
                  </a:lnTo>
                  <a:lnTo>
                    <a:pt x="30" y="132"/>
                  </a:lnTo>
                  <a:lnTo>
                    <a:pt x="26" y="136"/>
                  </a:lnTo>
                  <a:lnTo>
                    <a:pt x="20" y="140"/>
                  </a:lnTo>
                  <a:lnTo>
                    <a:pt x="14" y="144"/>
                  </a:lnTo>
                  <a:lnTo>
                    <a:pt x="8" y="146"/>
                  </a:lnTo>
                  <a:lnTo>
                    <a:pt x="0" y="146"/>
                  </a:lnTo>
                  <a:lnTo>
                    <a:pt x="0" y="214"/>
                  </a:lnTo>
                  <a:lnTo>
                    <a:pt x="0" y="214"/>
                  </a:lnTo>
                  <a:lnTo>
                    <a:pt x="2" y="218"/>
                  </a:lnTo>
                  <a:lnTo>
                    <a:pt x="4" y="222"/>
                  </a:lnTo>
                  <a:lnTo>
                    <a:pt x="6" y="224"/>
                  </a:lnTo>
                  <a:lnTo>
                    <a:pt x="10" y="224"/>
                  </a:lnTo>
                  <a:lnTo>
                    <a:pt x="334" y="224"/>
                  </a:lnTo>
                  <a:lnTo>
                    <a:pt x="334" y="224"/>
                  </a:lnTo>
                  <a:lnTo>
                    <a:pt x="338" y="224"/>
                  </a:lnTo>
                  <a:lnTo>
                    <a:pt x="340" y="222"/>
                  </a:lnTo>
                  <a:lnTo>
                    <a:pt x="342" y="218"/>
                  </a:lnTo>
                  <a:lnTo>
                    <a:pt x="344" y="214"/>
                  </a:lnTo>
                  <a:lnTo>
                    <a:pt x="344" y="146"/>
                  </a:lnTo>
                  <a:lnTo>
                    <a:pt x="344" y="146"/>
                  </a:lnTo>
                  <a:lnTo>
                    <a:pt x="336" y="146"/>
                  </a:lnTo>
                  <a:lnTo>
                    <a:pt x="330" y="144"/>
                  </a:lnTo>
                  <a:lnTo>
                    <a:pt x="324" y="140"/>
                  </a:lnTo>
                  <a:lnTo>
                    <a:pt x="318" y="136"/>
                  </a:lnTo>
                  <a:lnTo>
                    <a:pt x="314" y="132"/>
                  </a:lnTo>
                  <a:lnTo>
                    <a:pt x="312" y="126"/>
                  </a:lnTo>
                  <a:lnTo>
                    <a:pt x="310" y="120"/>
                  </a:lnTo>
                  <a:lnTo>
                    <a:pt x="308" y="112"/>
                  </a:lnTo>
                  <a:lnTo>
                    <a:pt x="308" y="112"/>
                  </a:lnTo>
                  <a:close/>
                  <a:moveTo>
                    <a:pt x="290" y="24"/>
                  </a:moveTo>
                  <a:lnTo>
                    <a:pt x="318" y="24"/>
                  </a:lnTo>
                  <a:lnTo>
                    <a:pt x="318" y="52"/>
                  </a:lnTo>
                  <a:lnTo>
                    <a:pt x="290" y="52"/>
                  </a:lnTo>
                  <a:lnTo>
                    <a:pt x="290" y="24"/>
                  </a:lnTo>
                  <a:close/>
                  <a:moveTo>
                    <a:pt x="130" y="24"/>
                  </a:moveTo>
                  <a:lnTo>
                    <a:pt x="160" y="24"/>
                  </a:lnTo>
                  <a:lnTo>
                    <a:pt x="160" y="52"/>
                  </a:lnTo>
                  <a:lnTo>
                    <a:pt x="130" y="52"/>
                  </a:lnTo>
                  <a:lnTo>
                    <a:pt x="130" y="24"/>
                  </a:lnTo>
                  <a:close/>
                  <a:moveTo>
                    <a:pt x="204" y="112"/>
                  </a:moveTo>
                  <a:lnTo>
                    <a:pt x="154" y="146"/>
                  </a:lnTo>
                  <a:lnTo>
                    <a:pt x="154" y="78"/>
                  </a:lnTo>
                  <a:lnTo>
                    <a:pt x="204" y="112"/>
                  </a:lnTo>
                  <a:close/>
                  <a:moveTo>
                    <a:pt x="54" y="204"/>
                  </a:moveTo>
                  <a:lnTo>
                    <a:pt x="24" y="204"/>
                  </a:lnTo>
                  <a:lnTo>
                    <a:pt x="24" y="176"/>
                  </a:lnTo>
                  <a:lnTo>
                    <a:pt x="54" y="176"/>
                  </a:lnTo>
                  <a:lnTo>
                    <a:pt x="54" y="204"/>
                  </a:lnTo>
                  <a:close/>
                  <a:moveTo>
                    <a:pt x="54" y="52"/>
                  </a:moveTo>
                  <a:lnTo>
                    <a:pt x="24" y="52"/>
                  </a:lnTo>
                  <a:lnTo>
                    <a:pt x="24" y="24"/>
                  </a:lnTo>
                  <a:lnTo>
                    <a:pt x="54" y="24"/>
                  </a:lnTo>
                  <a:lnTo>
                    <a:pt x="54" y="52"/>
                  </a:lnTo>
                  <a:close/>
                  <a:moveTo>
                    <a:pt x="106" y="204"/>
                  </a:moveTo>
                  <a:lnTo>
                    <a:pt x="78" y="204"/>
                  </a:lnTo>
                  <a:lnTo>
                    <a:pt x="78" y="176"/>
                  </a:lnTo>
                  <a:lnTo>
                    <a:pt x="106" y="176"/>
                  </a:lnTo>
                  <a:lnTo>
                    <a:pt x="106" y="204"/>
                  </a:lnTo>
                  <a:close/>
                  <a:moveTo>
                    <a:pt x="106" y="52"/>
                  </a:moveTo>
                  <a:lnTo>
                    <a:pt x="78" y="52"/>
                  </a:lnTo>
                  <a:lnTo>
                    <a:pt x="78" y="24"/>
                  </a:lnTo>
                  <a:lnTo>
                    <a:pt x="106" y="24"/>
                  </a:lnTo>
                  <a:lnTo>
                    <a:pt x="106" y="52"/>
                  </a:lnTo>
                  <a:close/>
                  <a:moveTo>
                    <a:pt x="160" y="204"/>
                  </a:moveTo>
                  <a:lnTo>
                    <a:pt x="130" y="204"/>
                  </a:lnTo>
                  <a:lnTo>
                    <a:pt x="130" y="176"/>
                  </a:lnTo>
                  <a:lnTo>
                    <a:pt x="160" y="176"/>
                  </a:lnTo>
                  <a:lnTo>
                    <a:pt x="160" y="204"/>
                  </a:lnTo>
                  <a:close/>
                  <a:moveTo>
                    <a:pt x="212" y="204"/>
                  </a:moveTo>
                  <a:lnTo>
                    <a:pt x="184" y="204"/>
                  </a:lnTo>
                  <a:lnTo>
                    <a:pt x="184" y="176"/>
                  </a:lnTo>
                  <a:lnTo>
                    <a:pt x="212" y="176"/>
                  </a:lnTo>
                  <a:lnTo>
                    <a:pt x="212" y="204"/>
                  </a:lnTo>
                  <a:close/>
                  <a:moveTo>
                    <a:pt x="212" y="52"/>
                  </a:moveTo>
                  <a:lnTo>
                    <a:pt x="184" y="52"/>
                  </a:lnTo>
                  <a:lnTo>
                    <a:pt x="184" y="24"/>
                  </a:lnTo>
                  <a:lnTo>
                    <a:pt x="212" y="24"/>
                  </a:lnTo>
                  <a:lnTo>
                    <a:pt x="212" y="52"/>
                  </a:lnTo>
                  <a:close/>
                  <a:moveTo>
                    <a:pt x="266" y="204"/>
                  </a:moveTo>
                  <a:lnTo>
                    <a:pt x="236" y="204"/>
                  </a:lnTo>
                  <a:lnTo>
                    <a:pt x="236" y="176"/>
                  </a:lnTo>
                  <a:lnTo>
                    <a:pt x="266" y="176"/>
                  </a:lnTo>
                  <a:lnTo>
                    <a:pt x="266" y="204"/>
                  </a:lnTo>
                  <a:close/>
                  <a:moveTo>
                    <a:pt x="266" y="52"/>
                  </a:moveTo>
                  <a:lnTo>
                    <a:pt x="236" y="52"/>
                  </a:lnTo>
                  <a:lnTo>
                    <a:pt x="236" y="24"/>
                  </a:lnTo>
                  <a:lnTo>
                    <a:pt x="266" y="24"/>
                  </a:lnTo>
                  <a:lnTo>
                    <a:pt x="266" y="52"/>
                  </a:lnTo>
                  <a:close/>
                  <a:moveTo>
                    <a:pt x="318" y="204"/>
                  </a:moveTo>
                  <a:lnTo>
                    <a:pt x="290" y="204"/>
                  </a:lnTo>
                  <a:lnTo>
                    <a:pt x="290" y="176"/>
                  </a:lnTo>
                  <a:lnTo>
                    <a:pt x="318" y="176"/>
                  </a:lnTo>
                  <a:lnTo>
                    <a:pt x="318" y="20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826391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061C12-5D46-4308-BD71-03BDC2C7763B}"/>
              </a:ext>
            </a:extLst>
          </p:cNvPr>
          <p:cNvSpPr>
            <a:spLocks noGrp="1"/>
          </p:cNvSpPr>
          <p:nvPr>
            <p:ph type="title"/>
          </p:nvPr>
        </p:nvSpPr>
        <p:spPr/>
        <p:txBody>
          <a:bodyPr/>
          <a:lstStyle/>
          <a:p>
            <a:r>
              <a:rPr lang="da-DK" dirty="0"/>
              <a:t>Under gruppeforløbet</a:t>
            </a:r>
          </a:p>
        </p:txBody>
      </p:sp>
      <p:sp>
        <p:nvSpPr>
          <p:cNvPr id="3" name="Pladsholder til indhold 2">
            <a:extLst>
              <a:ext uri="{FF2B5EF4-FFF2-40B4-BE49-F238E27FC236}">
                <a16:creationId xmlns:a16="http://schemas.microsoft.com/office/drawing/2014/main" id="{1B20B0A8-0B5E-4339-A93A-6A5523A99E07}"/>
              </a:ext>
            </a:extLst>
          </p:cNvPr>
          <p:cNvSpPr>
            <a:spLocks noGrp="1"/>
          </p:cNvSpPr>
          <p:nvPr>
            <p:ph idx="1"/>
          </p:nvPr>
        </p:nvSpPr>
        <p:spPr/>
        <p:txBody>
          <a:bodyPr/>
          <a:lstStyle/>
          <a:p>
            <a:endParaRPr lang="da-DK"/>
          </a:p>
          <a:p>
            <a:r>
              <a:rPr lang="da-DK"/>
              <a:t>Bedes </a:t>
            </a:r>
            <a:r>
              <a:rPr lang="da-DK" dirty="0"/>
              <a:t>du angive smileys </a:t>
            </a:r>
            <a:r>
              <a:rPr lang="da-DK" dirty="0">
                <a:sym typeface="Wingdings" panose="05000000000000000000" pitchFamily="2" charset="2"/>
              </a:rPr>
              <a:t> </a:t>
            </a:r>
            <a:r>
              <a:rPr lang="da-DK" dirty="0"/>
              <a:t>(fra 1-10) ved </a:t>
            </a:r>
            <a:r>
              <a:rPr lang="da-DK" b="1" dirty="0"/>
              <a:t>tjek ind </a:t>
            </a:r>
            <a:r>
              <a:rPr lang="da-DK" dirty="0"/>
              <a:t>- og </a:t>
            </a:r>
            <a:r>
              <a:rPr lang="da-DK" b="1" dirty="0"/>
              <a:t>tjek ud</a:t>
            </a:r>
            <a:r>
              <a:rPr lang="da-DK" dirty="0"/>
              <a:t>.</a:t>
            </a:r>
          </a:p>
          <a:p>
            <a:endParaRPr lang="da-DK" dirty="0"/>
          </a:p>
          <a:p>
            <a:r>
              <a:rPr lang="da-DK" dirty="0"/>
              <a:t>Ved slutningen af hver gruppesession noteres dine refleksioner i din </a:t>
            </a:r>
            <a:r>
              <a:rPr lang="da-DK" b="1" dirty="0"/>
              <a:t>logbog,</a:t>
            </a:r>
            <a:r>
              <a:rPr lang="da-DK" dirty="0"/>
              <a:t> så du får de vigtigste indtryk med fra sessionen – sammen med dit valg af hjemmeopgave.</a:t>
            </a:r>
          </a:p>
          <a:p>
            <a:endParaRPr lang="da-DK" dirty="0"/>
          </a:p>
          <a:p>
            <a:r>
              <a:rPr lang="da-DK" dirty="0"/>
              <a:t>Til sidst på de enkelte gruppesessioner udfyldes</a:t>
            </a:r>
            <a:r>
              <a:rPr lang="da-DK" b="1" dirty="0"/>
              <a:t> evalueringsskemaet</a:t>
            </a:r>
            <a:r>
              <a:rPr lang="da-DK" dirty="0"/>
              <a:t> - som efterfølgende afleveres til gruppevejlederne.</a:t>
            </a:r>
          </a:p>
          <a:p>
            <a:pPr lvl="1"/>
            <a:r>
              <a:rPr lang="da-DK" dirty="0"/>
              <a:t>OBS: Dette må gerne gøres anonymt! </a:t>
            </a:r>
          </a:p>
        </p:txBody>
      </p:sp>
      <p:grpSp>
        <p:nvGrpSpPr>
          <p:cNvPr id="5" name="Group 122">
            <a:extLst>
              <a:ext uri="{FF2B5EF4-FFF2-40B4-BE49-F238E27FC236}">
                <a16:creationId xmlns:a16="http://schemas.microsoft.com/office/drawing/2014/main" id="{71DBEFD4-A216-4621-9CBB-3D0FD576E06B}"/>
              </a:ext>
            </a:extLst>
          </p:cNvPr>
          <p:cNvGrpSpPr/>
          <p:nvPr/>
        </p:nvGrpSpPr>
        <p:grpSpPr>
          <a:xfrm>
            <a:off x="7795350" y="621075"/>
            <a:ext cx="720000" cy="720000"/>
            <a:chOff x="0" y="0"/>
            <a:chExt cx="612000" cy="612000"/>
          </a:xfrm>
        </p:grpSpPr>
        <p:sp>
          <p:nvSpPr>
            <p:cNvPr id="6" name="Oval 199">
              <a:extLst>
                <a:ext uri="{FF2B5EF4-FFF2-40B4-BE49-F238E27FC236}">
                  <a16:creationId xmlns:a16="http://schemas.microsoft.com/office/drawing/2014/main" id="{E85A5EEA-C326-4D28-AEE6-5AC7DF6616CB}"/>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7" name="Freeform 4926">
              <a:extLst>
                <a:ext uri="{FF2B5EF4-FFF2-40B4-BE49-F238E27FC236}">
                  <a16:creationId xmlns:a16="http://schemas.microsoft.com/office/drawing/2014/main" id="{E473B640-A31B-4775-A7E2-71E7669C9C3D}"/>
                </a:ext>
              </a:extLst>
            </p:cNvPr>
            <p:cNvSpPr>
              <a:spLocks noEditPoints="1"/>
            </p:cNvSpPr>
            <p:nvPr/>
          </p:nvSpPr>
          <p:spPr bwMode="auto">
            <a:xfrm>
              <a:off x="79544" y="179293"/>
              <a:ext cx="452913" cy="310775"/>
            </a:xfrm>
            <a:custGeom>
              <a:avLst/>
              <a:gdLst>
                <a:gd name="T0" fmla="*/ 306 w 376"/>
                <a:gd name="T1" fmla="*/ 112 h 258"/>
                <a:gd name="T2" fmla="*/ 306 w 376"/>
                <a:gd name="T3" fmla="*/ 178 h 258"/>
                <a:gd name="T4" fmla="*/ 282 w 376"/>
                <a:gd name="T5" fmla="*/ 200 h 258"/>
                <a:gd name="T6" fmla="*/ 254 w 376"/>
                <a:gd name="T7" fmla="*/ 216 h 258"/>
                <a:gd name="T8" fmla="*/ 222 w 376"/>
                <a:gd name="T9" fmla="*/ 226 h 258"/>
                <a:gd name="T10" fmla="*/ 190 w 376"/>
                <a:gd name="T11" fmla="*/ 230 h 258"/>
                <a:gd name="T12" fmla="*/ 172 w 376"/>
                <a:gd name="T13" fmla="*/ 230 h 258"/>
                <a:gd name="T14" fmla="*/ 138 w 376"/>
                <a:gd name="T15" fmla="*/ 222 h 258"/>
                <a:gd name="T16" fmla="*/ 108 w 376"/>
                <a:gd name="T17" fmla="*/ 208 h 258"/>
                <a:gd name="T18" fmla="*/ 82 w 376"/>
                <a:gd name="T19" fmla="*/ 188 h 258"/>
                <a:gd name="T20" fmla="*/ 70 w 376"/>
                <a:gd name="T21" fmla="*/ 112 h 258"/>
                <a:gd name="T22" fmla="*/ 176 w 376"/>
                <a:gd name="T23" fmla="*/ 148 h 258"/>
                <a:gd name="T24" fmla="*/ 188 w 376"/>
                <a:gd name="T25" fmla="*/ 150 h 258"/>
                <a:gd name="T26" fmla="*/ 200 w 376"/>
                <a:gd name="T27" fmla="*/ 148 h 258"/>
                <a:gd name="T28" fmla="*/ 190 w 376"/>
                <a:gd name="T29" fmla="*/ 0 h 258"/>
                <a:gd name="T30" fmla="*/ 186 w 376"/>
                <a:gd name="T31" fmla="*/ 0 h 258"/>
                <a:gd name="T32" fmla="*/ 8 w 376"/>
                <a:gd name="T33" fmla="*/ 44 h 258"/>
                <a:gd name="T34" fmla="*/ 0 w 376"/>
                <a:gd name="T35" fmla="*/ 54 h 258"/>
                <a:gd name="T36" fmla="*/ 2 w 376"/>
                <a:gd name="T37" fmla="*/ 60 h 258"/>
                <a:gd name="T38" fmla="*/ 184 w 376"/>
                <a:gd name="T39" fmla="*/ 124 h 258"/>
                <a:gd name="T40" fmla="*/ 188 w 376"/>
                <a:gd name="T41" fmla="*/ 124 h 258"/>
                <a:gd name="T42" fmla="*/ 192 w 376"/>
                <a:gd name="T43" fmla="*/ 124 h 258"/>
                <a:gd name="T44" fmla="*/ 370 w 376"/>
                <a:gd name="T45" fmla="*/ 64 h 258"/>
                <a:gd name="T46" fmla="*/ 376 w 376"/>
                <a:gd name="T47" fmla="*/ 54 h 258"/>
                <a:gd name="T48" fmla="*/ 374 w 376"/>
                <a:gd name="T49" fmla="*/ 48 h 258"/>
                <a:gd name="T50" fmla="*/ 368 w 376"/>
                <a:gd name="T51" fmla="*/ 44 h 258"/>
                <a:gd name="T52" fmla="*/ 348 w 376"/>
                <a:gd name="T53" fmla="*/ 98 h 258"/>
                <a:gd name="T54" fmla="*/ 328 w 376"/>
                <a:gd name="T55" fmla="*/ 172 h 258"/>
                <a:gd name="T56" fmla="*/ 332 w 376"/>
                <a:gd name="T57" fmla="*/ 170 h 258"/>
                <a:gd name="T58" fmla="*/ 338 w 376"/>
                <a:gd name="T59" fmla="*/ 170 h 258"/>
                <a:gd name="T60" fmla="*/ 348 w 376"/>
                <a:gd name="T61" fmla="*/ 172 h 258"/>
                <a:gd name="T62" fmla="*/ 338 w 376"/>
                <a:gd name="T63" fmla="*/ 200 h 258"/>
                <a:gd name="T64" fmla="*/ 332 w 376"/>
                <a:gd name="T65" fmla="*/ 198 h 258"/>
                <a:gd name="T66" fmla="*/ 318 w 376"/>
                <a:gd name="T67" fmla="*/ 258 h 258"/>
                <a:gd name="T68" fmla="*/ 348 w 376"/>
                <a:gd name="T69" fmla="*/ 194 h 258"/>
                <a:gd name="T70" fmla="*/ 344 w 376"/>
                <a:gd name="T71" fmla="*/ 198 h 258"/>
                <a:gd name="T72" fmla="*/ 338 w 376"/>
                <a:gd name="T73" fmla="*/ 20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258">
                  <a:moveTo>
                    <a:pt x="200" y="148"/>
                  </a:moveTo>
                  <a:lnTo>
                    <a:pt x="306" y="112"/>
                  </a:lnTo>
                  <a:lnTo>
                    <a:pt x="306" y="178"/>
                  </a:lnTo>
                  <a:lnTo>
                    <a:pt x="306" y="178"/>
                  </a:lnTo>
                  <a:lnTo>
                    <a:pt x="294" y="188"/>
                  </a:lnTo>
                  <a:lnTo>
                    <a:pt x="282" y="200"/>
                  </a:lnTo>
                  <a:lnTo>
                    <a:pt x="268" y="208"/>
                  </a:lnTo>
                  <a:lnTo>
                    <a:pt x="254" y="216"/>
                  </a:lnTo>
                  <a:lnTo>
                    <a:pt x="238" y="222"/>
                  </a:lnTo>
                  <a:lnTo>
                    <a:pt x="222" y="226"/>
                  </a:lnTo>
                  <a:lnTo>
                    <a:pt x="206" y="230"/>
                  </a:lnTo>
                  <a:lnTo>
                    <a:pt x="190" y="230"/>
                  </a:lnTo>
                  <a:lnTo>
                    <a:pt x="190" y="230"/>
                  </a:lnTo>
                  <a:lnTo>
                    <a:pt x="172" y="230"/>
                  </a:lnTo>
                  <a:lnTo>
                    <a:pt x="154" y="226"/>
                  </a:lnTo>
                  <a:lnTo>
                    <a:pt x="138" y="222"/>
                  </a:lnTo>
                  <a:lnTo>
                    <a:pt x="122" y="216"/>
                  </a:lnTo>
                  <a:lnTo>
                    <a:pt x="108" y="208"/>
                  </a:lnTo>
                  <a:lnTo>
                    <a:pt x="94" y="198"/>
                  </a:lnTo>
                  <a:lnTo>
                    <a:pt x="82" y="188"/>
                  </a:lnTo>
                  <a:lnTo>
                    <a:pt x="70" y="176"/>
                  </a:lnTo>
                  <a:lnTo>
                    <a:pt x="70" y="112"/>
                  </a:lnTo>
                  <a:lnTo>
                    <a:pt x="176" y="148"/>
                  </a:lnTo>
                  <a:lnTo>
                    <a:pt x="176" y="148"/>
                  </a:lnTo>
                  <a:lnTo>
                    <a:pt x="188" y="150"/>
                  </a:lnTo>
                  <a:lnTo>
                    <a:pt x="188" y="150"/>
                  </a:lnTo>
                  <a:lnTo>
                    <a:pt x="200" y="148"/>
                  </a:lnTo>
                  <a:lnTo>
                    <a:pt x="200" y="148"/>
                  </a:lnTo>
                  <a:close/>
                  <a:moveTo>
                    <a:pt x="368" y="44"/>
                  </a:moveTo>
                  <a:lnTo>
                    <a:pt x="190" y="0"/>
                  </a:lnTo>
                  <a:lnTo>
                    <a:pt x="190" y="0"/>
                  </a:lnTo>
                  <a:lnTo>
                    <a:pt x="186" y="0"/>
                  </a:lnTo>
                  <a:lnTo>
                    <a:pt x="8" y="44"/>
                  </a:lnTo>
                  <a:lnTo>
                    <a:pt x="8" y="44"/>
                  </a:lnTo>
                  <a:lnTo>
                    <a:pt x="2" y="48"/>
                  </a:lnTo>
                  <a:lnTo>
                    <a:pt x="0" y="54"/>
                  </a:lnTo>
                  <a:lnTo>
                    <a:pt x="0" y="54"/>
                  </a:lnTo>
                  <a:lnTo>
                    <a:pt x="2" y="60"/>
                  </a:lnTo>
                  <a:lnTo>
                    <a:pt x="6" y="64"/>
                  </a:lnTo>
                  <a:lnTo>
                    <a:pt x="184" y="124"/>
                  </a:lnTo>
                  <a:lnTo>
                    <a:pt x="184" y="124"/>
                  </a:lnTo>
                  <a:lnTo>
                    <a:pt x="188" y="124"/>
                  </a:lnTo>
                  <a:lnTo>
                    <a:pt x="188" y="124"/>
                  </a:lnTo>
                  <a:lnTo>
                    <a:pt x="192" y="124"/>
                  </a:lnTo>
                  <a:lnTo>
                    <a:pt x="370" y="64"/>
                  </a:lnTo>
                  <a:lnTo>
                    <a:pt x="370" y="64"/>
                  </a:lnTo>
                  <a:lnTo>
                    <a:pt x="374" y="60"/>
                  </a:lnTo>
                  <a:lnTo>
                    <a:pt x="376" y="54"/>
                  </a:lnTo>
                  <a:lnTo>
                    <a:pt x="376" y="54"/>
                  </a:lnTo>
                  <a:lnTo>
                    <a:pt x="374" y="48"/>
                  </a:lnTo>
                  <a:lnTo>
                    <a:pt x="368" y="44"/>
                  </a:lnTo>
                  <a:lnTo>
                    <a:pt x="368" y="44"/>
                  </a:lnTo>
                  <a:close/>
                  <a:moveTo>
                    <a:pt x="348" y="172"/>
                  </a:moveTo>
                  <a:lnTo>
                    <a:pt x="348" y="98"/>
                  </a:lnTo>
                  <a:lnTo>
                    <a:pt x="328" y="106"/>
                  </a:lnTo>
                  <a:lnTo>
                    <a:pt x="328" y="172"/>
                  </a:lnTo>
                  <a:lnTo>
                    <a:pt x="328" y="172"/>
                  </a:lnTo>
                  <a:lnTo>
                    <a:pt x="332" y="170"/>
                  </a:lnTo>
                  <a:lnTo>
                    <a:pt x="338" y="170"/>
                  </a:lnTo>
                  <a:lnTo>
                    <a:pt x="338" y="170"/>
                  </a:lnTo>
                  <a:lnTo>
                    <a:pt x="344" y="170"/>
                  </a:lnTo>
                  <a:lnTo>
                    <a:pt x="348" y="172"/>
                  </a:lnTo>
                  <a:lnTo>
                    <a:pt x="348" y="172"/>
                  </a:lnTo>
                  <a:close/>
                  <a:moveTo>
                    <a:pt x="338" y="200"/>
                  </a:moveTo>
                  <a:lnTo>
                    <a:pt x="338" y="200"/>
                  </a:lnTo>
                  <a:lnTo>
                    <a:pt x="332" y="198"/>
                  </a:lnTo>
                  <a:lnTo>
                    <a:pt x="326" y="194"/>
                  </a:lnTo>
                  <a:lnTo>
                    <a:pt x="318" y="258"/>
                  </a:lnTo>
                  <a:lnTo>
                    <a:pt x="356" y="258"/>
                  </a:lnTo>
                  <a:lnTo>
                    <a:pt x="348" y="194"/>
                  </a:lnTo>
                  <a:lnTo>
                    <a:pt x="348" y="194"/>
                  </a:lnTo>
                  <a:lnTo>
                    <a:pt x="344" y="198"/>
                  </a:lnTo>
                  <a:lnTo>
                    <a:pt x="338" y="200"/>
                  </a:lnTo>
                  <a:lnTo>
                    <a:pt x="338" y="2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29866840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CC79BD-AB0C-4E9B-8FCE-19E511F9794E}"/>
              </a:ext>
            </a:extLst>
          </p:cNvPr>
          <p:cNvSpPr>
            <a:spLocks noGrp="1"/>
          </p:cNvSpPr>
          <p:nvPr>
            <p:ph type="title"/>
          </p:nvPr>
        </p:nvSpPr>
        <p:spPr>
          <a:xfrm>
            <a:off x="453796" y="368620"/>
            <a:ext cx="7904163" cy="756084"/>
          </a:xfrm>
        </p:spPr>
        <p:txBody>
          <a:bodyPr/>
          <a:lstStyle/>
          <a:p>
            <a:r>
              <a:rPr lang="da-DK" dirty="0"/>
              <a:t>Kommunikationens lag</a:t>
            </a:r>
          </a:p>
        </p:txBody>
      </p:sp>
      <p:pic>
        <p:nvPicPr>
          <p:cNvPr id="5" name="Pladsholder til indhold 4">
            <a:extLst>
              <a:ext uri="{FF2B5EF4-FFF2-40B4-BE49-F238E27FC236}">
                <a16:creationId xmlns:a16="http://schemas.microsoft.com/office/drawing/2014/main" id="{659122BF-17D6-462C-B55F-E7442E505240}"/>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3599384" y="976082"/>
            <a:ext cx="5454588" cy="4821610"/>
          </a:xfrm>
          <a:prstGeom prst="rect">
            <a:avLst/>
          </a:prstGeom>
        </p:spPr>
      </p:pic>
      <p:grpSp>
        <p:nvGrpSpPr>
          <p:cNvPr id="6" name="Group 24">
            <a:extLst>
              <a:ext uri="{FF2B5EF4-FFF2-40B4-BE49-F238E27FC236}">
                <a16:creationId xmlns:a16="http://schemas.microsoft.com/office/drawing/2014/main" id="{9A1B49A3-8686-4C63-B578-4F9DC18C5C9F}"/>
              </a:ext>
            </a:extLst>
          </p:cNvPr>
          <p:cNvGrpSpPr/>
          <p:nvPr/>
        </p:nvGrpSpPr>
        <p:grpSpPr>
          <a:xfrm>
            <a:off x="7795311" y="548680"/>
            <a:ext cx="720000" cy="720000"/>
            <a:chOff x="0" y="0"/>
            <a:chExt cx="612000" cy="612000"/>
          </a:xfrm>
        </p:grpSpPr>
        <p:sp>
          <p:nvSpPr>
            <p:cNvPr id="7" name="Oval 215">
              <a:extLst>
                <a:ext uri="{FF2B5EF4-FFF2-40B4-BE49-F238E27FC236}">
                  <a16:creationId xmlns:a16="http://schemas.microsoft.com/office/drawing/2014/main" id="{A48506AD-F72F-4E20-853A-EF23506C5494}"/>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812E40AB-A5E3-41E5-BE70-BDED287C4A68}"/>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
        <p:nvSpPr>
          <p:cNvPr id="11" name="TextBox 10">
            <a:extLst>
              <a:ext uri="{FF2B5EF4-FFF2-40B4-BE49-F238E27FC236}">
                <a16:creationId xmlns:a16="http://schemas.microsoft.com/office/drawing/2014/main" id="{022313BB-E551-4F2E-B364-B12CEBA83E1D}"/>
              </a:ext>
            </a:extLst>
          </p:cNvPr>
          <p:cNvSpPr txBox="1"/>
          <p:nvPr/>
        </p:nvSpPr>
        <p:spPr>
          <a:xfrm>
            <a:off x="600175" y="1611930"/>
            <a:ext cx="2952328" cy="4431983"/>
          </a:xfrm>
          <a:prstGeom prst="rect">
            <a:avLst/>
          </a:prstGeom>
          <a:noFill/>
        </p:spPr>
        <p:txBody>
          <a:bodyPr wrap="square" lIns="0" tIns="0" rIns="0" bIns="0" rtlCol="0">
            <a:spAutoFit/>
          </a:bodyPr>
          <a:lstStyle/>
          <a:p>
            <a:r>
              <a:rPr lang="da-DK" sz="1700" dirty="0"/>
              <a:t>Klichelag:</a:t>
            </a:r>
          </a:p>
          <a:p>
            <a:pPr marL="171450" indent="-171450">
              <a:buFontTx/>
              <a:buChar char="-"/>
            </a:pPr>
            <a:r>
              <a:rPr lang="da-DK" sz="1700" dirty="0"/>
              <a:t>Bruges ofte når man starter en samtale</a:t>
            </a:r>
          </a:p>
          <a:p>
            <a:pPr marL="171450" indent="-171450">
              <a:buFontTx/>
              <a:buChar char="-"/>
            </a:pPr>
            <a:r>
              <a:rPr lang="da-DK" sz="1700" dirty="0"/>
              <a:t>Gode i korte og rutineprægede samtaler</a:t>
            </a:r>
          </a:p>
          <a:p>
            <a:pPr marL="171450" indent="-171450">
              <a:buFontTx/>
              <a:buChar char="-"/>
            </a:pPr>
            <a:endParaRPr lang="da-DK" sz="1700" dirty="0"/>
          </a:p>
          <a:p>
            <a:r>
              <a:rPr lang="da-DK" sz="1700" dirty="0"/>
              <a:t>Tale om noget</a:t>
            </a:r>
          </a:p>
          <a:p>
            <a:pPr marL="171450" indent="-171450">
              <a:buFontTx/>
              <a:buChar char="-"/>
            </a:pPr>
            <a:r>
              <a:rPr lang="da-DK" sz="1700" dirty="0"/>
              <a:t>Flere fakta, mere indhold</a:t>
            </a:r>
          </a:p>
          <a:p>
            <a:pPr marL="171450" indent="-171450">
              <a:buFontTx/>
              <a:buChar char="-"/>
            </a:pPr>
            <a:endParaRPr lang="da-DK" sz="1700" dirty="0"/>
          </a:p>
          <a:p>
            <a:endParaRPr lang="da-DK" sz="1700" dirty="0"/>
          </a:p>
          <a:p>
            <a:r>
              <a:rPr lang="da-DK" sz="1700" dirty="0"/>
              <a:t>Holdninger</a:t>
            </a:r>
          </a:p>
          <a:p>
            <a:pPr marL="171450" indent="-171450">
              <a:buFontTx/>
              <a:buChar char="-"/>
            </a:pPr>
            <a:r>
              <a:rPr lang="da-DK" sz="1700" dirty="0"/>
              <a:t>Flere meninger og egne synspunkter og perspektiver</a:t>
            </a:r>
          </a:p>
          <a:p>
            <a:pPr marL="171450" indent="-171450">
              <a:buFontTx/>
              <a:buChar char="-"/>
            </a:pPr>
            <a:endParaRPr lang="da-DK" sz="1700" dirty="0"/>
          </a:p>
          <a:p>
            <a:r>
              <a:rPr lang="da-DK" sz="1700" dirty="0"/>
              <a:t>Tale om følelser</a:t>
            </a:r>
          </a:p>
          <a:p>
            <a:r>
              <a:rPr lang="da-DK" sz="1700" dirty="0"/>
              <a:t>- At betro sig</a:t>
            </a:r>
          </a:p>
          <a:p>
            <a:r>
              <a:rPr lang="da-DK" sz="1600" dirty="0"/>
              <a:t> </a:t>
            </a:r>
          </a:p>
        </p:txBody>
      </p:sp>
    </p:spTree>
    <p:extLst>
      <p:ext uri="{BB962C8B-B14F-4D97-AF65-F5344CB8AC3E}">
        <p14:creationId xmlns:p14="http://schemas.microsoft.com/office/powerpoint/2010/main" val="40076725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DE2A-2514-4ADE-B981-C03ED78B44C5}"/>
              </a:ext>
            </a:extLst>
          </p:cNvPr>
          <p:cNvSpPr>
            <a:spLocks noGrp="1"/>
          </p:cNvSpPr>
          <p:nvPr>
            <p:ph type="title"/>
          </p:nvPr>
        </p:nvSpPr>
        <p:spPr/>
        <p:txBody>
          <a:bodyPr/>
          <a:lstStyle/>
          <a:p>
            <a:r>
              <a:rPr lang="da-DK" dirty="0"/>
              <a:t>At starte en samtale</a:t>
            </a:r>
          </a:p>
        </p:txBody>
      </p:sp>
      <p:sp>
        <p:nvSpPr>
          <p:cNvPr id="6" name="Content Placeholder 5">
            <a:extLst>
              <a:ext uri="{FF2B5EF4-FFF2-40B4-BE49-F238E27FC236}">
                <a16:creationId xmlns:a16="http://schemas.microsoft.com/office/drawing/2014/main" id="{0F25A919-1AC8-41A1-AA88-A69AC574BE89}"/>
              </a:ext>
            </a:extLst>
          </p:cNvPr>
          <p:cNvSpPr>
            <a:spLocks noGrp="1"/>
          </p:cNvSpPr>
          <p:nvPr>
            <p:ph idx="1"/>
          </p:nvPr>
        </p:nvSpPr>
        <p:spPr>
          <a:xfrm>
            <a:off x="628649" y="1628775"/>
            <a:ext cx="7183711" cy="2664321"/>
          </a:xfrm>
        </p:spPr>
        <p:txBody>
          <a:bodyPr>
            <a:normAutofit/>
          </a:bodyPr>
          <a:lstStyle/>
          <a:p>
            <a:r>
              <a:rPr lang="da-DK" b="1"/>
              <a:t>Smalltalk</a:t>
            </a:r>
            <a:r>
              <a:rPr lang="da-DK"/>
              <a:t>: </a:t>
            </a:r>
            <a:r>
              <a:rPr lang="da-DK" dirty="0"/>
              <a:t>Er en måde at komme i kontakt på. Uformel snak om emner, som de fleste kan relatere til. Sørg for at have fem emner, du kan spørge andre til.  </a:t>
            </a:r>
          </a:p>
          <a:p>
            <a:r>
              <a:rPr lang="da-DK" b="1" dirty="0"/>
              <a:t>Situationer</a:t>
            </a:r>
            <a:r>
              <a:rPr lang="da-DK" dirty="0"/>
              <a:t>: Hvad der er passende kan afhænge af situationen – i skolen, til familiefødselsdag, i bussen, sammen med en ven, i svømmehallen. </a:t>
            </a:r>
          </a:p>
          <a:p>
            <a:endParaRPr lang="da-DK" dirty="0"/>
          </a:p>
        </p:txBody>
      </p:sp>
      <p:sp>
        <p:nvSpPr>
          <p:cNvPr id="7" name="Speech Bubble: Rectangle with Corners Rounded 6">
            <a:extLst>
              <a:ext uri="{FF2B5EF4-FFF2-40B4-BE49-F238E27FC236}">
                <a16:creationId xmlns:a16="http://schemas.microsoft.com/office/drawing/2014/main" id="{8BF6EFD9-7648-4AF6-B9D4-866FC203E15E}"/>
              </a:ext>
            </a:extLst>
          </p:cNvPr>
          <p:cNvSpPr/>
          <p:nvPr/>
        </p:nvSpPr>
        <p:spPr>
          <a:xfrm>
            <a:off x="4199352" y="3501008"/>
            <a:ext cx="3510089" cy="2027826"/>
          </a:xfrm>
          <a:prstGeom prst="wedgeRoundRectCallout">
            <a:avLst>
              <a:gd name="adj1" fmla="val -44253"/>
              <a:gd name="adj2" fmla="val 66909"/>
              <a:gd name="adj3" fmla="val 16667"/>
            </a:avLst>
          </a:prstGeom>
          <a:solidFill>
            <a:srgbClr val="D7D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da-DK" sz="1400" i="1" dirty="0">
                <a:solidFill>
                  <a:schemeClr val="tx1"/>
                </a:solidFill>
              </a:rPr>
              <a:t>Hvilke fem emner (et for hver finger), kan du have klar til at spørge om?</a:t>
            </a:r>
          </a:p>
          <a:p>
            <a:pPr>
              <a:spcAft>
                <a:spcPts val="600"/>
              </a:spcAft>
            </a:pPr>
            <a:endParaRPr lang="da-DK" sz="1400" i="1" dirty="0">
              <a:solidFill>
                <a:schemeClr val="tx1"/>
              </a:solidFill>
            </a:endParaRPr>
          </a:p>
          <a:p>
            <a:pPr>
              <a:spcAft>
                <a:spcPts val="600"/>
              </a:spcAft>
            </a:pPr>
            <a:r>
              <a:rPr lang="da-DK" sz="1400" i="1" dirty="0">
                <a:solidFill>
                  <a:schemeClr val="tx1"/>
                </a:solidFill>
              </a:rPr>
              <a:t>Hvad er passende – og hvad er ikke passende at spørge om – i de forskellige situationer? </a:t>
            </a:r>
          </a:p>
        </p:txBody>
      </p:sp>
      <p:grpSp>
        <p:nvGrpSpPr>
          <p:cNvPr id="8" name="Group 122">
            <a:extLst>
              <a:ext uri="{FF2B5EF4-FFF2-40B4-BE49-F238E27FC236}">
                <a16:creationId xmlns:a16="http://schemas.microsoft.com/office/drawing/2014/main" id="{A07F24AA-D673-480B-88FB-F6FD7B3882C1}"/>
              </a:ext>
            </a:extLst>
          </p:cNvPr>
          <p:cNvGrpSpPr/>
          <p:nvPr/>
        </p:nvGrpSpPr>
        <p:grpSpPr>
          <a:xfrm>
            <a:off x="7795350" y="764704"/>
            <a:ext cx="720000" cy="720000"/>
            <a:chOff x="0" y="0"/>
            <a:chExt cx="612000" cy="612000"/>
          </a:xfrm>
        </p:grpSpPr>
        <p:sp>
          <p:nvSpPr>
            <p:cNvPr id="9" name="Oval 199">
              <a:extLst>
                <a:ext uri="{FF2B5EF4-FFF2-40B4-BE49-F238E27FC236}">
                  <a16:creationId xmlns:a16="http://schemas.microsoft.com/office/drawing/2014/main" id="{BAF1CCD4-69D8-45D0-8247-360024CF439A}"/>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10" name="Freeform 4926">
              <a:extLst>
                <a:ext uri="{FF2B5EF4-FFF2-40B4-BE49-F238E27FC236}">
                  <a16:creationId xmlns:a16="http://schemas.microsoft.com/office/drawing/2014/main" id="{D0997F91-E803-495A-98F0-DCC89AE32CCA}"/>
                </a:ext>
              </a:extLst>
            </p:cNvPr>
            <p:cNvSpPr>
              <a:spLocks noEditPoints="1"/>
            </p:cNvSpPr>
            <p:nvPr/>
          </p:nvSpPr>
          <p:spPr bwMode="auto">
            <a:xfrm>
              <a:off x="79544" y="179293"/>
              <a:ext cx="452913" cy="310775"/>
            </a:xfrm>
            <a:custGeom>
              <a:avLst/>
              <a:gdLst>
                <a:gd name="T0" fmla="*/ 306 w 376"/>
                <a:gd name="T1" fmla="*/ 112 h 258"/>
                <a:gd name="T2" fmla="*/ 306 w 376"/>
                <a:gd name="T3" fmla="*/ 178 h 258"/>
                <a:gd name="T4" fmla="*/ 282 w 376"/>
                <a:gd name="T5" fmla="*/ 200 h 258"/>
                <a:gd name="T6" fmla="*/ 254 w 376"/>
                <a:gd name="T7" fmla="*/ 216 h 258"/>
                <a:gd name="T8" fmla="*/ 222 w 376"/>
                <a:gd name="T9" fmla="*/ 226 h 258"/>
                <a:gd name="T10" fmla="*/ 190 w 376"/>
                <a:gd name="T11" fmla="*/ 230 h 258"/>
                <a:gd name="T12" fmla="*/ 172 w 376"/>
                <a:gd name="T13" fmla="*/ 230 h 258"/>
                <a:gd name="T14" fmla="*/ 138 w 376"/>
                <a:gd name="T15" fmla="*/ 222 h 258"/>
                <a:gd name="T16" fmla="*/ 108 w 376"/>
                <a:gd name="T17" fmla="*/ 208 h 258"/>
                <a:gd name="T18" fmla="*/ 82 w 376"/>
                <a:gd name="T19" fmla="*/ 188 h 258"/>
                <a:gd name="T20" fmla="*/ 70 w 376"/>
                <a:gd name="T21" fmla="*/ 112 h 258"/>
                <a:gd name="T22" fmla="*/ 176 w 376"/>
                <a:gd name="T23" fmla="*/ 148 h 258"/>
                <a:gd name="T24" fmla="*/ 188 w 376"/>
                <a:gd name="T25" fmla="*/ 150 h 258"/>
                <a:gd name="T26" fmla="*/ 200 w 376"/>
                <a:gd name="T27" fmla="*/ 148 h 258"/>
                <a:gd name="T28" fmla="*/ 190 w 376"/>
                <a:gd name="T29" fmla="*/ 0 h 258"/>
                <a:gd name="T30" fmla="*/ 186 w 376"/>
                <a:gd name="T31" fmla="*/ 0 h 258"/>
                <a:gd name="T32" fmla="*/ 8 w 376"/>
                <a:gd name="T33" fmla="*/ 44 h 258"/>
                <a:gd name="T34" fmla="*/ 0 w 376"/>
                <a:gd name="T35" fmla="*/ 54 h 258"/>
                <a:gd name="T36" fmla="*/ 2 w 376"/>
                <a:gd name="T37" fmla="*/ 60 h 258"/>
                <a:gd name="T38" fmla="*/ 184 w 376"/>
                <a:gd name="T39" fmla="*/ 124 h 258"/>
                <a:gd name="T40" fmla="*/ 188 w 376"/>
                <a:gd name="T41" fmla="*/ 124 h 258"/>
                <a:gd name="T42" fmla="*/ 192 w 376"/>
                <a:gd name="T43" fmla="*/ 124 h 258"/>
                <a:gd name="T44" fmla="*/ 370 w 376"/>
                <a:gd name="T45" fmla="*/ 64 h 258"/>
                <a:gd name="T46" fmla="*/ 376 w 376"/>
                <a:gd name="T47" fmla="*/ 54 h 258"/>
                <a:gd name="T48" fmla="*/ 374 w 376"/>
                <a:gd name="T49" fmla="*/ 48 h 258"/>
                <a:gd name="T50" fmla="*/ 368 w 376"/>
                <a:gd name="T51" fmla="*/ 44 h 258"/>
                <a:gd name="T52" fmla="*/ 348 w 376"/>
                <a:gd name="T53" fmla="*/ 98 h 258"/>
                <a:gd name="T54" fmla="*/ 328 w 376"/>
                <a:gd name="T55" fmla="*/ 172 h 258"/>
                <a:gd name="T56" fmla="*/ 332 w 376"/>
                <a:gd name="T57" fmla="*/ 170 h 258"/>
                <a:gd name="T58" fmla="*/ 338 w 376"/>
                <a:gd name="T59" fmla="*/ 170 h 258"/>
                <a:gd name="T60" fmla="*/ 348 w 376"/>
                <a:gd name="T61" fmla="*/ 172 h 258"/>
                <a:gd name="T62" fmla="*/ 338 w 376"/>
                <a:gd name="T63" fmla="*/ 200 h 258"/>
                <a:gd name="T64" fmla="*/ 332 w 376"/>
                <a:gd name="T65" fmla="*/ 198 h 258"/>
                <a:gd name="T66" fmla="*/ 318 w 376"/>
                <a:gd name="T67" fmla="*/ 258 h 258"/>
                <a:gd name="T68" fmla="*/ 348 w 376"/>
                <a:gd name="T69" fmla="*/ 194 h 258"/>
                <a:gd name="T70" fmla="*/ 344 w 376"/>
                <a:gd name="T71" fmla="*/ 198 h 258"/>
                <a:gd name="T72" fmla="*/ 338 w 376"/>
                <a:gd name="T73" fmla="*/ 20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258">
                  <a:moveTo>
                    <a:pt x="200" y="148"/>
                  </a:moveTo>
                  <a:lnTo>
                    <a:pt x="306" y="112"/>
                  </a:lnTo>
                  <a:lnTo>
                    <a:pt x="306" y="178"/>
                  </a:lnTo>
                  <a:lnTo>
                    <a:pt x="306" y="178"/>
                  </a:lnTo>
                  <a:lnTo>
                    <a:pt x="294" y="188"/>
                  </a:lnTo>
                  <a:lnTo>
                    <a:pt x="282" y="200"/>
                  </a:lnTo>
                  <a:lnTo>
                    <a:pt x="268" y="208"/>
                  </a:lnTo>
                  <a:lnTo>
                    <a:pt x="254" y="216"/>
                  </a:lnTo>
                  <a:lnTo>
                    <a:pt x="238" y="222"/>
                  </a:lnTo>
                  <a:lnTo>
                    <a:pt x="222" y="226"/>
                  </a:lnTo>
                  <a:lnTo>
                    <a:pt x="206" y="230"/>
                  </a:lnTo>
                  <a:lnTo>
                    <a:pt x="190" y="230"/>
                  </a:lnTo>
                  <a:lnTo>
                    <a:pt x="190" y="230"/>
                  </a:lnTo>
                  <a:lnTo>
                    <a:pt x="172" y="230"/>
                  </a:lnTo>
                  <a:lnTo>
                    <a:pt x="154" y="226"/>
                  </a:lnTo>
                  <a:lnTo>
                    <a:pt x="138" y="222"/>
                  </a:lnTo>
                  <a:lnTo>
                    <a:pt x="122" y="216"/>
                  </a:lnTo>
                  <a:lnTo>
                    <a:pt x="108" y="208"/>
                  </a:lnTo>
                  <a:lnTo>
                    <a:pt x="94" y="198"/>
                  </a:lnTo>
                  <a:lnTo>
                    <a:pt x="82" y="188"/>
                  </a:lnTo>
                  <a:lnTo>
                    <a:pt x="70" y="176"/>
                  </a:lnTo>
                  <a:lnTo>
                    <a:pt x="70" y="112"/>
                  </a:lnTo>
                  <a:lnTo>
                    <a:pt x="176" y="148"/>
                  </a:lnTo>
                  <a:lnTo>
                    <a:pt x="176" y="148"/>
                  </a:lnTo>
                  <a:lnTo>
                    <a:pt x="188" y="150"/>
                  </a:lnTo>
                  <a:lnTo>
                    <a:pt x="188" y="150"/>
                  </a:lnTo>
                  <a:lnTo>
                    <a:pt x="200" y="148"/>
                  </a:lnTo>
                  <a:lnTo>
                    <a:pt x="200" y="148"/>
                  </a:lnTo>
                  <a:close/>
                  <a:moveTo>
                    <a:pt x="368" y="44"/>
                  </a:moveTo>
                  <a:lnTo>
                    <a:pt x="190" y="0"/>
                  </a:lnTo>
                  <a:lnTo>
                    <a:pt x="190" y="0"/>
                  </a:lnTo>
                  <a:lnTo>
                    <a:pt x="186" y="0"/>
                  </a:lnTo>
                  <a:lnTo>
                    <a:pt x="8" y="44"/>
                  </a:lnTo>
                  <a:lnTo>
                    <a:pt x="8" y="44"/>
                  </a:lnTo>
                  <a:lnTo>
                    <a:pt x="2" y="48"/>
                  </a:lnTo>
                  <a:lnTo>
                    <a:pt x="0" y="54"/>
                  </a:lnTo>
                  <a:lnTo>
                    <a:pt x="0" y="54"/>
                  </a:lnTo>
                  <a:lnTo>
                    <a:pt x="2" y="60"/>
                  </a:lnTo>
                  <a:lnTo>
                    <a:pt x="6" y="64"/>
                  </a:lnTo>
                  <a:lnTo>
                    <a:pt x="184" y="124"/>
                  </a:lnTo>
                  <a:lnTo>
                    <a:pt x="184" y="124"/>
                  </a:lnTo>
                  <a:lnTo>
                    <a:pt x="188" y="124"/>
                  </a:lnTo>
                  <a:lnTo>
                    <a:pt x="188" y="124"/>
                  </a:lnTo>
                  <a:lnTo>
                    <a:pt x="192" y="124"/>
                  </a:lnTo>
                  <a:lnTo>
                    <a:pt x="370" y="64"/>
                  </a:lnTo>
                  <a:lnTo>
                    <a:pt x="370" y="64"/>
                  </a:lnTo>
                  <a:lnTo>
                    <a:pt x="374" y="60"/>
                  </a:lnTo>
                  <a:lnTo>
                    <a:pt x="376" y="54"/>
                  </a:lnTo>
                  <a:lnTo>
                    <a:pt x="376" y="54"/>
                  </a:lnTo>
                  <a:lnTo>
                    <a:pt x="374" y="48"/>
                  </a:lnTo>
                  <a:lnTo>
                    <a:pt x="368" y="44"/>
                  </a:lnTo>
                  <a:lnTo>
                    <a:pt x="368" y="44"/>
                  </a:lnTo>
                  <a:close/>
                  <a:moveTo>
                    <a:pt x="348" y="172"/>
                  </a:moveTo>
                  <a:lnTo>
                    <a:pt x="348" y="98"/>
                  </a:lnTo>
                  <a:lnTo>
                    <a:pt x="328" y="106"/>
                  </a:lnTo>
                  <a:lnTo>
                    <a:pt x="328" y="172"/>
                  </a:lnTo>
                  <a:lnTo>
                    <a:pt x="328" y="172"/>
                  </a:lnTo>
                  <a:lnTo>
                    <a:pt x="332" y="170"/>
                  </a:lnTo>
                  <a:lnTo>
                    <a:pt x="338" y="170"/>
                  </a:lnTo>
                  <a:lnTo>
                    <a:pt x="338" y="170"/>
                  </a:lnTo>
                  <a:lnTo>
                    <a:pt x="344" y="170"/>
                  </a:lnTo>
                  <a:lnTo>
                    <a:pt x="348" y="172"/>
                  </a:lnTo>
                  <a:lnTo>
                    <a:pt x="348" y="172"/>
                  </a:lnTo>
                  <a:close/>
                  <a:moveTo>
                    <a:pt x="338" y="200"/>
                  </a:moveTo>
                  <a:lnTo>
                    <a:pt x="338" y="200"/>
                  </a:lnTo>
                  <a:lnTo>
                    <a:pt x="332" y="198"/>
                  </a:lnTo>
                  <a:lnTo>
                    <a:pt x="326" y="194"/>
                  </a:lnTo>
                  <a:lnTo>
                    <a:pt x="318" y="258"/>
                  </a:lnTo>
                  <a:lnTo>
                    <a:pt x="356" y="258"/>
                  </a:lnTo>
                  <a:lnTo>
                    <a:pt x="348" y="194"/>
                  </a:lnTo>
                  <a:lnTo>
                    <a:pt x="348" y="194"/>
                  </a:lnTo>
                  <a:lnTo>
                    <a:pt x="344" y="198"/>
                  </a:lnTo>
                  <a:lnTo>
                    <a:pt x="338" y="200"/>
                  </a:lnTo>
                  <a:lnTo>
                    <a:pt x="338" y="2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6012672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a:extLst>
              <a:ext uri="{FF2B5EF4-FFF2-40B4-BE49-F238E27FC236}">
                <a16:creationId xmlns:a16="http://schemas.microsoft.com/office/drawing/2014/main" id="{5D5DF01E-61BA-40ED-8F42-15CCCF9B705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2" name="think-cell Slide" r:id="rId4" imgW="360" imgH="360" progId="TCLayout.ActiveDocument.1">
                  <p:embed/>
                </p:oleObj>
              </mc:Choice>
              <mc:Fallback>
                <p:oleObj name="think-cell Slide" r:id="rId4" imgW="360" imgH="360" progId="TCLayout.ActiveDocument.1">
                  <p:embed/>
                  <p:pic>
                    <p:nvPicPr>
                      <p:cNvPr id="17" name="Object 16" hidden="1">
                        <a:extLst>
                          <a:ext uri="{FF2B5EF4-FFF2-40B4-BE49-F238E27FC236}">
                            <a16:creationId xmlns:a16="http://schemas.microsoft.com/office/drawing/2014/main" id="{5D5DF01E-61BA-40ED-8F42-15CCCF9B705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5" name="Pladsholder til indhold 4">
            <a:extLst>
              <a:ext uri="{FF2B5EF4-FFF2-40B4-BE49-F238E27FC236}">
                <a16:creationId xmlns:a16="http://schemas.microsoft.com/office/drawing/2014/main" id="{94411949-9DE3-47C7-B488-636C4FF21B6C}"/>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4572000" y="3352191"/>
            <a:ext cx="4341466" cy="2813113"/>
          </a:xfrm>
          <a:prstGeom prst="rect">
            <a:avLst/>
          </a:prstGeom>
        </p:spPr>
      </p:pic>
      <p:grpSp>
        <p:nvGrpSpPr>
          <p:cNvPr id="6" name="Group 24">
            <a:extLst>
              <a:ext uri="{FF2B5EF4-FFF2-40B4-BE49-F238E27FC236}">
                <a16:creationId xmlns:a16="http://schemas.microsoft.com/office/drawing/2014/main" id="{61E3F4D9-E736-4113-A704-EA8D66DD1717}"/>
              </a:ext>
            </a:extLst>
          </p:cNvPr>
          <p:cNvGrpSpPr/>
          <p:nvPr/>
        </p:nvGrpSpPr>
        <p:grpSpPr>
          <a:xfrm>
            <a:off x="7812812" y="764704"/>
            <a:ext cx="720000" cy="720000"/>
            <a:chOff x="0" y="0"/>
            <a:chExt cx="612000" cy="612000"/>
          </a:xfrm>
        </p:grpSpPr>
        <p:sp>
          <p:nvSpPr>
            <p:cNvPr id="7" name="Oval 215">
              <a:extLst>
                <a:ext uri="{FF2B5EF4-FFF2-40B4-BE49-F238E27FC236}">
                  <a16:creationId xmlns:a16="http://schemas.microsoft.com/office/drawing/2014/main" id="{CE701F88-229F-4397-9D3D-99C4F64D77E5}"/>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1D3DF0C5-B169-40E0-A6D8-E9D91651F16E}"/>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
        <p:nvSpPr>
          <p:cNvPr id="20" name="Titel 1">
            <a:extLst>
              <a:ext uri="{FF2B5EF4-FFF2-40B4-BE49-F238E27FC236}">
                <a16:creationId xmlns:a16="http://schemas.microsoft.com/office/drawing/2014/main" id="{ADE13A39-E4DB-4105-9623-4AD8BE91AD1D}"/>
              </a:ext>
            </a:extLst>
          </p:cNvPr>
          <p:cNvSpPr>
            <a:spLocks noGrp="1"/>
          </p:cNvSpPr>
          <p:nvPr>
            <p:ph type="title"/>
          </p:nvPr>
        </p:nvSpPr>
        <p:spPr>
          <a:xfrm>
            <a:off x="628649" y="764704"/>
            <a:ext cx="7904163" cy="756084"/>
          </a:xfrm>
        </p:spPr>
        <p:txBody>
          <a:bodyPr vert="horz"/>
          <a:lstStyle/>
          <a:p>
            <a:r>
              <a:rPr lang="da-DK" dirty="0"/>
              <a:t>Øvelse 1: Lav din egen klør 5</a:t>
            </a:r>
          </a:p>
        </p:txBody>
      </p:sp>
      <p:sp>
        <p:nvSpPr>
          <p:cNvPr id="21" name="Pladsholder til indhold 2">
            <a:extLst>
              <a:ext uri="{FF2B5EF4-FFF2-40B4-BE49-F238E27FC236}">
                <a16:creationId xmlns:a16="http://schemas.microsoft.com/office/drawing/2014/main" id="{610ADFA1-9D42-478B-A772-4486F34DB8FF}"/>
              </a:ext>
            </a:extLst>
          </p:cNvPr>
          <p:cNvSpPr txBox="1">
            <a:spLocks/>
          </p:cNvSpPr>
          <p:nvPr/>
        </p:nvSpPr>
        <p:spPr>
          <a:xfrm>
            <a:off x="628649" y="1628775"/>
            <a:ext cx="7904163" cy="4248150"/>
          </a:xfrm>
          <a:prstGeom prst="rect">
            <a:avLst/>
          </a:prstGeom>
        </p:spPr>
        <p:txBody>
          <a:bodyPr vert="horz" lIns="91440" tIns="45720" rIns="91440" bIns="45720" rtlCol="0">
            <a:normAutofit/>
          </a:bodyPr>
          <a:lstStyle>
            <a:lvl1pPr marL="180000" indent="-180000" algn="l" defTabSz="685800" rtl="0" eaLnBrk="1" latinLnBrk="0" hangingPunct="1">
              <a:lnSpc>
                <a:spcPct val="100000"/>
              </a:lnSpc>
              <a:spcBef>
                <a:spcPts val="750"/>
              </a:spcBef>
              <a:buFont typeface="Arial" panose="020B0604020202020204" pitchFamily="34" charset="0"/>
              <a:buChar char="•"/>
              <a:defRPr sz="1800" kern="1200">
                <a:solidFill>
                  <a:schemeClr val="tx1"/>
                </a:solidFill>
                <a:latin typeface="+mn-lt"/>
                <a:ea typeface="+mn-ea"/>
                <a:cs typeface="+mn-cs"/>
              </a:defRPr>
            </a:lvl1pPr>
            <a:lvl2pPr marL="36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2pPr>
            <a:lvl3pPr marL="54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3pPr>
            <a:lvl4pPr marL="72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4pPr>
            <a:lvl5pPr marL="900000" indent="-180000" algn="l" defTabSz="685800" rtl="0" eaLnBrk="1" latinLnBrk="0" hangingPunct="1">
              <a:lnSpc>
                <a:spcPct val="100000"/>
              </a:lnSpc>
              <a:spcBef>
                <a:spcPts val="375"/>
              </a:spcBef>
              <a:buFont typeface="Arial" panose="020B0604020202020204" pitchFamily="34" charset="0"/>
              <a:buChar char="-"/>
              <a:defRPr sz="1800" i="1"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spcAft>
                <a:spcPts val="1200"/>
              </a:spcAft>
              <a:buFont typeface="Arial" panose="020B0604020202020204" pitchFamily="34" charset="0"/>
              <a:buNone/>
            </a:pPr>
            <a:r>
              <a:rPr lang="da-DK" dirty="0"/>
              <a:t>Tænk over 5 emner at tale ud fra, som du selv har en formodning om vil være gode at bruge som en måde at starte en samtale med en anden på.</a:t>
            </a:r>
          </a:p>
          <a:p>
            <a:pPr marL="0" indent="0">
              <a:buFont typeface="Arial" panose="020B0604020202020204" pitchFamily="34" charset="0"/>
              <a:buNone/>
            </a:pPr>
            <a:r>
              <a:rPr lang="da-DK" dirty="0"/>
              <a:t>5 min til at lave din egen klør 5.</a:t>
            </a:r>
          </a:p>
          <a:p>
            <a:pPr marL="0" indent="0">
              <a:buFont typeface="Arial" panose="020B0604020202020204" pitchFamily="34" charset="0"/>
              <a:buNone/>
            </a:pPr>
            <a:r>
              <a:rPr lang="da-DK" dirty="0"/>
              <a:t>5 min hvor I skal gå sammen to og to og prøve jeres klør 5 af, og se om det fungerer til at starte en samtale op med.</a:t>
            </a:r>
          </a:p>
          <a:p>
            <a:pPr marL="0" indent="0">
              <a:buFont typeface="Arial" panose="020B0604020202020204" pitchFamily="34" charset="0"/>
              <a:buNone/>
            </a:pPr>
            <a:endParaRPr lang="da-DK" dirty="0"/>
          </a:p>
          <a:p>
            <a:pPr marL="0" indent="0">
              <a:buFont typeface="Arial" panose="020B0604020202020204" pitchFamily="34" charset="0"/>
              <a:buNone/>
            </a:pPr>
            <a:endParaRPr lang="da-DK" dirty="0"/>
          </a:p>
          <a:p>
            <a:r>
              <a:rPr lang="da-DK" b="1" dirty="0"/>
              <a:t>Herefter samler vi op i plenum.</a:t>
            </a:r>
          </a:p>
        </p:txBody>
      </p:sp>
    </p:spTree>
    <p:extLst>
      <p:ext uri="{BB962C8B-B14F-4D97-AF65-F5344CB8AC3E}">
        <p14:creationId xmlns:p14="http://schemas.microsoft.com/office/powerpoint/2010/main" val="28159091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3AC22D43-F6C4-F9A8-C6E4-553EE6EA57DA}"/>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83702EAC-61EA-9F57-8EDA-7B55E4389EB0}"/>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DDD720C8-6AE5-6593-7025-1E345C7731AD}"/>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FBE80E2E-CFA3-C688-005A-12B774415FFB}"/>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67C70F0F-43D7-5289-9C9F-EC6A128D723E}"/>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5C184B05-E091-A5DC-2844-04DD2F8E2D59}"/>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D35E8910-B086-775B-3604-33EAF6C479CD}"/>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FE220EB2-ACE9-9122-102A-0CCD219565EF}"/>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DB95B978-AC77-A25D-704D-8D70399149C2}"/>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58D6C6FC-9F76-F69E-FA63-5B3B666DD12B}"/>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80C089DB-54DC-63EB-AF67-6489CF629DF4}"/>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0DEBBD50-6D1E-7EF6-B4EF-4DA9493ABD8D}"/>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CA9217FD-AED6-8494-1BA0-9EFFA4235F7C}"/>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229865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D19A7A2-01A6-4A55-BC95-577865A028B0}"/>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6"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ED19A7A2-01A6-4A55-BC95-577865A028B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0426E17-8226-41B6-AFC0-688E2B9AD831}"/>
              </a:ext>
            </a:extLst>
          </p:cNvPr>
          <p:cNvSpPr>
            <a:spLocks noGrp="1"/>
          </p:cNvSpPr>
          <p:nvPr>
            <p:ph type="title"/>
          </p:nvPr>
        </p:nvSpPr>
        <p:spPr/>
        <p:txBody>
          <a:bodyPr vert="horz"/>
          <a:lstStyle/>
          <a:p>
            <a:r>
              <a:rPr lang="da-DK" dirty="0"/>
              <a:t>Øvelse 2</a:t>
            </a:r>
          </a:p>
        </p:txBody>
      </p:sp>
      <p:sp>
        <p:nvSpPr>
          <p:cNvPr id="3" name="Pladsholder til indhold 2">
            <a:extLst>
              <a:ext uri="{FF2B5EF4-FFF2-40B4-BE49-F238E27FC236}">
                <a16:creationId xmlns:a16="http://schemas.microsoft.com/office/drawing/2014/main" id="{FA3E8632-E50A-4F24-B4CE-AC6031644F1B}"/>
              </a:ext>
            </a:extLst>
          </p:cNvPr>
          <p:cNvSpPr>
            <a:spLocks noGrp="1"/>
          </p:cNvSpPr>
          <p:nvPr>
            <p:ph idx="1"/>
          </p:nvPr>
        </p:nvSpPr>
        <p:spPr/>
        <p:txBody>
          <a:bodyPr/>
          <a:lstStyle/>
          <a:p>
            <a:endParaRPr lang="da-DK"/>
          </a:p>
          <a:p>
            <a:r>
              <a:rPr lang="da-DK"/>
              <a:t>At </a:t>
            </a:r>
            <a:r>
              <a:rPr lang="da-DK" dirty="0"/>
              <a:t>starte en samtale</a:t>
            </a:r>
          </a:p>
        </p:txBody>
      </p:sp>
      <p:grpSp>
        <p:nvGrpSpPr>
          <p:cNvPr id="7" name="Group 6319">
            <a:extLst>
              <a:ext uri="{FF2B5EF4-FFF2-40B4-BE49-F238E27FC236}">
                <a16:creationId xmlns:a16="http://schemas.microsoft.com/office/drawing/2014/main" id="{F85BCC18-FCDF-43E7-A9AE-3A222E3D164B}"/>
              </a:ext>
            </a:extLst>
          </p:cNvPr>
          <p:cNvGrpSpPr/>
          <p:nvPr/>
        </p:nvGrpSpPr>
        <p:grpSpPr>
          <a:xfrm>
            <a:off x="7795350" y="764704"/>
            <a:ext cx="720000" cy="720000"/>
            <a:chOff x="0" y="0"/>
            <a:chExt cx="612000" cy="612000"/>
          </a:xfrm>
        </p:grpSpPr>
        <p:sp>
          <p:nvSpPr>
            <p:cNvPr id="8" name="Oval 285">
              <a:extLst>
                <a:ext uri="{FF2B5EF4-FFF2-40B4-BE49-F238E27FC236}">
                  <a16:creationId xmlns:a16="http://schemas.microsoft.com/office/drawing/2014/main" id="{D4E64CA8-A4CD-400D-8EFB-BFD4271BF249}"/>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46">
              <a:extLst>
                <a:ext uri="{FF2B5EF4-FFF2-40B4-BE49-F238E27FC236}">
                  <a16:creationId xmlns:a16="http://schemas.microsoft.com/office/drawing/2014/main" id="{75D0B8EF-FBD7-4F83-90EE-7AA3726A45F8}"/>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0" name="Speech Bubble: Oval 9">
            <a:extLst>
              <a:ext uri="{FF2B5EF4-FFF2-40B4-BE49-F238E27FC236}">
                <a16:creationId xmlns:a16="http://schemas.microsoft.com/office/drawing/2014/main" id="{AC44F90B-2EA0-48FE-AE68-91C72C5E7925}"/>
              </a:ext>
            </a:extLst>
          </p:cNvPr>
          <p:cNvSpPr/>
          <p:nvPr/>
        </p:nvSpPr>
        <p:spPr>
          <a:xfrm>
            <a:off x="3275856" y="2690892"/>
            <a:ext cx="2448272" cy="1440160"/>
          </a:xfrm>
          <a:prstGeom prst="wedgeEllipseCallou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786622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DE2A-2514-4ADE-B981-C03ED78B44C5}"/>
              </a:ext>
            </a:extLst>
          </p:cNvPr>
          <p:cNvSpPr>
            <a:spLocks noGrp="1"/>
          </p:cNvSpPr>
          <p:nvPr>
            <p:ph type="title"/>
          </p:nvPr>
        </p:nvSpPr>
        <p:spPr/>
        <p:txBody>
          <a:bodyPr/>
          <a:lstStyle/>
          <a:p>
            <a:r>
              <a:rPr lang="da-DK" dirty="0"/>
              <a:t>At vedligeholde en samtale</a:t>
            </a:r>
          </a:p>
        </p:txBody>
      </p:sp>
      <p:sp>
        <p:nvSpPr>
          <p:cNvPr id="6" name="Content Placeholder 5">
            <a:extLst>
              <a:ext uri="{FF2B5EF4-FFF2-40B4-BE49-F238E27FC236}">
                <a16:creationId xmlns:a16="http://schemas.microsoft.com/office/drawing/2014/main" id="{0F25A919-1AC8-41A1-AA88-A69AC574BE89}"/>
              </a:ext>
            </a:extLst>
          </p:cNvPr>
          <p:cNvSpPr>
            <a:spLocks noGrp="1"/>
          </p:cNvSpPr>
          <p:nvPr>
            <p:ph idx="1"/>
          </p:nvPr>
        </p:nvSpPr>
        <p:spPr/>
        <p:txBody>
          <a:bodyPr/>
          <a:lstStyle/>
          <a:p>
            <a:r>
              <a:rPr lang="da-DK" b="1" dirty="0"/>
              <a:t>Lytte – ikke afbryde</a:t>
            </a:r>
            <a:r>
              <a:rPr lang="da-DK" dirty="0"/>
              <a:t>: Lyt til hvad den anden siger – og lyt til ende uden at afbryde. </a:t>
            </a:r>
          </a:p>
          <a:p>
            <a:r>
              <a:rPr lang="da-DK" b="1" dirty="0"/>
              <a:t>Opfølgende spørgsmål</a:t>
            </a:r>
            <a:r>
              <a:rPr lang="da-DK" dirty="0"/>
              <a:t>: Stil spørgsmål, hvor du forholder dig til det, din samtalepartner siger. </a:t>
            </a:r>
          </a:p>
          <a:p>
            <a:r>
              <a:rPr lang="da-DK" b="1" dirty="0"/>
              <a:t>Interesseret</a:t>
            </a:r>
            <a:r>
              <a:rPr lang="da-DK" dirty="0"/>
              <a:t>: Vis at du er interesseret (lytte, spørge ind og forholde dig til det, du hører). Små nik, øjenkontakt og smil viser, at du er interesseret. Hvis du ikke har tid eller gerne vil stoppe samtalen, så lad være med at lade som om, du er interesseret. Dit kropssprog kan vise, at du ikke er interesseret/lytter. </a:t>
            </a:r>
          </a:p>
          <a:p>
            <a:r>
              <a:rPr lang="da-DK" b="1" dirty="0"/>
              <a:t>Stil åbne spørgsmål</a:t>
            </a:r>
            <a:r>
              <a:rPr lang="da-DK" dirty="0"/>
              <a:t>: Ledende spørgsmål (fx ”Synes du ikke, det var en kedelig film”) kan være vanskelige, for personen, du spørger, er måske ikke enig. Stil i stedet åbne spørgsmål (fx ”Hvad synes du om filmen?”)</a:t>
            </a:r>
          </a:p>
          <a:p>
            <a:endParaRPr lang="da-DK" dirty="0"/>
          </a:p>
        </p:txBody>
      </p:sp>
      <p:grpSp>
        <p:nvGrpSpPr>
          <p:cNvPr id="7" name="Group 122">
            <a:extLst>
              <a:ext uri="{FF2B5EF4-FFF2-40B4-BE49-F238E27FC236}">
                <a16:creationId xmlns:a16="http://schemas.microsoft.com/office/drawing/2014/main" id="{3BD57469-25EA-4DC3-9944-B43C278303AE}"/>
              </a:ext>
            </a:extLst>
          </p:cNvPr>
          <p:cNvGrpSpPr/>
          <p:nvPr/>
        </p:nvGrpSpPr>
        <p:grpSpPr>
          <a:xfrm>
            <a:off x="7812812" y="764704"/>
            <a:ext cx="720000" cy="720000"/>
            <a:chOff x="0" y="0"/>
            <a:chExt cx="612000" cy="612000"/>
          </a:xfrm>
        </p:grpSpPr>
        <p:sp>
          <p:nvSpPr>
            <p:cNvPr id="8" name="Oval 199">
              <a:extLst>
                <a:ext uri="{FF2B5EF4-FFF2-40B4-BE49-F238E27FC236}">
                  <a16:creationId xmlns:a16="http://schemas.microsoft.com/office/drawing/2014/main" id="{88E9A133-B795-43FE-ADBE-48BC7E41376A}"/>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926">
              <a:extLst>
                <a:ext uri="{FF2B5EF4-FFF2-40B4-BE49-F238E27FC236}">
                  <a16:creationId xmlns:a16="http://schemas.microsoft.com/office/drawing/2014/main" id="{6DC34CA9-9BF3-4235-824C-C4554BA77EEC}"/>
                </a:ext>
              </a:extLst>
            </p:cNvPr>
            <p:cNvSpPr>
              <a:spLocks noEditPoints="1"/>
            </p:cNvSpPr>
            <p:nvPr/>
          </p:nvSpPr>
          <p:spPr bwMode="auto">
            <a:xfrm>
              <a:off x="79544" y="179293"/>
              <a:ext cx="452913" cy="310775"/>
            </a:xfrm>
            <a:custGeom>
              <a:avLst/>
              <a:gdLst>
                <a:gd name="T0" fmla="*/ 306 w 376"/>
                <a:gd name="T1" fmla="*/ 112 h 258"/>
                <a:gd name="T2" fmla="*/ 306 w 376"/>
                <a:gd name="T3" fmla="*/ 178 h 258"/>
                <a:gd name="T4" fmla="*/ 282 w 376"/>
                <a:gd name="T5" fmla="*/ 200 h 258"/>
                <a:gd name="T6" fmla="*/ 254 w 376"/>
                <a:gd name="T7" fmla="*/ 216 h 258"/>
                <a:gd name="T8" fmla="*/ 222 w 376"/>
                <a:gd name="T9" fmla="*/ 226 h 258"/>
                <a:gd name="T10" fmla="*/ 190 w 376"/>
                <a:gd name="T11" fmla="*/ 230 h 258"/>
                <a:gd name="T12" fmla="*/ 172 w 376"/>
                <a:gd name="T13" fmla="*/ 230 h 258"/>
                <a:gd name="T14" fmla="*/ 138 w 376"/>
                <a:gd name="T15" fmla="*/ 222 h 258"/>
                <a:gd name="T16" fmla="*/ 108 w 376"/>
                <a:gd name="T17" fmla="*/ 208 h 258"/>
                <a:gd name="T18" fmla="*/ 82 w 376"/>
                <a:gd name="T19" fmla="*/ 188 h 258"/>
                <a:gd name="T20" fmla="*/ 70 w 376"/>
                <a:gd name="T21" fmla="*/ 112 h 258"/>
                <a:gd name="T22" fmla="*/ 176 w 376"/>
                <a:gd name="T23" fmla="*/ 148 h 258"/>
                <a:gd name="T24" fmla="*/ 188 w 376"/>
                <a:gd name="T25" fmla="*/ 150 h 258"/>
                <a:gd name="T26" fmla="*/ 200 w 376"/>
                <a:gd name="T27" fmla="*/ 148 h 258"/>
                <a:gd name="T28" fmla="*/ 190 w 376"/>
                <a:gd name="T29" fmla="*/ 0 h 258"/>
                <a:gd name="T30" fmla="*/ 186 w 376"/>
                <a:gd name="T31" fmla="*/ 0 h 258"/>
                <a:gd name="T32" fmla="*/ 8 w 376"/>
                <a:gd name="T33" fmla="*/ 44 h 258"/>
                <a:gd name="T34" fmla="*/ 0 w 376"/>
                <a:gd name="T35" fmla="*/ 54 h 258"/>
                <a:gd name="T36" fmla="*/ 2 w 376"/>
                <a:gd name="T37" fmla="*/ 60 h 258"/>
                <a:gd name="T38" fmla="*/ 184 w 376"/>
                <a:gd name="T39" fmla="*/ 124 h 258"/>
                <a:gd name="T40" fmla="*/ 188 w 376"/>
                <a:gd name="T41" fmla="*/ 124 h 258"/>
                <a:gd name="T42" fmla="*/ 192 w 376"/>
                <a:gd name="T43" fmla="*/ 124 h 258"/>
                <a:gd name="T44" fmla="*/ 370 w 376"/>
                <a:gd name="T45" fmla="*/ 64 h 258"/>
                <a:gd name="T46" fmla="*/ 376 w 376"/>
                <a:gd name="T47" fmla="*/ 54 h 258"/>
                <a:gd name="T48" fmla="*/ 374 w 376"/>
                <a:gd name="T49" fmla="*/ 48 h 258"/>
                <a:gd name="T50" fmla="*/ 368 w 376"/>
                <a:gd name="T51" fmla="*/ 44 h 258"/>
                <a:gd name="T52" fmla="*/ 348 w 376"/>
                <a:gd name="T53" fmla="*/ 98 h 258"/>
                <a:gd name="T54" fmla="*/ 328 w 376"/>
                <a:gd name="T55" fmla="*/ 172 h 258"/>
                <a:gd name="T56" fmla="*/ 332 w 376"/>
                <a:gd name="T57" fmla="*/ 170 h 258"/>
                <a:gd name="T58" fmla="*/ 338 w 376"/>
                <a:gd name="T59" fmla="*/ 170 h 258"/>
                <a:gd name="T60" fmla="*/ 348 w 376"/>
                <a:gd name="T61" fmla="*/ 172 h 258"/>
                <a:gd name="T62" fmla="*/ 338 w 376"/>
                <a:gd name="T63" fmla="*/ 200 h 258"/>
                <a:gd name="T64" fmla="*/ 332 w 376"/>
                <a:gd name="T65" fmla="*/ 198 h 258"/>
                <a:gd name="T66" fmla="*/ 318 w 376"/>
                <a:gd name="T67" fmla="*/ 258 h 258"/>
                <a:gd name="T68" fmla="*/ 348 w 376"/>
                <a:gd name="T69" fmla="*/ 194 h 258"/>
                <a:gd name="T70" fmla="*/ 344 w 376"/>
                <a:gd name="T71" fmla="*/ 198 h 258"/>
                <a:gd name="T72" fmla="*/ 338 w 376"/>
                <a:gd name="T73" fmla="*/ 20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6" h="258">
                  <a:moveTo>
                    <a:pt x="200" y="148"/>
                  </a:moveTo>
                  <a:lnTo>
                    <a:pt x="306" y="112"/>
                  </a:lnTo>
                  <a:lnTo>
                    <a:pt x="306" y="178"/>
                  </a:lnTo>
                  <a:lnTo>
                    <a:pt x="306" y="178"/>
                  </a:lnTo>
                  <a:lnTo>
                    <a:pt x="294" y="188"/>
                  </a:lnTo>
                  <a:lnTo>
                    <a:pt x="282" y="200"/>
                  </a:lnTo>
                  <a:lnTo>
                    <a:pt x="268" y="208"/>
                  </a:lnTo>
                  <a:lnTo>
                    <a:pt x="254" y="216"/>
                  </a:lnTo>
                  <a:lnTo>
                    <a:pt x="238" y="222"/>
                  </a:lnTo>
                  <a:lnTo>
                    <a:pt x="222" y="226"/>
                  </a:lnTo>
                  <a:lnTo>
                    <a:pt x="206" y="230"/>
                  </a:lnTo>
                  <a:lnTo>
                    <a:pt x="190" y="230"/>
                  </a:lnTo>
                  <a:lnTo>
                    <a:pt x="190" y="230"/>
                  </a:lnTo>
                  <a:lnTo>
                    <a:pt x="172" y="230"/>
                  </a:lnTo>
                  <a:lnTo>
                    <a:pt x="154" y="226"/>
                  </a:lnTo>
                  <a:lnTo>
                    <a:pt x="138" y="222"/>
                  </a:lnTo>
                  <a:lnTo>
                    <a:pt x="122" y="216"/>
                  </a:lnTo>
                  <a:lnTo>
                    <a:pt x="108" y="208"/>
                  </a:lnTo>
                  <a:lnTo>
                    <a:pt x="94" y="198"/>
                  </a:lnTo>
                  <a:lnTo>
                    <a:pt x="82" y="188"/>
                  </a:lnTo>
                  <a:lnTo>
                    <a:pt x="70" y="176"/>
                  </a:lnTo>
                  <a:lnTo>
                    <a:pt x="70" y="112"/>
                  </a:lnTo>
                  <a:lnTo>
                    <a:pt x="176" y="148"/>
                  </a:lnTo>
                  <a:lnTo>
                    <a:pt x="176" y="148"/>
                  </a:lnTo>
                  <a:lnTo>
                    <a:pt x="188" y="150"/>
                  </a:lnTo>
                  <a:lnTo>
                    <a:pt x="188" y="150"/>
                  </a:lnTo>
                  <a:lnTo>
                    <a:pt x="200" y="148"/>
                  </a:lnTo>
                  <a:lnTo>
                    <a:pt x="200" y="148"/>
                  </a:lnTo>
                  <a:close/>
                  <a:moveTo>
                    <a:pt x="368" y="44"/>
                  </a:moveTo>
                  <a:lnTo>
                    <a:pt x="190" y="0"/>
                  </a:lnTo>
                  <a:lnTo>
                    <a:pt x="190" y="0"/>
                  </a:lnTo>
                  <a:lnTo>
                    <a:pt x="186" y="0"/>
                  </a:lnTo>
                  <a:lnTo>
                    <a:pt x="8" y="44"/>
                  </a:lnTo>
                  <a:lnTo>
                    <a:pt x="8" y="44"/>
                  </a:lnTo>
                  <a:lnTo>
                    <a:pt x="2" y="48"/>
                  </a:lnTo>
                  <a:lnTo>
                    <a:pt x="0" y="54"/>
                  </a:lnTo>
                  <a:lnTo>
                    <a:pt x="0" y="54"/>
                  </a:lnTo>
                  <a:lnTo>
                    <a:pt x="2" y="60"/>
                  </a:lnTo>
                  <a:lnTo>
                    <a:pt x="6" y="64"/>
                  </a:lnTo>
                  <a:lnTo>
                    <a:pt x="184" y="124"/>
                  </a:lnTo>
                  <a:lnTo>
                    <a:pt x="184" y="124"/>
                  </a:lnTo>
                  <a:lnTo>
                    <a:pt x="188" y="124"/>
                  </a:lnTo>
                  <a:lnTo>
                    <a:pt x="188" y="124"/>
                  </a:lnTo>
                  <a:lnTo>
                    <a:pt x="192" y="124"/>
                  </a:lnTo>
                  <a:lnTo>
                    <a:pt x="370" y="64"/>
                  </a:lnTo>
                  <a:lnTo>
                    <a:pt x="370" y="64"/>
                  </a:lnTo>
                  <a:lnTo>
                    <a:pt x="374" y="60"/>
                  </a:lnTo>
                  <a:lnTo>
                    <a:pt x="376" y="54"/>
                  </a:lnTo>
                  <a:lnTo>
                    <a:pt x="376" y="54"/>
                  </a:lnTo>
                  <a:lnTo>
                    <a:pt x="374" y="48"/>
                  </a:lnTo>
                  <a:lnTo>
                    <a:pt x="368" y="44"/>
                  </a:lnTo>
                  <a:lnTo>
                    <a:pt x="368" y="44"/>
                  </a:lnTo>
                  <a:close/>
                  <a:moveTo>
                    <a:pt x="348" y="172"/>
                  </a:moveTo>
                  <a:lnTo>
                    <a:pt x="348" y="98"/>
                  </a:lnTo>
                  <a:lnTo>
                    <a:pt x="328" y="106"/>
                  </a:lnTo>
                  <a:lnTo>
                    <a:pt x="328" y="172"/>
                  </a:lnTo>
                  <a:lnTo>
                    <a:pt x="328" y="172"/>
                  </a:lnTo>
                  <a:lnTo>
                    <a:pt x="332" y="170"/>
                  </a:lnTo>
                  <a:lnTo>
                    <a:pt x="338" y="170"/>
                  </a:lnTo>
                  <a:lnTo>
                    <a:pt x="338" y="170"/>
                  </a:lnTo>
                  <a:lnTo>
                    <a:pt x="344" y="170"/>
                  </a:lnTo>
                  <a:lnTo>
                    <a:pt x="348" y="172"/>
                  </a:lnTo>
                  <a:lnTo>
                    <a:pt x="348" y="172"/>
                  </a:lnTo>
                  <a:close/>
                  <a:moveTo>
                    <a:pt x="338" y="200"/>
                  </a:moveTo>
                  <a:lnTo>
                    <a:pt x="338" y="200"/>
                  </a:lnTo>
                  <a:lnTo>
                    <a:pt x="332" y="198"/>
                  </a:lnTo>
                  <a:lnTo>
                    <a:pt x="326" y="194"/>
                  </a:lnTo>
                  <a:lnTo>
                    <a:pt x="318" y="258"/>
                  </a:lnTo>
                  <a:lnTo>
                    <a:pt x="356" y="258"/>
                  </a:lnTo>
                  <a:lnTo>
                    <a:pt x="348" y="194"/>
                  </a:lnTo>
                  <a:lnTo>
                    <a:pt x="348" y="194"/>
                  </a:lnTo>
                  <a:lnTo>
                    <a:pt x="344" y="198"/>
                  </a:lnTo>
                  <a:lnTo>
                    <a:pt x="338" y="200"/>
                  </a:lnTo>
                  <a:lnTo>
                    <a:pt x="338" y="20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3333586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F09EF1AC-2805-457B-AE2F-69F0F97F7A7B}"/>
              </a:ext>
            </a:extLst>
          </p:cNvPr>
          <p:cNvGraphicFramePr>
            <a:graphicFrameLocks noChangeAspect="1"/>
          </p:cNvGraphicFramePr>
          <p:nvPr>
            <p:custDataLst>
              <p:tags r:id="rId2"/>
            </p:custDataLst>
            <p:extLst>
              <p:ext uri="{D42A27DB-BD31-4B8C-83A1-F6EECF244321}">
                <p14:modId xmlns:p14="http://schemas.microsoft.com/office/powerpoint/2010/main" val="299272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0" name="think-cell Slide" r:id="rId4" imgW="347" imgH="348" progId="TCLayout.ActiveDocument.1">
                  <p:embed/>
                </p:oleObj>
              </mc:Choice>
              <mc:Fallback>
                <p:oleObj name="think-cell Slide" r:id="rId4" imgW="347" imgH="34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0426E17-8226-41B6-AFC0-688E2B9AD831}"/>
              </a:ext>
            </a:extLst>
          </p:cNvPr>
          <p:cNvSpPr>
            <a:spLocks noGrp="1"/>
          </p:cNvSpPr>
          <p:nvPr>
            <p:ph type="title"/>
          </p:nvPr>
        </p:nvSpPr>
        <p:spPr/>
        <p:txBody>
          <a:bodyPr vert="horz"/>
          <a:lstStyle/>
          <a:p>
            <a:r>
              <a:rPr lang="da-DK" dirty="0"/>
              <a:t>Øvelse 3</a:t>
            </a:r>
          </a:p>
        </p:txBody>
      </p:sp>
      <p:sp>
        <p:nvSpPr>
          <p:cNvPr id="3" name="Pladsholder til indhold 2">
            <a:extLst>
              <a:ext uri="{FF2B5EF4-FFF2-40B4-BE49-F238E27FC236}">
                <a16:creationId xmlns:a16="http://schemas.microsoft.com/office/drawing/2014/main" id="{FA3E8632-E50A-4F24-B4CE-AC6031644F1B}"/>
              </a:ext>
            </a:extLst>
          </p:cNvPr>
          <p:cNvSpPr>
            <a:spLocks noGrp="1"/>
          </p:cNvSpPr>
          <p:nvPr>
            <p:ph idx="1"/>
          </p:nvPr>
        </p:nvSpPr>
        <p:spPr/>
        <p:txBody>
          <a:bodyPr/>
          <a:lstStyle/>
          <a:p>
            <a:r>
              <a:rPr lang="da-DK" dirty="0"/>
              <a:t>At vedligeholde en samtale</a:t>
            </a:r>
          </a:p>
        </p:txBody>
      </p:sp>
      <p:grpSp>
        <p:nvGrpSpPr>
          <p:cNvPr id="7" name="Group 6319">
            <a:extLst>
              <a:ext uri="{FF2B5EF4-FFF2-40B4-BE49-F238E27FC236}">
                <a16:creationId xmlns:a16="http://schemas.microsoft.com/office/drawing/2014/main" id="{F85BCC18-FCDF-43E7-A9AE-3A222E3D164B}"/>
              </a:ext>
            </a:extLst>
          </p:cNvPr>
          <p:cNvGrpSpPr/>
          <p:nvPr/>
        </p:nvGrpSpPr>
        <p:grpSpPr>
          <a:xfrm>
            <a:off x="7795350" y="764704"/>
            <a:ext cx="720000" cy="720000"/>
            <a:chOff x="0" y="0"/>
            <a:chExt cx="612000" cy="612000"/>
          </a:xfrm>
        </p:grpSpPr>
        <p:sp>
          <p:nvSpPr>
            <p:cNvPr id="8" name="Oval 285">
              <a:extLst>
                <a:ext uri="{FF2B5EF4-FFF2-40B4-BE49-F238E27FC236}">
                  <a16:creationId xmlns:a16="http://schemas.microsoft.com/office/drawing/2014/main" id="{D4E64CA8-A4CD-400D-8EFB-BFD4271BF249}"/>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9" name="Freeform 4846">
              <a:extLst>
                <a:ext uri="{FF2B5EF4-FFF2-40B4-BE49-F238E27FC236}">
                  <a16:creationId xmlns:a16="http://schemas.microsoft.com/office/drawing/2014/main" id="{75D0B8EF-FBD7-4F83-90EE-7AA3726A45F8}"/>
                </a:ext>
              </a:extLst>
            </p:cNvPr>
            <p:cNvSpPr>
              <a:spLocks noEditPoints="1"/>
            </p:cNvSpPr>
            <p:nvPr/>
          </p:nvSpPr>
          <p:spPr bwMode="auto">
            <a:xfrm>
              <a:off x="69219" y="124796"/>
              <a:ext cx="472787" cy="389928"/>
            </a:xfrm>
            <a:custGeom>
              <a:avLst/>
              <a:gdLst>
                <a:gd name="T0" fmla="*/ 234 w 388"/>
                <a:gd name="T1" fmla="*/ 108 h 320"/>
                <a:gd name="T2" fmla="*/ 206 w 388"/>
                <a:gd name="T3" fmla="*/ 22 h 320"/>
                <a:gd name="T4" fmla="*/ 150 w 388"/>
                <a:gd name="T5" fmla="*/ 24 h 320"/>
                <a:gd name="T6" fmla="*/ 110 w 388"/>
                <a:gd name="T7" fmla="*/ 24 h 320"/>
                <a:gd name="T8" fmla="*/ 24 w 388"/>
                <a:gd name="T9" fmla="*/ 52 h 320"/>
                <a:gd name="T10" fmla="*/ 26 w 388"/>
                <a:gd name="T11" fmla="*/ 108 h 320"/>
                <a:gd name="T12" fmla="*/ 26 w 388"/>
                <a:gd name="T13" fmla="*/ 148 h 320"/>
                <a:gd name="T14" fmla="*/ 52 w 388"/>
                <a:gd name="T15" fmla="*/ 234 h 320"/>
                <a:gd name="T16" fmla="*/ 110 w 388"/>
                <a:gd name="T17" fmla="*/ 232 h 320"/>
                <a:gd name="T18" fmla="*/ 150 w 388"/>
                <a:gd name="T19" fmla="*/ 232 h 320"/>
                <a:gd name="T20" fmla="*/ 236 w 388"/>
                <a:gd name="T21" fmla="*/ 206 h 320"/>
                <a:gd name="T22" fmla="*/ 234 w 388"/>
                <a:gd name="T23" fmla="*/ 148 h 320"/>
                <a:gd name="T24" fmla="*/ 114 w 388"/>
                <a:gd name="T25" fmla="*/ 208 h 320"/>
                <a:gd name="T26" fmla="*/ 62 w 388"/>
                <a:gd name="T27" fmla="*/ 174 h 320"/>
                <a:gd name="T28" fmla="*/ 48 w 388"/>
                <a:gd name="T29" fmla="*/ 128 h 320"/>
                <a:gd name="T30" fmla="*/ 72 w 388"/>
                <a:gd name="T31" fmla="*/ 70 h 320"/>
                <a:gd name="T32" fmla="*/ 130 w 388"/>
                <a:gd name="T33" fmla="*/ 46 h 320"/>
                <a:gd name="T34" fmla="*/ 176 w 388"/>
                <a:gd name="T35" fmla="*/ 60 h 320"/>
                <a:gd name="T36" fmla="*/ 210 w 388"/>
                <a:gd name="T37" fmla="*/ 112 h 320"/>
                <a:gd name="T38" fmla="*/ 206 w 388"/>
                <a:gd name="T39" fmla="*/ 160 h 320"/>
                <a:gd name="T40" fmla="*/ 162 w 388"/>
                <a:gd name="T41" fmla="*/ 204 h 320"/>
                <a:gd name="T42" fmla="*/ 130 w 388"/>
                <a:gd name="T43" fmla="*/ 66 h 320"/>
                <a:gd name="T44" fmla="*/ 94 w 388"/>
                <a:gd name="T45" fmla="*/ 76 h 320"/>
                <a:gd name="T46" fmla="*/ 68 w 388"/>
                <a:gd name="T47" fmla="*/ 116 h 320"/>
                <a:gd name="T48" fmla="*/ 72 w 388"/>
                <a:gd name="T49" fmla="*/ 152 h 320"/>
                <a:gd name="T50" fmla="*/ 106 w 388"/>
                <a:gd name="T51" fmla="*/ 186 h 320"/>
                <a:gd name="T52" fmla="*/ 142 w 388"/>
                <a:gd name="T53" fmla="*/ 190 h 320"/>
                <a:gd name="T54" fmla="*/ 182 w 388"/>
                <a:gd name="T55" fmla="*/ 162 h 320"/>
                <a:gd name="T56" fmla="*/ 192 w 388"/>
                <a:gd name="T57" fmla="*/ 128 h 320"/>
                <a:gd name="T58" fmla="*/ 174 w 388"/>
                <a:gd name="T59" fmla="*/ 84 h 320"/>
                <a:gd name="T60" fmla="*/ 130 w 388"/>
                <a:gd name="T61" fmla="*/ 66 h 320"/>
                <a:gd name="T62" fmla="*/ 120 w 388"/>
                <a:gd name="T63" fmla="*/ 152 h 320"/>
                <a:gd name="T64" fmla="*/ 102 w 388"/>
                <a:gd name="T65" fmla="*/ 128 h 320"/>
                <a:gd name="T66" fmla="*/ 130 w 388"/>
                <a:gd name="T67" fmla="*/ 102 h 320"/>
                <a:gd name="T68" fmla="*/ 154 w 388"/>
                <a:gd name="T69" fmla="*/ 118 h 320"/>
                <a:gd name="T70" fmla="*/ 148 w 388"/>
                <a:gd name="T71" fmla="*/ 148 h 320"/>
                <a:gd name="T72" fmla="*/ 370 w 388"/>
                <a:gd name="T73" fmla="*/ 248 h 320"/>
                <a:gd name="T74" fmla="*/ 364 w 388"/>
                <a:gd name="T75" fmla="*/ 214 h 320"/>
                <a:gd name="T76" fmla="*/ 320 w 388"/>
                <a:gd name="T77" fmla="*/ 162 h 320"/>
                <a:gd name="T78" fmla="*/ 286 w 388"/>
                <a:gd name="T79" fmla="*/ 186 h 320"/>
                <a:gd name="T80" fmla="*/ 260 w 388"/>
                <a:gd name="T81" fmla="*/ 208 h 320"/>
                <a:gd name="T82" fmla="*/ 236 w 388"/>
                <a:gd name="T83" fmla="*/ 272 h 320"/>
                <a:gd name="T84" fmla="*/ 274 w 388"/>
                <a:gd name="T85" fmla="*/ 290 h 320"/>
                <a:gd name="T86" fmla="*/ 306 w 388"/>
                <a:gd name="T87" fmla="*/ 302 h 320"/>
                <a:gd name="T88" fmla="*/ 372 w 388"/>
                <a:gd name="T89" fmla="*/ 290 h 320"/>
                <a:gd name="T90" fmla="*/ 370 w 388"/>
                <a:gd name="T91" fmla="*/ 248 h 320"/>
                <a:gd name="T92" fmla="*/ 310 w 388"/>
                <a:gd name="T93" fmla="*/ 266 h 320"/>
                <a:gd name="T94" fmla="*/ 288 w 388"/>
                <a:gd name="T95" fmla="*/ 252 h 320"/>
                <a:gd name="T96" fmla="*/ 300 w 388"/>
                <a:gd name="T97" fmla="*/ 220 h 320"/>
                <a:gd name="T98" fmla="*/ 326 w 388"/>
                <a:gd name="T99" fmla="*/ 224 h 320"/>
                <a:gd name="T100" fmla="*/ 332 w 388"/>
                <a:gd name="T101" fmla="*/ 25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8" h="320">
                  <a:moveTo>
                    <a:pt x="258" y="148"/>
                  </a:moveTo>
                  <a:lnTo>
                    <a:pt x="258" y="108"/>
                  </a:lnTo>
                  <a:lnTo>
                    <a:pt x="234" y="108"/>
                  </a:lnTo>
                  <a:lnTo>
                    <a:pt x="234" y="108"/>
                  </a:lnTo>
                  <a:lnTo>
                    <a:pt x="226" y="88"/>
                  </a:lnTo>
                  <a:lnTo>
                    <a:pt x="216" y="70"/>
                  </a:lnTo>
                  <a:lnTo>
                    <a:pt x="236" y="52"/>
                  </a:lnTo>
                  <a:lnTo>
                    <a:pt x="206" y="22"/>
                  </a:lnTo>
                  <a:lnTo>
                    <a:pt x="188" y="40"/>
                  </a:lnTo>
                  <a:lnTo>
                    <a:pt x="188" y="40"/>
                  </a:lnTo>
                  <a:lnTo>
                    <a:pt x="170" y="30"/>
                  </a:lnTo>
                  <a:lnTo>
                    <a:pt x="150" y="24"/>
                  </a:lnTo>
                  <a:lnTo>
                    <a:pt x="150" y="0"/>
                  </a:lnTo>
                  <a:lnTo>
                    <a:pt x="110" y="0"/>
                  </a:lnTo>
                  <a:lnTo>
                    <a:pt x="110" y="24"/>
                  </a:lnTo>
                  <a:lnTo>
                    <a:pt x="110" y="24"/>
                  </a:lnTo>
                  <a:lnTo>
                    <a:pt x="90" y="30"/>
                  </a:lnTo>
                  <a:lnTo>
                    <a:pt x="70" y="40"/>
                  </a:lnTo>
                  <a:lnTo>
                    <a:pt x="52" y="22"/>
                  </a:lnTo>
                  <a:lnTo>
                    <a:pt x="24" y="52"/>
                  </a:lnTo>
                  <a:lnTo>
                    <a:pt x="42" y="70"/>
                  </a:lnTo>
                  <a:lnTo>
                    <a:pt x="42" y="70"/>
                  </a:lnTo>
                  <a:lnTo>
                    <a:pt x="32" y="88"/>
                  </a:lnTo>
                  <a:lnTo>
                    <a:pt x="26" y="108"/>
                  </a:lnTo>
                  <a:lnTo>
                    <a:pt x="0" y="108"/>
                  </a:lnTo>
                  <a:lnTo>
                    <a:pt x="0" y="148"/>
                  </a:lnTo>
                  <a:lnTo>
                    <a:pt x="26" y="148"/>
                  </a:lnTo>
                  <a:lnTo>
                    <a:pt x="26" y="148"/>
                  </a:lnTo>
                  <a:lnTo>
                    <a:pt x="32" y="168"/>
                  </a:lnTo>
                  <a:lnTo>
                    <a:pt x="42" y="188"/>
                  </a:lnTo>
                  <a:lnTo>
                    <a:pt x="24" y="206"/>
                  </a:lnTo>
                  <a:lnTo>
                    <a:pt x="52" y="234"/>
                  </a:lnTo>
                  <a:lnTo>
                    <a:pt x="70" y="216"/>
                  </a:lnTo>
                  <a:lnTo>
                    <a:pt x="70" y="216"/>
                  </a:lnTo>
                  <a:lnTo>
                    <a:pt x="90" y="226"/>
                  </a:lnTo>
                  <a:lnTo>
                    <a:pt x="110" y="232"/>
                  </a:lnTo>
                  <a:lnTo>
                    <a:pt x="110" y="258"/>
                  </a:lnTo>
                  <a:lnTo>
                    <a:pt x="150" y="258"/>
                  </a:lnTo>
                  <a:lnTo>
                    <a:pt x="150" y="232"/>
                  </a:lnTo>
                  <a:lnTo>
                    <a:pt x="150" y="232"/>
                  </a:lnTo>
                  <a:lnTo>
                    <a:pt x="170" y="226"/>
                  </a:lnTo>
                  <a:lnTo>
                    <a:pt x="188" y="216"/>
                  </a:lnTo>
                  <a:lnTo>
                    <a:pt x="206" y="234"/>
                  </a:lnTo>
                  <a:lnTo>
                    <a:pt x="236" y="206"/>
                  </a:lnTo>
                  <a:lnTo>
                    <a:pt x="216" y="188"/>
                  </a:lnTo>
                  <a:lnTo>
                    <a:pt x="216" y="188"/>
                  </a:lnTo>
                  <a:lnTo>
                    <a:pt x="226" y="168"/>
                  </a:lnTo>
                  <a:lnTo>
                    <a:pt x="234" y="148"/>
                  </a:lnTo>
                  <a:lnTo>
                    <a:pt x="258" y="148"/>
                  </a:lnTo>
                  <a:close/>
                  <a:moveTo>
                    <a:pt x="130" y="210"/>
                  </a:moveTo>
                  <a:lnTo>
                    <a:pt x="130" y="210"/>
                  </a:lnTo>
                  <a:lnTo>
                    <a:pt x="114" y="208"/>
                  </a:lnTo>
                  <a:lnTo>
                    <a:pt x="98" y="204"/>
                  </a:lnTo>
                  <a:lnTo>
                    <a:pt x="84" y="196"/>
                  </a:lnTo>
                  <a:lnTo>
                    <a:pt x="72" y="186"/>
                  </a:lnTo>
                  <a:lnTo>
                    <a:pt x="62" y="174"/>
                  </a:lnTo>
                  <a:lnTo>
                    <a:pt x="54" y="160"/>
                  </a:lnTo>
                  <a:lnTo>
                    <a:pt x="50" y="144"/>
                  </a:lnTo>
                  <a:lnTo>
                    <a:pt x="48" y="128"/>
                  </a:lnTo>
                  <a:lnTo>
                    <a:pt x="48" y="128"/>
                  </a:lnTo>
                  <a:lnTo>
                    <a:pt x="50" y="112"/>
                  </a:lnTo>
                  <a:lnTo>
                    <a:pt x="54" y="96"/>
                  </a:lnTo>
                  <a:lnTo>
                    <a:pt x="62" y="82"/>
                  </a:lnTo>
                  <a:lnTo>
                    <a:pt x="72" y="70"/>
                  </a:lnTo>
                  <a:lnTo>
                    <a:pt x="84" y="60"/>
                  </a:lnTo>
                  <a:lnTo>
                    <a:pt x="98" y="52"/>
                  </a:lnTo>
                  <a:lnTo>
                    <a:pt x="114" y="48"/>
                  </a:lnTo>
                  <a:lnTo>
                    <a:pt x="130" y="46"/>
                  </a:lnTo>
                  <a:lnTo>
                    <a:pt x="130" y="46"/>
                  </a:lnTo>
                  <a:lnTo>
                    <a:pt x="146" y="48"/>
                  </a:lnTo>
                  <a:lnTo>
                    <a:pt x="162" y="52"/>
                  </a:lnTo>
                  <a:lnTo>
                    <a:pt x="176" y="60"/>
                  </a:lnTo>
                  <a:lnTo>
                    <a:pt x="188" y="70"/>
                  </a:lnTo>
                  <a:lnTo>
                    <a:pt x="198" y="82"/>
                  </a:lnTo>
                  <a:lnTo>
                    <a:pt x="206" y="96"/>
                  </a:lnTo>
                  <a:lnTo>
                    <a:pt x="210" y="112"/>
                  </a:lnTo>
                  <a:lnTo>
                    <a:pt x="212" y="128"/>
                  </a:lnTo>
                  <a:lnTo>
                    <a:pt x="212" y="128"/>
                  </a:lnTo>
                  <a:lnTo>
                    <a:pt x="210" y="144"/>
                  </a:lnTo>
                  <a:lnTo>
                    <a:pt x="206" y="160"/>
                  </a:lnTo>
                  <a:lnTo>
                    <a:pt x="198" y="174"/>
                  </a:lnTo>
                  <a:lnTo>
                    <a:pt x="188" y="186"/>
                  </a:lnTo>
                  <a:lnTo>
                    <a:pt x="176" y="196"/>
                  </a:lnTo>
                  <a:lnTo>
                    <a:pt x="162" y="204"/>
                  </a:lnTo>
                  <a:lnTo>
                    <a:pt x="146" y="208"/>
                  </a:lnTo>
                  <a:lnTo>
                    <a:pt x="130" y="210"/>
                  </a:lnTo>
                  <a:lnTo>
                    <a:pt x="130" y="210"/>
                  </a:lnTo>
                  <a:close/>
                  <a:moveTo>
                    <a:pt x="130" y="66"/>
                  </a:moveTo>
                  <a:lnTo>
                    <a:pt x="130" y="66"/>
                  </a:lnTo>
                  <a:lnTo>
                    <a:pt x="118" y="68"/>
                  </a:lnTo>
                  <a:lnTo>
                    <a:pt x="106" y="70"/>
                  </a:lnTo>
                  <a:lnTo>
                    <a:pt x="94" y="76"/>
                  </a:lnTo>
                  <a:lnTo>
                    <a:pt x="86" y="84"/>
                  </a:lnTo>
                  <a:lnTo>
                    <a:pt x="78" y="94"/>
                  </a:lnTo>
                  <a:lnTo>
                    <a:pt x="72" y="104"/>
                  </a:lnTo>
                  <a:lnTo>
                    <a:pt x="68" y="116"/>
                  </a:lnTo>
                  <a:lnTo>
                    <a:pt x="68" y="128"/>
                  </a:lnTo>
                  <a:lnTo>
                    <a:pt x="68" y="128"/>
                  </a:lnTo>
                  <a:lnTo>
                    <a:pt x="68" y="140"/>
                  </a:lnTo>
                  <a:lnTo>
                    <a:pt x="72" y="152"/>
                  </a:lnTo>
                  <a:lnTo>
                    <a:pt x="78" y="162"/>
                  </a:lnTo>
                  <a:lnTo>
                    <a:pt x="86" y="172"/>
                  </a:lnTo>
                  <a:lnTo>
                    <a:pt x="94" y="180"/>
                  </a:lnTo>
                  <a:lnTo>
                    <a:pt x="106" y="186"/>
                  </a:lnTo>
                  <a:lnTo>
                    <a:pt x="118" y="190"/>
                  </a:lnTo>
                  <a:lnTo>
                    <a:pt x="130" y="190"/>
                  </a:lnTo>
                  <a:lnTo>
                    <a:pt x="130" y="190"/>
                  </a:lnTo>
                  <a:lnTo>
                    <a:pt x="142" y="190"/>
                  </a:lnTo>
                  <a:lnTo>
                    <a:pt x="154" y="186"/>
                  </a:lnTo>
                  <a:lnTo>
                    <a:pt x="164" y="180"/>
                  </a:lnTo>
                  <a:lnTo>
                    <a:pt x="174" y="172"/>
                  </a:lnTo>
                  <a:lnTo>
                    <a:pt x="182" y="162"/>
                  </a:lnTo>
                  <a:lnTo>
                    <a:pt x="188" y="152"/>
                  </a:lnTo>
                  <a:lnTo>
                    <a:pt x="190" y="140"/>
                  </a:lnTo>
                  <a:lnTo>
                    <a:pt x="192" y="128"/>
                  </a:lnTo>
                  <a:lnTo>
                    <a:pt x="192" y="128"/>
                  </a:lnTo>
                  <a:lnTo>
                    <a:pt x="190" y="116"/>
                  </a:lnTo>
                  <a:lnTo>
                    <a:pt x="188" y="104"/>
                  </a:lnTo>
                  <a:lnTo>
                    <a:pt x="182" y="94"/>
                  </a:lnTo>
                  <a:lnTo>
                    <a:pt x="174" y="84"/>
                  </a:lnTo>
                  <a:lnTo>
                    <a:pt x="164" y="76"/>
                  </a:lnTo>
                  <a:lnTo>
                    <a:pt x="154" y="70"/>
                  </a:lnTo>
                  <a:lnTo>
                    <a:pt x="142" y="68"/>
                  </a:lnTo>
                  <a:lnTo>
                    <a:pt x="130" y="66"/>
                  </a:lnTo>
                  <a:lnTo>
                    <a:pt x="130" y="66"/>
                  </a:lnTo>
                  <a:close/>
                  <a:moveTo>
                    <a:pt x="130" y="156"/>
                  </a:moveTo>
                  <a:lnTo>
                    <a:pt x="130" y="156"/>
                  </a:lnTo>
                  <a:lnTo>
                    <a:pt x="120" y="152"/>
                  </a:lnTo>
                  <a:lnTo>
                    <a:pt x="110" y="148"/>
                  </a:lnTo>
                  <a:lnTo>
                    <a:pt x="104" y="138"/>
                  </a:lnTo>
                  <a:lnTo>
                    <a:pt x="102" y="128"/>
                  </a:lnTo>
                  <a:lnTo>
                    <a:pt x="102" y="128"/>
                  </a:lnTo>
                  <a:lnTo>
                    <a:pt x="104" y="118"/>
                  </a:lnTo>
                  <a:lnTo>
                    <a:pt x="110" y="110"/>
                  </a:lnTo>
                  <a:lnTo>
                    <a:pt x="120" y="104"/>
                  </a:lnTo>
                  <a:lnTo>
                    <a:pt x="130" y="102"/>
                  </a:lnTo>
                  <a:lnTo>
                    <a:pt x="130" y="102"/>
                  </a:lnTo>
                  <a:lnTo>
                    <a:pt x="140" y="104"/>
                  </a:lnTo>
                  <a:lnTo>
                    <a:pt x="148" y="110"/>
                  </a:lnTo>
                  <a:lnTo>
                    <a:pt x="154" y="118"/>
                  </a:lnTo>
                  <a:lnTo>
                    <a:pt x="156" y="128"/>
                  </a:lnTo>
                  <a:lnTo>
                    <a:pt x="156" y="128"/>
                  </a:lnTo>
                  <a:lnTo>
                    <a:pt x="154" y="138"/>
                  </a:lnTo>
                  <a:lnTo>
                    <a:pt x="148" y="148"/>
                  </a:lnTo>
                  <a:lnTo>
                    <a:pt x="140" y="152"/>
                  </a:lnTo>
                  <a:lnTo>
                    <a:pt x="130" y="156"/>
                  </a:lnTo>
                  <a:lnTo>
                    <a:pt x="130" y="156"/>
                  </a:lnTo>
                  <a:close/>
                  <a:moveTo>
                    <a:pt x="370" y="248"/>
                  </a:moveTo>
                  <a:lnTo>
                    <a:pt x="388" y="244"/>
                  </a:lnTo>
                  <a:lnTo>
                    <a:pt x="382" y="212"/>
                  </a:lnTo>
                  <a:lnTo>
                    <a:pt x="364" y="214"/>
                  </a:lnTo>
                  <a:lnTo>
                    <a:pt x="364" y="214"/>
                  </a:lnTo>
                  <a:lnTo>
                    <a:pt x="356" y="202"/>
                  </a:lnTo>
                  <a:lnTo>
                    <a:pt x="346" y="192"/>
                  </a:lnTo>
                  <a:lnTo>
                    <a:pt x="352" y="174"/>
                  </a:lnTo>
                  <a:lnTo>
                    <a:pt x="320" y="162"/>
                  </a:lnTo>
                  <a:lnTo>
                    <a:pt x="314" y="180"/>
                  </a:lnTo>
                  <a:lnTo>
                    <a:pt x="314" y="180"/>
                  </a:lnTo>
                  <a:lnTo>
                    <a:pt x="300" y="182"/>
                  </a:lnTo>
                  <a:lnTo>
                    <a:pt x="286" y="186"/>
                  </a:lnTo>
                  <a:lnTo>
                    <a:pt x="272" y="172"/>
                  </a:lnTo>
                  <a:lnTo>
                    <a:pt x="246" y="194"/>
                  </a:lnTo>
                  <a:lnTo>
                    <a:pt x="260" y="208"/>
                  </a:lnTo>
                  <a:lnTo>
                    <a:pt x="260" y="208"/>
                  </a:lnTo>
                  <a:lnTo>
                    <a:pt x="252" y="220"/>
                  </a:lnTo>
                  <a:lnTo>
                    <a:pt x="250" y="234"/>
                  </a:lnTo>
                  <a:lnTo>
                    <a:pt x="230" y="238"/>
                  </a:lnTo>
                  <a:lnTo>
                    <a:pt x="236" y="272"/>
                  </a:lnTo>
                  <a:lnTo>
                    <a:pt x="256" y="268"/>
                  </a:lnTo>
                  <a:lnTo>
                    <a:pt x="256" y="268"/>
                  </a:lnTo>
                  <a:lnTo>
                    <a:pt x="264" y="280"/>
                  </a:lnTo>
                  <a:lnTo>
                    <a:pt x="274" y="290"/>
                  </a:lnTo>
                  <a:lnTo>
                    <a:pt x="268" y="308"/>
                  </a:lnTo>
                  <a:lnTo>
                    <a:pt x="300" y="320"/>
                  </a:lnTo>
                  <a:lnTo>
                    <a:pt x="306" y="302"/>
                  </a:lnTo>
                  <a:lnTo>
                    <a:pt x="306" y="302"/>
                  </a:lnTo>
                  <a:lnTo>
                    <a:pt x="320" y="302"/>
                  </a:lnTo>
                  <a:lnTo>
                    <a:pt x="334" y="298"/>
                  </a:lnTo>
                  <a:lnTo>
                    <a:pt x="346" y="312"/>
                  </a:lnTo>
                  <a:lnTo>
                    <a:pt x="372" y="290"/>
                  </a:lnTo>
                  <a:lnTo>
                    <a:pt x="360" y="276"/>
                  </a:lnTo>
                  <a:lnTo>
                    <a:pt x="360" y="276"/>
                  </a:lnTo>
                  <a:lnTo>
                    <a:pt x="366" y="262"/>
                  </a:lnTo>
                  <a:lnTo>
                    <a:pt x="370" y="248"/>
                  </a:lnTo>
                  <a:lnTo>
                    <a:pt x="370" y="248"/>
                  </a:lnTo>
                  <a:close/>
                  <a:moveTo>
                    <a:pt x="320" y="264"/>
                  </a:moveTo>
                  <a:lnTo>
                    <a:pt x="320" y="264"/>
                  </a:lnTo>
                  <a:lnTo>
                    <a:pt x="310" y="266"/>
                  </a:lnTo>
                  <a:lnTo>
                    <a:pt x="302" y="264"/>
                  </a:lnTo>
                  <a:lnTo>
                    <a:pt x="294" y="260"/>
                  </a:lnTo>
                  <a:lnTo>
                    <a:pt x="288" y="252"/>
                  </a:lnTo>
                  <a:lnTo>
                    <a:pt x="288" y="252"/>
                  </a:lnTo>
                  <a:lnTo>
                    <a:pt x="286" y="242"/>
                  </a:lnTo>
                  <a:lnTo>
                    <a:pt x="288" y="234"/>
                  </a:lnTo>
                  <a:lnTo>
                    <a:pt x="292" y="226"/>
                  </a:lnTo>
                  <a:lnTo>
                    <a:pt x="300" y="220"/>
                  </a:lnTo>
                  <a:lnTo>
                    <a:pt x="300" y="220"/>
                  </a:lnTo>
                  <a:lnTo>
                    <a:pt x="308" y="218"/>
                  </a:lnTo>
                  <a:lnTo>
                    <a:pt x="318" y="220"/>
                  </a:lnTo>
                  <a:lnTo>
                    <a:pt x="326" y="224"/>
                  </a:lnTo>
                  <a:lnTo>
                    <a:pt x="332" y="232"/>
                  </a:lnTo>
                  <a:lnTo>
                    <a:pt x="332" y="232"/>
                  </a:lnTo>
                  <a:lnTo>
                    <a:pt x="334" y="240"/>
                  </a:lnTo>
                  <a:lnTo>
                    <a:pt x="332" y="250"/>
                  </a:lnTo>
                  <a:lnTo>
                    <a:pt x="328" y="258"/>
                  </a:lnTo>
                  <a:lnTo>
                    <a:pt x="320" y="264"/>
                  </a:lnTo>
                  <a:lnTo>
                    <a:pt x="320" y="2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17" name="Freeform 4985">
            <a:extLst>
              <a:ext uri="{FF2B5EF4-FFF2-40B4-BE49-F238E27FC236}">
                <a16:creationId xmlns:a16="http://schemas.microsoft.com/office/drawing/2014/main" id="{2C0E9DCD-1FF5-458B-9A38-E701B53C621E}"/>
              </a:ext>
            </a:extLst>
          </p:cNvPr>
          <p:cNvSpPr>
            <a:spLocks noEditPoints="1"/>
          </p:cNvSpPr>
          <p:nvPr/>
        </p:nvSpPr>
        <p:spPr bwMode="auto">
          <a:xfrm>
            <a:off x="4427984" y="2617608"/>
            <a:ext cx="2965777" cy="2332687"/>
          </a:xfrm>
          <a:custGeom>
            <a:avLst/>
            <a:gdLst>
              <a:gd name="T0" fmla="*/ 282 w 320"/>
              <a:gd name="T1" fmla="*/ 112 h 292"/>
              <a:gd name="T2" fmla="*/ 294 w 320"/>
              <a:gd name="T3" fmla="*/ 114 h 292"/>
              <a:gd name="T4" fmla="*/ 308 w 320"/>
              <a:gd name="T5" fmla="*/ 120 h 292"/>
              <a:gd name="T6" fmla="*/ 320 w 320"/>
              <a:gd name="T7" fmla="*/ 138 h 292"/>
              <a:gd name="T8" fmla="*/ 320 w 320"/>
              <a:gd name="T9" fmla="*/ 196 h 292"/>
              <a:gd name="T10" fmla="*/ 320 w 320"/>
              <a:gd name="T11" fmla="*/ 202 h 292"/>
              <a:gd name="T12" fmla="*/ 316 w 320"/>
              <a:gd name="T13" fmla="*/ 214 h 292"/>
              <a:gd name="T14" fmla="*/ 304 w 320"/>
              <a:gd name="T15" fmla="*/ 228 h 292"/>
              <a:gd name="T16" fmla="*/ 282 w 320"/>
              <a:gd name="T17" fmla="*/ 234 h 292"/>
              <a:gd name="T18" fmla="*/ 252 w 320"/>
              <a:gd name="T19" fmla="*/ 234 h 292"/>
              <a:gd name="T20" fmla="*/ 260 w 320"/>
              <a:gd name="T21" fmla="*/ 264 h 292"/>
              <a:gd name="T22" fmla="*/ 272 w 320"/>
              <a:gd name="T23" fmla="*/ 286 h 292"/>
              <a:gd name="T24" fmla="*/ 278 w 320"/>
              <a:gd name="T25" fmla="*/ 292 h 292"/>
              <a:gd name="T26" fmla="*/ 254 w 320"/>
              <a:gd name="T27" fmla="*/ 278 h 292"/>
              <a:gd name="T28" fmla="*/ 234 w 320"/>
              <a:gd name="T29" fmla="*/ 260 h 292"/>
              <a:gd name="T30" fmla="*/ 218 w 320"/>
              <a:gd name="T31" fmla="*/ 234 h 292"/>
              <a:gd name="T32" fmla="*/ 198 w 320"/>
              <a:gd name="T33" fmla="*/ 234 h 292"/>
              <a:gd name="T34" fmla="*/ 186 w 320"/>
              <a:gd name="T35" fmla="*/ 232 h 292"/>
              <a:gd name="T36" fmla="*/ 172 w 320"/>
              <a:gd name="T37" fmla="*/ 224 h 292"/>
              <a:gd name="T38" fmla="*/ 162 w 320"/>
              <a:gd name="T39" fmla="*/ 208 h 292"/>
              <a:gd name="T40" fmla="*/ 160 w 320"/>
              <a:gd name="T41" fmla="*/ 150 h 292"/>
              <a:gd name="T42" fmla="*/ 160 w 320"/>
              <a:gd name="T43" fmla="*/ 144 h 292"/>
              <a:gd name="T44" fmla="*/ 164 w 320"/>
              <a:gd name="T45" fmla="*/ 130 h 292"/>
              <a:gd name="T46" fmla="*/ 176 w 320"/>
              <a:gd name="T47" fmla="*/ 118 h 292"/>
              <a:gd name="T48" fmla="*/ 198 w 320"/>
              <a:gd name="T49" fmla="*/ 112 h 292"/>
              <a:gd name="T50" fmla="*/ 140 w 320"/>
              <a:gd name="T51" fmla="*/ 150 h 292"/>
              <a:gd name="T52" fmla="*/ 142 w 320"/>
              <a:gd name="T53" fmla="*/ 142 h 292"/>
              <a:gd name="T54" fmla="*/ 148 w 320"/>
              <a:gd name="T55" fmla="*/ 122 h 292"/>
              <a:gd name="T56" fmla="*/ 162 w 320"/>
              <a:gd name="T57" fmla="*/ 104 h 292"/>
              <a:gd name="T58" fmla="*/ 184 w 320"/>
              <a:gd name="T59" fmla="*/ 94 h 292"/>
              <a:gd name="T60" fmla="*/ 282 w 320"/>
              <a:gd name="T61" fmla="*/ 92 h 292"/>
              <a:gd name="T62" fmla="*/ 288 w 320"/>
              <a:gd name="T63" fmla="*/ 94 h 292"/>
              <a:gd name="T64" fmla="*/ 288 w 320"/>
              <a:gd name="T65" fmla="*/ 52 h 292"/>
              <a:gd name="T66" fmla="*/ 286 w 320"/>
              <a:gd name="T67" fmla="*/ 36 h 292"/>
              <a:gd name="T68" fmla="*/ 276 w 320"/>
              <a:gd name="T69" fmla="*/ 16 h 292"/>
              <a:gd name="T70" fmla="*/ 254 w 320"/>
              <a:gd name="T71" fmla="*/ 2 h 292"/>
              <a:gd name="T72" fmla="*/ 236 w 320"/>
              <a:gd name="T73" fmla="*/ 0 h 292"/>
              <a:gd name="T74" fmla="*/ 52 w 320"/>
              <a:gd name="T75" fmla="*/ 0 h 292"/>
              <a:gd name="T76" fmla="*/ 34 w 320"/>
              <a:gd name="T77" fmla="*/ 2 h 292"/>
              <a:gd name="T78" fmla="*/ 16 w 320"/>
              <a:gd name="T79" fmla="*/ 12 h 292"/>
              <a:gd name="T80" fmla="*/ 2 w 320"/>
              <a:gd name="T81" fmla="*/ 34 h 292"/>
              <a:gd name="T82" fmla="*/ 0 w 320"/>
              <a:gd name="T83" fmla="*/ 52 h 292"/>
              <a:gd name="T84" fmla="*/ 0 w 320"/>
              <a:gd name="T85" fmla="*/ 112 h 292"/>
              <a:gd name="T86" fmla="*/ 2 w 320"/>
              <a:gd name="T87" fmla="*/ 130 h 292"/>
              <a:gd name="T88" fmla="*/ 12 w 320"/>
              <a:gd name="T89" fmla="*/ 148 h 292"/>
              <a:gd name="T90" fmla="*/ 34 w 320"/>
              <a:gd name="T91" fmla="*/ 162 h 292"/>
              <a:gd name="T92" fmla="*/ 52 w 320"/>
              <a:gd name="T93" fmla="*/ 164 h 292"/>
              <a:gd name="T94" fmla="*/ 64 w 320"/>
              <a:gd name="T95" fmla="*/ 164 h 292"/>
              <a:gd name="T96" fmla="*/ 54 w 320"/>
              <a:gd name="T97" fmla="*/ 206 h 292"/>
              <a:gd name="T98" fmla="*/ 44 w 320"/>
              <a:gd name="T99" fmla="*/ 226 h 292"/>
              <a:gd name="T100" fmla="*/ 30 w 320"/>
              <a:gd name="T101" fmla="*/ 244 h 292"/>
              <a:gd name="T102" fmla="*/ 40 w 320"/>
              <a:gd name="T103" fmla="*/ 240 h 292"/>
              <a:gd name="T104" fmla="*/ 62 w 320"/>
              <a:gd name="T105" fmla="*/ 226 h 292"/>
              <a:gd name="T106" fmla="*/ 90 w 320"/>
              <a:gd name="T107" fmla="*/ 200 h 292"/>
              <a:gd name="T108" fmla="*/ 110 w 320"/>
              <a:gd name="T109" fmla="*/ 164 h 292"/>
              <a:gd name="T110" fmla="*/ 140 w 320"/>
              <a:gd name="T111" fmla="*/ 15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0" h="292">
                <a:moveTo>
                  <a:pt x="282" y="112"/>
                </a:moveTo>
                <a:lnTo>
                  <a:pt x="282" y="112"/>
                </a:lnTo>
                <a:lnTo>
                  <a:pt x="288" y="112"/>
                </a:lnTo>
                <a:lnTo>
                  <a:pt x="294" y="114"/>
                </a:lnTo>
                <a:lnTo>
                  <a:pt x="302" y="116"/>
                </a:lnTo>
                <a:lnTo>
                  <a:pt x="308" y="120"/>
                </a:lnTo>
                <a:lnTo>
                  <a:pt x="314" y="128"/>
                </a:lnTo>
                <a:lnTo>
                  <a:pt x="320" y="138"/>
                </a:lnTo>
                <a:lnTo>
                  <a:pt x="320" y="150"/>
                </a:lnTo>
                <a:lnTo>
                  <a:pt x="320" y="196"/>
                </a:lnTo>
                <a:lnTo>
                  <a:pt x="320" y="196"/>
                </a:lnTo>
                <a:lnTo>
                  <a:pt x="320" y="202"/>
                </a:lnTo>
                <a:lnTo>
                  <a:pt x="318" y="208"/>
                </a:lnTo>
                <a:lnTo>
                  <a:pt x="316" y="214"/>
                </a:lnTo>
                <a:lnTo>
                  <a:pt x="312" y="222"/>
                </a:lnTo>
                <a:lnTo>
                  <a:pt x="304" y="228"/>
                </a:lnTo>
                <a:lnTo>
                  <a:pt x="294" y="232"/>
                </a:lnTo>
                <a:lnTo>
                  <a:pt x="282" y="234"/>
                </a:lnTo>
                <a:lnTo>
                  <a:pt x="252" y="234"/>
                </a:lnTo>
                <a:lnTo>
                  <a:pt x="252" y="234"/>
                </a:lnTo>
                <a:lnTo>
                  <a:pt x="256" y="248"/>
                </a:lnTo>
                <a:lnTo>
                  <a:pt x="260" y="264"/>
                </a:lnTo>
                <a:lnTo>
                  <a:pt x="268" y="280"/>
                </a:lnTo>
                <a:lnTo>
                  <a:pt x="272" y="286"/>
                </a:lnTo>
                <a:lnTo>
                  <a:pt x="278" y="292"/>
                </a:lnTo>
                <a:lnTo>
                  <a:pt x="278" y="292"/>
                </a:lnTo>
                <a:lnTo>
                  <a:pt x="272" y="290"/>
                </a:lnTo>
                <a:lnTo>
                  <a:pt x="254" y="278"/>
                </a:lnTo>
                <a:lnTo>
                  <a:pt x="244" y="270"/>
                </a:lnTo>
                <a:lnTo>
                  <a:pt x="234" y="260"/>
                </a:lnTo>
                <a:lnTo>
                  <a:pt x="226" y="248"/>
                </a:lnTo>
                <a:lnTo>
                  <a:pt x="218" y="234"/>
                </a:lnTo>
                <a:lnTo>
                  <a:pt x="198" y="234"/>
                </a:lnTo>
                <a:lnTo>
                  <a:pt x="198" y="234"/>
                </a:lnTo>
                <a:lnTo>
                  <a:pt x="192" y="234"/>
                </a:lnTo>
                <a:lnTo>
                  <a:pt x="186" y="232"/>
                </a:lnTo>
                <a:lnTo>
                  <a:pt x="180" y="230"/>
                </a:lnTo>
                <a:lnTo>
                  <a:pt x="172" y="224"/>
                </a:lnTo>
                <a:lnTo>
                  <a:pt x="166" y="218"/>
                </a:lnTo>
                <a:lnTo>
                  <a:pt x="162" y="208"/>
                </a:lnTo>
                <a:lnTo>
                  <a:pt x="160" y="196"/>
                </a:lnTo>
                <a:lnTo>
                  <a:pt x="160" y="150"/>
                </a:lnTo>
                <a:lnTo>
                  <a:pt x="160" y="150"/>
                </a:lnTo>
                <a:lnTo>
                  <a:pt x="160" y="144"/>
                </a:lnTo>
                <a:lnTo>
                  <a:pt x="162" y="138"/>
                </a:lnTo>
                <a:lnTo>
                  <a:pt x="164" y="130"/>
                </a:lnTo>
                <a:lnTo>
                  <a:pt x="170" y="124"/>
                </a:lnTo>
                <a:lnTo>
                  <a:pt x="176" y="118"/>
                </a:lnTo>
                <a:lnTo>
                  <a:pt x="186" y="114"/>
                </a:lnTo>
                <a:lnTo>
                  <a:pt x="198" y="112"/>
                </a:lnTo>
                <a:lnTo>
                  <a:pt x="282" y="112"/>
                </a:lnTo>
                <a:close/>
                <a:moveTo>
                  <a:pt x="140" y="150"/>
                </a:moveTo>
                <a:lnTo>
                  <a:pt x="140" y="150"/>
                </a:lnTo>
                <a:lnTo>
                  <a:pt x="142" y="142"/>
                </a:lnTo>
                <a:lnTo>
                  <a:pt x="144" y="132"/>
                </a:lnTo>
                <a:lnTo>
                  <a:pt x="148" y="122"/>
                </a:lnTo>
                <a:lnTo>
                  <a:pt x="154" y="112"/>
                </a:lnTo>
                <a:lnTo>
                  <a:pt x="162" y="104"/>
                </a:lnTo>
                <a:lnTo>
                  <a:pt x="172" y="98"/>
                </a:lnTo>
                <a:lnTo>
                  <a:pt x="184" y="94"/>
                </a:lnTo>
                <a:lnTo>
                  <a:pt x="198" y="92"/>
                </a:lnTo>
                <a:lnTo>
                  <a:pt x="282" y="92"/>
                </a:lnTo>
                <a:lnTo>
                  <a:pt x="282" y="92"/>
                </a:lnTo>
                <a:lnTo>
                  <a:pt x="288" y="94"/>
                </a:lnTo>
                <a:lnTo>
                  <a:pt x="288" y="52"/>
                </a:lnTo>
                <a:lnTo>
                  <a:pt x="288" y="52"/>
                </a:lnTo>
                <a:lnTo>
                  <a:pt x="288" y="44"/>
                </a:lnTo>
                <a:lnTo>
                  <a:pt x="286" y="36"/>
                </a:lnTo>
                <a:lnTo>
                  <a:pt x="282" y="26"/>
                </a:lnTo>
                <a:lnTo>
                  <a:pt x="276" y="16"/>
                </a:lnTo>
                <a:lnTo>
                  <a:pt x="266" y="8"/>
                </a:lnTo>
                <a:lnTo>
                  <a:pt x="254" y="2"/>
                </a:lnTo>
                <a:lnTo>
                  <a:pt x="246" y="0"/>
                </a:lnTo>
                <a:lnTo>
                  <a:pt x="236" y="0"/>
                </a:lnTo>
                <a:lnTo>
                  <a:pt x="52" y="0"/>
                </a:lnTo>
                <a:lnTo>
                  <a:pt x="52" y="0"/>
                </a:lnTo>
                <a:lnTo>
                  <a:pt x="44" y="0"/>
                </a:lnTo>
                <a:lnTo>
                  <a:pt x="34" y="2"/>
                </a:lnTo>
                <a:lnTo>
                  <a:pt x="26" y="6"/>
                </a:lnTo>
                <a:lnTo>
                  <a:pt x="16" y="12"/>
                </a:lnTo>
                <a:lnTo>
                  <a:pt x="8" y="22"/>
                </a:lnTo>
                <a:lnTo>
                  <a:pt x="2" y="34"/>
                </a:lnTo>
                <a:lnTo>
                  <a:pt x="0" y="42"/>
                </a:lnTo>
                <a:lnTo>
                  <a:pt x="0" y="52"/>
                </a:lnTo>
                <a:lnTo>
                  <a:pt x="0" y="112"/>
                </a:lnTo>
                <a:lnTo>
                  <a:pt x="0" y="112"/>
                </a:lnTo>
                <a:lnTo>
                  <a:pt x="0" y="120"/>
                </a:lnTo>
                <a:lnTo>
                  <a:pt x="2" y="130"/>
                </a:lnTo>
                <a:lnTo>
                  <a:pt x="6" y="138"/>
                </a:lnTo>
                <a:lnTo>
                  <a:pt x="12" y="148"/>
                </a:lnTo>
                <a:lnTo>
                  <a:pt x="22" y="156"/>
                </a:lnTo>
                <a:lnTo>
                  <a:pt x="34" y="162"/>
                </a:lnTo>
                <a:lnTo>
                  <a:pt x="42" y="164"/>
                </a:lnTo>
                <a:lnTo>
                  <a:pt x="52" y="164"/>
                </a:lnTo>
                <a:lnTo>
                  <a:pt x="64" y="164"/>
                </a:lnTo>
                <a:lnTo>
                  <a:pt x="64" y="164"/>
                </a:lnTo>
                <a:lnTo>
                  <a:pt x="60" y="186"/>
                </a:lnTo>
                <a:lnTo>
                  <a:pt x="54" y="206"/>
                </a:lnTo>
                <a:lnTo>
                  <a:pt x="50" y="218"/>
                </a:lnTo>
                <a:lnTo>
                  <a:pt x="44" y="226"/>
                </a:lnTo>
                <a:lnTo>
                  <a:pt x="38" y="236"/>
                </a:lnTo>
                <a:lnTo>
                  <a:pt x="30" y="244"/>
                </a:lnTo>
                <a:lnTo>
                  <a:pt x="30" y="244"/>
                </a:lnTo>
                <a:lnTo>
                  <a:pt x="40" y="240"/>
                </a:lnTo>
                <a:lnTo>
                  <a:pt x="50" y="234"/>
                </a:lnTo>
                <a:lnTo>
                  <a:pt x="62" y="226"/>
                </a:lnTo>
                <a:lnTo>
                  <a:pt x="76" y="214"/>
                </a:lnTo>
                <a:lnTo>
                  <a:pt x="90" y="200"/>
                </a:lnTo>
                <a:lnTo>
                  <a:pt x="102" y="184"/>
                </a:lnTo>
                <a:lnTo>
                  <a:pt x="110" y="164"/>
                </a:lnTo>
                <a:lnTo>
                  <a:pt x="140" y="164"/>
                </a:lnTo>
                <a:lnTo>
                  <a:pt x="140" y="150"/>
                </a:lnTo>
                <a:close/>
              </a:path>
            </a:pathLst>
          </a:custGeom>
          <a:solidFill>
            <a:schemeClr val="tx2"/>
          </a:solidFill>
          <a:ln w="9525">
            <a:solidFill>
              <a:srgbClr val="C00000"/>
            </a:solidFill>
            <a:round/>
            <a:headEnd/>
            <a:tailEnd/>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4127506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B13CB73-A4AA-D949-9904-E945D97EB6B4}"/>
              </a:ext>
            </a:extLst>
          </p:cNvPr>
          <p:cNvSpPr>
            <a:spLocks noGrp="1"/>
          </p:cNvSpPr>
          <p:nvPr>
            <p:ph type="title"/>
          </p:nvPr>
        </p:nvSpPr>
        <p:spPr>
          <a:xfrm>
            <a:off x="628649" y="764704"/>
            <a:ext cx="7904163" cy="756084"/>
          </a:xfrm>
        </p:spPr>
        <p:txBody>
          <a:bodyPr/>
          <a:lstStyle/>
          <a:p>
            <a:r>
              <a:rPr lang="da-DK" sz="2800" dirty="0"/>
              <a:t>Pause – 10 minutter</a:t>
            </a:r>
          </a:p>
        </p:txBody>
      </p:sp>
      <p:pic>
        <p:nvPicPr>
          <p:cNvPr id="6" name="Billede 5" descr="Et billede, der indeholder tekst, poolbal&#10;&#10;Automatisk genereret beskrivelse">
            <a:extLst>
              <a:ext uri="{FF2B5EF4-FFF2-40B4-BE49-F238E27FC236}">
                <a16:creationId xmlns:a16="http://schemas.microsoft.com/office/drawing/2014/main" id="{82F7E701-5A64-469A-19C5-C30B7FA02214}"/>
              </a:ext>
            </a:extLst>
          </p:cNvPr>
          <p:cNvPicPr>
            <a:picLocks noChangeAspect="1"/>
          </p:cNvPicPr>
          <p:nvPr/>
        </p:nvPicPr>
        <p:blipFill>
          <a:blip r:embed="rId3"/>
          <a:stretch>
            <a:fillRect/>
          </a:stretch>
        </p:blipFill>
        <p:spPr>
          <a:xfrm>
            <a:off x="2700000" y="1800000"/>
            <a:ext cx="3600000" cy="3600000"/>
          </a:xfrm>
          <a:prstGeom prst="rect">
            <a:avLst/>
          </a:prstGeom>
        </p:spPr>
      </p:pic>
      <p:pic>
        <p:nvPicPr>
          <p:cNvPr id="7" name="Billede 6">
            <a:extLst>
              <a:ext uri="{FF2B5EF4-FFF2-40B4-BE49-F238E27FC236}">
                <a16:creationId xmlns:a16="http://schemas.microsoft.com/office/drawing/2014/main" id="{7B1E80F7-28DB-2F9F-EC3A-696FA031C52E}"/>
              </a:ext>
            </a:extLst>
          </p:cNvPr>
          <p:cNvPicPr>
            <a:picLocks noChangeAspect="1"/>
          </p:cNvPicPr>
          <p:nvPr/>
        </p:nvPicPr>
        <p:blipFill>
          <a:blip r:embed="rId4"/>
          <a:stretch>
            <a:fillRect/>
          </a:stretch>
        </p:blipFill>
        <p:spPr>
          <a:xfrm>
            <a:off x="2700000" y="1800000"/>
            <a:ext cx="3600000" cy="3600000"/>
          </a:xfrm>
          <a:prstGeom prst="rect">
            <a:avLst/>
          </a:prstGeom>
        </p:spPr>
      </p:pic>
      <p:pic>
        <p:nvPicPr>
          <p:cNvPr id="8" name="Billede 7">
            <a:extLst>
              <a:ext uri="{FF2B5EF4-FFF2-40B4-BE49-F238E27FC236}">
                <a16:creationId xmlns:a16="http://schemas.microsoft.com/office/drawing/2014/main" id="{4B13FAC9-591B-37D1-191D-2B50C5227DE1}"/>
              </a:ext>
            </a:extLst>
          </p:cNvPr>
          <p:cNvPicPr>
            <a:picLocks noChangeAspect="1"/>
          </p:cNvPicPr>
          <p:nvPr/>
        </p:nvPicPr>
        <p:blipFill>
          <a:blip r:embed="rId5"/>
          <a:srcRect/>
          <a:stretch/>
        </p:blipFill>
        <p:spPr>
          <a:xfrm>
            <a:off x="2700000" y="1800000"/>
            <a:ext cx="3600000" cy="3600000"/>
          </a:xfrm>
          <a:prstGeom prst="rect">
            <a:avLst/>
          </a:prstGeom>
        </p:spPr>
      </p:pic>
      <p:pic>
        <p:nvPicPr>
          <p:cNvPr id="9" name="Billede 8">
            <a:extLst>
              <a:ext uri="{FF2B5EF4-FFF2-40B4-BE49-F238E27FC236}">
                <a16:creationId xmlns:a16="http://schemas.microsoft.com/office/drawing/2014/main" id="{D13F18B5-1382-F38B-C45B-B0CBD612CEF3}"/>
              </a:ext>
            </a:extLst>
          </p:cNvPr>
          <p:cNvPicPr>
            <a:picLocks noChangeAspect="1"/>
          </p:cNvPicPr>
          <p:nvPr/>
        </p:nvPicPr>
        <p:blipFill>
          <a:blip r:embed="rId6"/>
          <a:stretch>
            <a:fillRect/>
          </a:stretch>
        </p:blipFill>
        <p:spPr>
          <a:xfrm>
            <a:off x="2700000" y="1800000"/>
            <a:ext cx="3600000" cy="3600000"/>
          </a:xfrm>
          <a:prstGeom prst="rect">
            <a:avLst/>
          </a:prstGeom>
        </p:spPr>
      </p:pic>
      <p:pic>
        <p:nvPicPr>
          <p:cNvPr id="10" name="Billede 9">
            <a:extLst>
              <a:ext uri="{FF2B5EF4-FFF2-40B4-BE49-F238E27FC236}">
                <a16:creationId xmlns:a16="http://schemas.microsoft.com/office/drawing/2014/main" id="{56B4267B-89C4-70AB-8F4D-F85DB40EA444}"/>
              </a:ext>
            </a:extLst>
          </p:cNvPr>
          <p:cNvPicPr>
            <a:picLocks noChangeAspect="1"/>
          </p:cNvPicPr>
          <p:nvPr/>
        </p:nvPicPr>
        <p:blipFill>
          <a:blip r:embed="rId7"/>
          <a:srcRect/>
          <a:stretch/>
        </p:blipFill>
        <p:spPr>
          <a:xfrm>
            <a:off x="2700000" y="1800000"/>
            <a:ext cx="3600000" cy="3600000"/>
          </a:xfrm>
          <a:prstGeom prst="rect">
            <a:avLst/>
          </a:prstGeom>
        </p:spPr>
      </p:pic>
      <p:pic>
        <p:nvPicPr>
          <p:cNvPr id="11" name="Billede 10">
            <a:extLst>
              <a:ext uri="{FF2B5EF4-FFF2-40B4-BE49-F238E27FC236}">
                <a16:creationId xmlns:a16="http://schemas.microsoft.com/office/drawing/2014/main" id="{95EF5AEB-9BE3-0948-DE01-529D0893CB14}"/>
              </a:ext>
            </a:extLst>
          </p:cNvPr>
          <p:cNvPicPr>
            <a:picLocks noChangeAspect="1"/>
          </p:cNvPicPr>
          <p:nvPr/>
        </p:nvPicPr>
        <p:blipFill>
          <a:blip r:embed="rId8"/>
          <a:srcRect/>
          <a:stretch/>
        </p:blipFill>
        <p:spPr>
          <a:xfrm>
            <a:off x="2700000" y="1800000"/>
            <a:ext cx="3600000" cy="3600000"/>
          </a:xfrm>
          <a:prstGeom prst="rect">
            <a:avLst/>
          </a:prstGeom>
        </p:spPr>
      </p:pic>
      <p:pic>
        <p:nvPicPr>
          <p:cNvPr id="12" name="Billede 11">
            <a:extLst>
              <a:ext uri="{FF2B5EF4-FFF2-40B4-BE49-F238E27FC236}">
                <a16:creationId xmlns:a16="http://schemas.microsoft.com/office/drawing/2014/main" id="{4BCF3E64-730F-DB70-5213-4ED91CE0D53B}"/>
              </a:ext>
            </a:extLst>
          </p:cNvPr>
          <p:cNvPicPr>
            <a:picLocks noChangeAspect="1"/>
          </p:cNvPicPr>
          <p:nvPr/>
        </p:nvPicPr>
        <p:blipFill>
          <a:blip r:embed="rId9"/>
          <a:srcRect/>
          <a:stretch/>
        </p:blipFill>
        <p:spPr>
          <a:xfrm>
            <a:off x="2700000" y="1800000"/>
            <a:ext cx="3600000" cy="3600000"/>
          </a:xfrm>
          <a:prstGeom prst="rect">
            <a:avLst/>
          </a:prstGeom>
        </p:spPr>
      </p:pic>
      <p:pic>
        <p:nvPicPr>
          <p:cNvPr id="13" name="Billede 12">
            <a:extLst>
              <a:ext uri="{FF2B5EF4-FFF2-40B4-BE49-F238E27FC236}">
                <a16:creationId xmlns:a16="http://schemas.microsoft.com/office/drawing/2014/main" id="{5195056D-5C1A-5EB9-5E6B-46776FA25DCD}"/>
              </a:ext>
            </a:extLst>
          </p:cNvPr>
          <p:cNvPicPr>
            <a:picLocks noChangeAspect="1"/>
          </p:cNvPicPr>
          <p:nvPr/>
        </p:nvPicPr>
        <p:blipFill>
          <a:blip r:embed="rId10"/>
          <a:srcRect/>
          <a:stretch/>
        </p:blipFill>
        <p:spPr>
          <a:xfrm>
            <a:off x="2700000" y="1800000"/>
            <a:ext cx="3600000" cy="3600000"/>
          </a:xfrm>
          <a:prstGeom prst="rect">
            <a:avLst/>
          </a:prstGeom>
        </p:spPr>
      </p:pic>
      <p:pic>
        <p:nvPicPr>
          <p:cNvPr id="14" name="Billede 13">
            <a:extLst>
              <a:ext uri="{FF2B5EF4-FFF2-40B4-BE49-F238E27FC236}">
                <a16:creationId xmlns:a16="http://schemas.microsoft.com/office/drawing/2014/main" id="{E153BB60-3454-880D-F1E0-133534A30767}"/>
              </a:ext>
            </a:extLst>
          </p:cNvPr>
          <p:cNvPicPr>
            <a:picLocks noChangeAspect="1"/>
          </p:cNvPicPr>
          <p:nvPr/>
        </p:nvPicPr>
        <p:blipFill>
          <a:blip r:embed="rId11"/>
          <a:srcRect/>
          <a:stretch/>
        </p:blipFill>
        <p:spPr>
          <a:xfrm>
            <a:off x="2700000" y="1800000"/>
            <a:ext cx="3600000" cy="3600000"/>
          </a:xfrm>
          <a:prstGeom prst="rect">
            <a:avLst/>
          </a:prstGeom>
        </p:spPr>
      </p:pic>
      <p:pic>
        <p:nvPicPr>
          <p:cNvPr id="15" name="Billede 14">
            <a:extLst>
              <a:ext uri="{FF2B5EF4-FFF2-40B4-BE49-F238E27FC236}">
                <a16:creationId xmlns:a16="http://schemas.microsoft.com/office/drawing/2014/main" id="{17D12570-5B35-F393-5421-B61C4A09A8D5}"/>
              </a:ext>
            </a:extLst>
          </p:cNvPr>
          <p:cNvPicPr>
            <a:picLocks noChangeAspect="1"/>
          </p:cNvPicPr>
          <p:nvPr/>
        </p:nvPicPr>
        <p:blipFill>
          <a:blip r:embed="rId12"/>
          <a:srcRect/>
          <a:stretch/>
        </p:blipFill>
        <p:spPr>
          <a:xfrm>
            <a:off x="2700000" y="1800000"/>
            <a:ext cx="3600000" cy="3600000"/>
          </a:xfrm>
          <a:prstGeom prst="rect">
            <a:avLst/>
          </a:prstGeom>
        </p:spPr>
      </p:pic>
      <p:pic>
        <p:nvPicPr>
          <p:cNvPr id="16" name="Billede 15">
            <a:extLst>
              <a:ext uri="{FF2B5EF4-FFF2-40B4-BE49-F238E27FC236}">
                <a16:creationId xmlns:a16="http://schemas.microsoft.com/office/drawing/2014/main" id="{AD58A17F-F04C-2A74-1FCF-C2EB61DF2CC5}"/>
              </a:ext>
            </a:extLst>
          </p:cNvPr>
          <p:cNvPicPr>
            <a:picLocks noChangeAspect="1"/>
          </p:cNvPicPr>
          <p:nvPr/>
        </p:nvPicPr>
        <p:blipFill>
          <a:blip r:embed="rId13"/>
          <a:srcRect/>
          <a:stretch/>
        </p:blipFill>
        <p:spPr>
          <a:xfrm>
            <a:off x="2700000" y="1800000"/>
            <a:ext cx="3600000" cy="3600000"/>
          </a:xfrm>
          <a:prstGeom prst="rect">
            <a:avLst/>
          </a:prstGeom>
        </p:spPr>
      </p:pic>
      <p:sp>
        <p:nvSpPr>
          <p:cNvPr id="17" name="Tekstfelt 16">
            <a:extLst>
              <a:ext uri="{FF2B5EF4-FFF2-40B4-BE49-F238E27FC236}">
                <a16:creationId xmlns:a16="http://schemas.microsoft.com/office/drawing/2014/main" id="{21FA424A-4F26-A338-6E13-0B06DC08F0DF}"/>
              </a:ext>
            </a:extLst>
          </p:cNvPr>
          <p:cNvSpPr txBox="1"/>
          <p:nvPr/>
        </p:nvSpPr>
        <p:spPr>
          <a:xfrm>
            <a:off x="3707904" y="2730406"/>
            <a:ext cx="1656184" cy="307777"/>
          </a:xfrm>
          <a:prstGeom prst="rect">
            <a:avLst/>
          </a:prstGeom>
          <a:noFill/>
        </p:spPr>
        <p:txBody>
          <a:bodyPr wrap="square">
            <a:spAutoFit/>
          </a:bodyPr>
          <a:lstStyle/>
          <a:p>
            <a:pPr algn="ctr"/>
            <a:r>
              <a:rPr lang="da-DK" sz="1400" dirty="0"/>
              <a:t>Power </a:t>
            </a:r>
            <a:r>
              <a:rPr lang="da-DK" sz="1400" dirty="0" err="1"/>
              <a:t>loading</a:t>
            </a:r>
            <a:r>
              <a:rPr lang="da-DK" sz="1400" dirty="0"/>
              <a:t> …</a:t>
            </a:r>
          </a:p>
        </p:txBody>
      </p:sp>
    </p:spTree>
    <p:extLst>
      <p:ext uri="{BB962C8B-B14F-4D97-AF65-F5344CB8AC3E}">
        <p14:creationId xmlns:p14="http://schemas.microsoft.com/office/powerpoint/2010/main" val="1513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58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58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par>
                          <p:cTn id="11" fill="hold">
                            <p:stCondLst>
                              <p:cond delay="60000"/>
                            </p:stCondLst>
                            <p:childTnLst>
                              <p:par>
                                <p:cTn id="12" presetID="10" presetClass="exit" presetSubtype="0" fill="hold" nodeType="afterEffect">
                                  <p:stCondLst>
                                    <p:cond delay="58000"/>
                                  </p:stCondLst>
                                  <p:childTnLst>
                                    <p:animEffect transition="out" filter="fade">
                                      <p:cBhvr>
                                        <p:cTn id="13" dur="2000"/>
                                        <p:tgtEl>
                                          <p:spTgt spid="7"/>
                                        </p:tgtEl>
                                      </p:cBhvr>
                                    </p:animEffect>
                                    <p:set>
                                      <p:cBhvr>
                                        <p:cTn id="14" dur="1" fill="hold">
                                          <p:stCondLst>
                                            <p:cond delay="1999"/>
                                          </p:stCondLst>
                                        </p:cTn>
                                        <p:tgtEl>
                                          <p:spTgt spid="7"/>
                                        </p:tgtEl>
                                        <p:attrNameLst>
                                          <p:attrName>style.visibility</p:attrName>
                                        </p:attrNameLst>
                                      </p:cBhvr>
                                      <p:to>
                                        <p:strVal val="hidden"/>
                                      </p:to>
                                    </p:set>
                                  </p:childTnLst>
                                </p:cTn>
                              </p:par>
                              <p:par>
                                <p:cTn id="15" presetID="10" presetClass="entr" presetSubtype="0" fill="hold" nodeType="withEffect">
                                  <p:stCondLst>
                                    <p:cond delay="58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par>
                          <p:cTn id="18" fill="hold">
                            <p:stCondLst>
                              <p:cond delay="120000"/>
                            </p:stCondLst>
                            <p:childTnLst>
                              <p:par>
                                <p:cTn id="19" presetID="10" presetClass="exit" presetSubtype="0" fill="hold" nodeType="afterEffect">
                                  <p:stCondLst>
                                    <p:cond delay="58000"/>
                                  </p:stCondLst>
                                  <p:childTnLst>
                                    <p:animEffect transition="out" filter="fad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10" presetClass="entr" presetSubtype="0" fill="hold" nodeType="withEffect">
                                  <p:stCondLst>
                                    <p:cond delay="580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180000"/>
                            </p:stCondLst>
                            <p:childTnLst>
                              <p:par>
                                <p:cTn id="26" presetID="10" presetClass="exit" presetSubtype="0" fill="hold" nodeType="afterEffect">
                                  <p:stCondLst>
                                    <p:cond delay="58000"/>
                                  </p:stCondLst>
                                  <p:childTnLst>
                                    <p:animEffect transition="out" filter="fade">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10" presetClass="entr" presetSubtype="0" fill="hold" nodeType="withEffect">
                                  <p:stCondLst>
                                    <p:cond delay="58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0"/>
                                        <p:tgtEl>
                                          <p:spTgt spid="10"/>
                                        </p:tgtEl>
                                      </p:cBhvr>
                                    </p:animEffect>
                                  </p:childTnLst>
                                </p:cTn>
                              </p:par>
                            </p:childTnLst>
                          </p:cTn>
                        </p:par>
                        <p:par>
                          <p:cTn id="32" fill="hold">
                            <p:stCondLst>
                              <p:cond delay="240000"/>
                            </p:stCondLst>
                            <p:childTnLst>
                              <p:par>
                                <p:cTn id="33" presetID="10" presetClass="exit" presetSubtype="0" fill="hold" nodeType="afterEffect">
                                  <p:stCondLst>
                                    <p:cond delay="58000"/>
                                  </p:stCondLst>
                                  <p:childTnLst>
                                    <p:animEffect transition="out" filter="fade">
                                      <p:cBhvr>
                                        <p:cTn id="34" dur="2000"/>
                                        <p:tgtEl>
                                          <p:spTgt spid="10"/>
                                        </p:tgtEl>
                                      </p:cBhvr>
                                    </p:animEffect>
                                    <p:set>
                                      <p:cBhvr>
                                        <p:cTn id="35" dur="1" fill="hold">
                                          <p:stCondLst>
                                            <p:cond delay="1999"/>
                                          </p:stCondLst>
                                        </p:cTn>
                                        <p:tgtEl>
                                          <p:spTgt spid="10"/>
                                        </p:tgtEl>
                                        <p:attrNameLst>
                                          <p:attrName>style.visibility</p:attrName>
                                        </p:attrNameLst>
                                      </p:cBhvr>
                                      <p:to>
                                        <p:strVal val="hidden"/>
                                      </p:to>
                                    </p:set>
                                  </p:childTnLst>
                                </p:cTn>
                              </p:par>
                              <p:par>
                                <p:cTn id="36" presetID="10" presetClass="entr" presetSubtype="0" fill="hold" nodeType="withEffect">
                                  <p:stCondLst>
                                    <p:cond delay="580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childTnLst>
                          </p:cTn>
                        </p:par>
                        <p:par>
                          <p:cTn id="39" fill="hold">
                            <p:stCondLst>
                              <p:cond delay="300000"/>
                            </p:stCondLst>
                            <p:childTnLst>
                              <p:par>
                                <p:cTn id="40" presetID="10" presetClass="exit" presetSubtype="0" fill="hold" nodeType="afterEffect">
                                  <p:stCondLst>
                                    <p:cond delay="5800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ntr" presetSubtype="0" fill="hold" nodeType="withEffect">
                                  <p:stCondLst>
                                    <p:cond delay="5800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2000"/>
                                        <p:tgtEl>
                                          <p:spTgt spid="12"/>
                                        </p:tgtEl>
                                      </p:cBhvr>
                                    </p:animEffect>
                                  </p:childTnLst>
                                </p:cTn>
                              </p:par>
                            </p:childTnLst>
                          </p:cTn>
                        </p:par>
                        <p:par>
                          <p:cTn id="46" fill="hold">
                            <p:stCondLst>
                              <p:cond delay="360000"/>
                            </p:stCondLst>
                            <p:childTnLst>
                              <p:par>
                                <p:cTn id="47" presetID="10" presetClass="exit" presetSubtype="0" fill="hold" nodeType="afterEffect">
                                  <p:stCondLst>
                                    <p:cond delay="5800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ntr" presetSubtype="0" fill="hold" nodeType="withEffect">
                                  <p:stCondLst>
                                    <p:cond delay="580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2000"/>
                                        <p:tgtEl>
                                          <p:spTgt spid="13"/>
                                        </p:tgtEl>
                                      </p:cBhvr>
                                    </p:animEffect>
                                  </p:childTnLst>
                                </p:cTn>
                              </p:par>
                            </p:childTnLst>
                          </p:cTn>
                        </p:par>
                        <p:par>
                          <p:cTn id="53" fill="hold">
                            <p:stCondLst>
                              <p:cond delay="420000"/>
                            </p:stCondLst>
                            <p:childTnLst>
                              <p:par>
                                <p:cTn id="54" presetID="10" presetClass="exit" presetSubtype="0" fill="hold" nodeType="afterEffect">
                                  <p:stCondLst>
                                    <p:cond delay="58000"/>
                                  </p:stCondLst>
                                  <p:childTnLst>
                                    <p:animEffect transition="out" filter="fade">
                                      <p:cBhvr>
                                        <p:cTn id="55" dur="2000"/>
                                        <p:tgtEl>
                                          <p:spTgt spid="13"/>
                                        </p:tgtEl>
                                      </p:cBhvr>
                                    </p:animEffect>
                                    <p:set>
                                      <p:cBhvr>
                                        <p:cTn id="56" dur="1" fill="hold">
                                          <p:stCondLst>
                                            <p:cond delay="1999"/>
                                          </p:stCondLst>
                                        </p:cTn>
                                        <p:tgtEl>
                                          <p:spTgt spid="13"/>
                                        </p:tgtEl>
                                        <p:attrNameLst>
                                          <p:attrName>style.visibility</p:attrName>
                                        </p:attrNameLst>
                                      </p:cBhvr>
                                      <p:to>
                                        <p:strVal val="hidden"/>
                                      </p:to>
                                    </p:set>
                                  </p:childTnLst>
                                </p:cTn>
                              </p:par>
                              <p:par>
                                <p:cTn id="57" presetID="10" presetClass="entr" presetSubtype="0" fill="hold" nodeType="withEffect">
                                  <p:stCondLst>
                                    <p:cond delay="5800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2000"/>
                                        <p:tgtEl>
                                          <p:spTgt spid="14"/>
                                        </p:tgtEl>
                                      </p:cBhvr>
                                    </p:animEffect>
                                  </p:childTnLst>
                                </p:cTn>
                              </p:par>
                            </p:childTnLst>
                          </p:cTn>
                        </p:par>
                        <p:par>
                          <p:cTn id="60" fill="hold">
                            <p:stCondLst>
                              <p:cond delay="480000"/>
                            </p:stCondLst>
                            <p:childTnLst>
                              <p:par>
                                <p:cTn id="61" presetID="10" presetClass="exit" presetSubtype="0" fill="hold" nodeType="afterEffect">
                                  <p:stCondLst>
                                    <p:cond delay="58000"/>
                                  </p:stCondLst>
                                  <p:childTnLst>
                                    <p:animEffect transition="out" filter="fade">
                                      <p:cBhvr>
                                        <p:cTn id="62" dur="2000"/>
                                        <p:tgtEl>
                                          <p:spTgt spid="14"/>
                                        </p:tgtEl>
                                      </p:cBhvr>
                                    </p:animEffect>
                                    <p:set>
                                      <p:cBhvr>
                                        <p:cTn id="63" dur="1" fill="hold">
                                          <p:stCondLst>
                                            <p:cond delay="1999"/>
                                          </p:stCondLst>
                                        </p:cTn>
                                        <p:tgtEl>
                                          <p:spTgt spid="14"/>
                                        </p:tgtEl>
                                        <p:attrNameLst>
                                          <p:attrName>style.visibility</p:attrName>
                                        </p:attrNameLst>
                                      </p:cBhvr>
                                      <p:to>
                                        <p:strVal val="hidden"/>
                                      </p:to>
                                    </p:set>
                                  </p:childTnLst>
                                </p:cTn>
                              </p:par>
                              <p:par>
                                <p:cTn id="64" presetID="10" presetClass="entr" presetSubtype="0" fill="hold" nodeType="withEffect">
                                  <p:stCondLst>
                                    <p:cond delay="580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par>
                          <p:cTn id="67" fill="hold">
                            <p:stCondLst>
                              <p:cond delay="540000"/>
                            </p:stCondLst>
                            <p:childTnLst>
                              <p:par>
                                <p:cTn id="68" presetID="10" presetClass="exit" presetSubtype="0" fill="hold" nodeType="afterEffect">
                                  <p:stCondLst>
                                    <p:cond delay="58000"/>
                                  </p:stCondLst>
                                  <p:childTnLst>
                                    <p:animEffect transition="out" filter="fade">
                                      <p:cBhvr>
                                        <p:cTn id="69" dur="2000"/>
                                        <p:tgtEl>
                                          <p:spTgt spid="15"/>
                                        </p:tgtEl>
                                      </p:cBhvr>
                                    </p:animEffect>
                                    <p:set>
                                      <p:cBhvr>
                                        <p:cTn id="70" dur="1" fill="hold">
                                          <p:stCondLst>
                                            <p:cond delay="1999"/>
                                          </p:stCondLst>
                                        </p:cTn>
                                        <p:tgtEl>
                                          <p:spTgt spid="15"/>
                                        </p:tgtEl>
                                        <p:attrNameLst>
                                          <p:attrName>style.visibility</p:attrName>
                                        </p:attrNameLst>
                                      </p:cBhvr>
                                      <p:to>
                                        <p:strVal val="hidden"/>
                                      </p:to>
                                    </p:set>
                                  </p:childTnLst>
                                </p:cTn>
                              </p:par>
                              <p:par>
                                <p:cTn id="71" presetID="10" presetClass="entr" presetSubtype="0" fill="hold" nodeType="withEffect">
                                  <p:stCondLst>
                                    <p:cond delay="5800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DE2A-2514-4ADE-B981-C03ED78B44C5}"/>
              </a:ext>
            </a:extLst>
          </p:cNvPr>
          <p:cNvSpPr>
            <a:spLocks noGrp="1"/>
          </p:cNvSpPr>
          <p:nvPr>
            <p:ph type="title"/>
          </p:nvPr>
        </p:nvSpPr>
        <p:spPr/>
        <p:txBody>
          <a:bodyPr/>
          <a:lstStyle/>
          <a:p>
            <a:r>
              <a:rPr lang="da-DK" dirty="0"/>
              <a:t>At stoppe en samtale</a:t>
            </a:r>
          </a:p>
        </p:txBody>
      </p:sp>
      <p:sp>
        <p:nvSpPr>
          <p:cNvPr id="6" name="Content Placeholder 5">
            <a:extLst>
              <a:ext uri="{FF2B5EF4-FFF2-40B4-BE49-F238E27FC236}">
                <a16:creationId xmlns:a16="http://schemas.microsoft.com/office/drawing/2014/main" id="{0F25A919-1AC8-41A1-AA88-A69AC574BE89}"/>
              </a:ext>
            </a:extLst>
          </p:cNvPr>
          <p:cNvSpPr>
            <a:spLocks noGrp="1"/>
          </p:cNvSpPr>
          <p:nvPr>
            <p:ph idx="1"/>
          </p:nvPr>
        </p:nvSpPr>
        <p:spPr/>
        <p:txBody>
          <a:bodyPr>
            <a:normAutofit lnSpcReduction="10000"/>
          </a:bodyPr>
          <a:lstStyle/>
          <a:p>
            <a:r>
              <a:rPr lang="da-DK" b="1" dirty="0"/>
              <a:t>Høflig afslutning</a:t>
            </a:r>
            <a:r>
              <a:rPr lang="da-DK" dirty="0"/>
              <a:t>: Det kan være nødvendigt at finde en høflig måde at slutte samtalen på, hvis du skal nå en masse, eller hvis du ikke orker at tale mere. </a:t>
            </a:r>
          </a:p>
          <a:p>
            <a:r>
              <a:rPr lang="da-DK" b="1" dirty="0"/>
              <a:t>Ros og afrund</a:t>
            </a:r>
            <a:r>
              <a:rPr lang="da-DK" dirty="0"/>
              <a:t>: ”Hvor var det hyggeligt at </a:t>
            </a:r>
            <a:r>
              <a:rPr lang="da-DK" dirty="0" err="1"/>
              <a:t>catche</a:t>
            </a:r>
            <a:r>
              <a:rPr lang="da-DK" dirty="0"/>
              <a:t> op”, ”Jeg er glad for, at vi lige fik snakket”. Du kan også foreslå at gøre det igen. </a:t>
            </a:r>
          </a:p>
          <a:p>
            <a:r>
              <a:rPr lang="da-DK" b="1" dirty="0"/>
              <a:t>Høflige hints: </a:t>
            </a:r>
            <a:r>
              <a:rPr lang="da-DK" dirty="0"/>
              <a:t>Ved at bemærke tiden, kan du give den anden en vej ud af samtalen. ”Nu skal jeg heller ikke tage mere af din tid.” eller ”Jeg må også hellere lade dig komme videre.”</a:t>
            </a:r>
          </a:p>
          <a:p>
            <a:r>
              <a:rPr lang="da-DK" b="1" dirty="0"/>
              <a:t>Troværdige påskud</a:t>
            </a:r>
            <a:r>
              <a:rPr lang="da-DK" dirty="0"/>
              <a:t>: Man kan altid undskylde med, at man skal noget andet. Men man skal ikke blive taget i at lyve, så hold dig til påskud, der er, eller kan gøres sande – fx et aftalt telefonopkald, hente mad, kaffe, sige hej til en anden. </a:t>
            </a:r>
          </a:p>
          <a:p>
            <a:r>
              <a:rPr lang="da-DK" b="1" dirty="0"/>
              <a:t>Ren afslutning</a:t>
            </a:r>
            <a:r>
              <a:rPr lang="da-DK" dirty="0"/>
              <a:t>: Du kan også sige det, som det er: ”Jeg bliver nødt til </a:t>
            </a:r>
            <a:r>
              <a:rPr lang="da-DK"/>
              <a:t>at gå”. ”</a:t>
            </a:r>
            <a:r>
              <a:rPr lang="da-DK" dirty="0"/>
              <a:t>Jeg skal hilse på </a:t>
            </a:r>
            <a:r>
              <a:rPr lang="da-DK"/>
              <a:t>de andre”. Og </a:t>
            </a:r>
            <a:r>
              <a:rPr lang="da-DK" dirty="0"/>
              <a:t>”Jeg har lige </a:t>
            </a:r>
            <a:r>
              <a:rPr lang="da-DK"/>
              <a:t>lidt travlt”, er </a:t>
            </a:r>
            <a:r>
              <a:rPr lang="da-DK" dirty="0"/>
              <a:t>helt ok. </a:t>
            </a:r>
          </a:p>
        </p:txBody>
      </p:sp>
    </p:spTree>
    <p:extLst>
      <p:ext uri="{BB962C8B-B14F-4D97-AF65-F5344CB8AC3E}">
        <p14:creationId xmlns:p14="http://schemas.microsoft.com/office/powerpoint/2010/main" val="13586929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06848-8A97-4A3D-89F7-0263F5091A86}"/>
              </a:ext>
            </a:extLst>
          </p:cNvPr>
          <p:cNvSpPr>
            <a:spLocks noGrp="1"/>
          </p:cNvSpPr>
          <p:nvPr>
            <p:ph type="title"/>
          </p:nvPr>
        </p:nvSpPr>
        <p:spPr>
          <a:xfrm>
            <a:off x="611187" y="472987"/>
            <a:ext cx="7904163" cy="756084"/>
          </a:xfrm>
        </p:spPr>
        <p:txBody>
          <a:bodyPr/>
          <a:lstStyle/>
          <a:p>
            <a:r>
              <a:rPr lang="da-DK"/>
              <a:t>Smalltalk</a:t>
            </a:r>
            <a:endParaRPr lang="da-DK" dirty="0"/>
          </a:p>
        </p:txBody>
      </p:sp>
      <p:grpSp>
        <p:nvGrpSpPr>
          <p:cNvPr id="6" name="Group 24">
            <a:extLst>
              <a:ext uri="{FF2B5EF4-FFF2-40B4-BE49-F238E27FC236}">
                <a16:creationId xmlns:a16="http://schemas.microsoft.com/office/drawing/2014/main" id="{7A72A8A5-503D-46F3-875C-E4586BCC80A7}"/>
              </a:ext>
            </a:extLst>
          </p:cNvPr>
          <p:cNvGrpSpPr/>
          <p:nvPr/>
        </p:nvGrpSpPr>
        <p:grpSpPr>
          <a:xfrm>
            <a:off x="7795350" y="764704"/>
            <a:ext cx="720000" cy="720000"/>
            <a:chOff x="0" y="0"/>
            <a:chExt cx="612000" cy="612000"/>
          </a:xfrm>
        </p:grpSpPr>
        <p:sp>
          <p:nvSpPr>
            <p:cNvPr id="7" name="Oval 215">
              <a:extLst>
                <a:ext uri="{FF2B5EF4-FFF2-40B4-BE49-F238E27FC236}">
                  <a16:creationId xmlns:a16="http://schemas.microsoft.com/office/drawing/2014/main" id="{5307E4B6-36A0-4B82-843A-B760821DB730}"/>
                </a:ext>
              </a:extLst>
            </p:cNvPr>
            <p:cNvSpPr/>
            <p:nvPr/>
          </p:nvSpPr>
          <p:spPr bwMode="ltGray">
            <a:xfrm>
              <a:off x="0" y="0"/>
              <a:ext cx="612000" cy="612000"/>
            </a:xfrm>
            <a:prstGeom prst="ellipse">
              <a:avLst/>
            </a:prstGeom>
            <a:solidFill>
              <a:schemeClr val="tx2"/>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a:p>
          </p:txBody>
        </p:sp>
        <p:sp>
          <p:nvSpPr>
            <p:cNvPr id="8" name="Freeform 4814">
              <a:extLst>
                <a:ext uri="{FF2B5EF4-FFF2-40B4-BE49-F238E27FC236}">
                  <a16:creationId xmlns:a16="http://schemas.microsoft.com/office/drawing/2014/main" id="{FED4EAEA-AEAD-4895-AC69-16D3995F75F8}"/>
                </a:ext>
              </a:extLst>
            </p:cNvPr>
            <p:cNvSpPr>
              <a:spLocks noEditPoints="1"/>
            </p:cNvSpPr>
            <p:nvPr/>
          </p:nvSpPr>
          <p:spPr bwMode="auto">
            <a:xfrm>
              <a:off x="133749" y="90340"/>
              <a:ext cx="344502" cy="457696"/>
            </a:xfrm>
            <a:custGeom>
              <a:avLst/>
              <a:gdLst>
                <a:gd name="T0" fmla="*/ 148 w 280"/>
                <a:gd name="T1" fmla="*/ 304 h 372"/>
                <a:gd name="T2" fmla="*/ 148 w 280"/>
                <a:gd name="T3" fmla="*/ 98 h 372"/>
                <a:gd name="T4" fmla="*/ 164 w 280"/>
                <a:gd name="T5" fmla="*/ 92 h 372"/>
                <a:gd name="T6" fmla="*/ 180 w 280"/>
                <a:gd name="T7" fmla="*/ 72 h 372"/>
                <a:gd name="T8" fmla="*/ 186 w 280"/>
                <a:gd name="T9" fmla="*/ 48 h 372"/>
                <a:gd name="T10" fmla="*/ 178 w 280"/>
                <a:gd name="T11" fmla="*/ 20 h 372"/>
                <a:gd name="T12" fmla="*/ 160 w 280"/>
                <a:gd name="T13" fmla="*/ 48 h 372"/>
                <a:gd name="T14" fmla="*/ 106 w 280"/>
                <a:gd name="T15" fmla="*/ 0 h 372"/>
                <a:gd name="T16" fmla="*/ 80 w 280"/>
                <a:gd name="T17" fmla="*/ 32 h 372"/>
                <a:gd name="T18" fmla="*/ 78 w 280"/>
                <a:gd name="T19" fmla="*/ 56 h 372"/>
                <a:gd name="T20" fmla="*/ 88 w 280"/>
                <a:gd name="T21" fmla="*/ 80 h 372"/>
                <a:gd name="T22" fmla="*/ 108 w 280"/>
                <a:gd name="T23" fmla="*/ 96 h 372"/>
                <a:gd name="T24" fmla="*/ 116 w 280"/>
                <a:gd name="T25" fmla="*/ 300 h 372"/>
                <a:gd name="T26" fmla="*/ 108 w 280"/>
                <a:gd name="T27" fmla="*/ 308 h 372"/>
                <a:gd name="T28" fmla="*/ 96 w 280"/>
                <a:gd name="T29" fmla="*/ 336 h 372"/>
                <a:gd name="T30" fmla="*/ 98 w 280"/>
                <a:gd name="T31" fmla="*/ 350 h 372"/>
                <a:gd name="T32" fmla="*/ 106 w 280"/>
                <a:gd name="T33" fmla="*/ 360 h 372"/>
                <a:gd name="T34" fmla="*/ 124 w 280"/>
                <a:gd name="T35" fmla="*/ 370 h 372"/>
                <a:gd name="T36" fmla="*/ 140 w 280"/>
                <a:gd name="T37" fmla="*/ 370 h 372"/>
                <a:gd name="T38" fmla="*/ 158 w 280"/>
                <a:gd name="T39" fmla="*/ 360 h 372"/>
                <a:gd name="T40" fmla="*/ 168 w 280"/>
                <a:gd name="T41" fmla="*/ 342 h 372"/>
                <a:gd name="T42" fmla="*/ 168 w 280"/>
                <a:gd name="T43" fmla="*/ 328 h 372"/>
                <a:gd name="T44" fmla="*/ 158 w 280"/>
                <a:gd name="T45" fmla="*/ 310 h 372"/>
                <a:gd name="T46" fmla="*/ 144 w 280"/>
                <a:gd name="T47" fmla="*/ 346 h 372"/>
                <a:gd name="T48" fmla="*/ 132 w 280"/>
                <a:gd name="T49" fmla="*/ 352 h 372"/>
                <a:gd name="T50" fmla="*/ 120 w 280"/>
                <a:gd name="T51" fmla="*/ 346 h 372"/>
                <a:gd name="T52" fmla="*/ 116 w 280"/>
                <a:gd name="T53" fmla="*/ 336 h 372"/>
                <a:gd name="T54" fmla="*/ 120 w 280"/>
                <a:gd name="T55" fmla="*/ 324 h 372"/>
                <a:gd name="T56" fmla="*/ 132 w 280"/>
                <a:gd name="T57" fmla="*/ 320 h 372"/>
                <a:gd name="T58" fmla="*/ 144 w 280"/>
                <a:gd name="T59" fmla="*/ 324 h 372"/>
                <a:gd name="T60" fmla="*/ 148 w 280"/>
                <a:gd name="T61" fmla="*/ 336 h 372"/>
                <a:gd name="T62" fmla="*/ 144 w 280"/>
                <a:gd name="T63" fmla="*/ 346 h 372"/>
                <a:gd name="T64" fmla="*/ 186 w 280"/>
                <a:gd name="T65" fmla="*/ 318 h 372"/>
                <a:gd name="T66" fmla="*/ 172 w 280"/>
                <a:gd name="T67" fmla="*/ 296 h 372"/>
                <a:gd name="T68" fmla="*/ 168 w 280"/>
                <a:gd name="T69" fmla="*/ 286 h 372"/>
                <a:gd name="T70" fmla="*/ 168 w 280"/>
                <a:gd name="T71" fmla="*/ 250 h 372"/>
                <a:gd name="T72" fmla="*/ 172 w 280"/>
                <a:gd name="T73" fmla="*/ 190 h 372"/>
                <a:gd name="T74" fmla="*/ 178 w 280"/>
                <a:gd name="T75" fmla="*/ 194 h 372"/>
                <a:gd name="T76" fmla="*/ 186 w 280"/>
                <a:gd name="T77" fmla="*/ 190 h 372"/>
                <a:gd name="T78" fmla="*/ 188 w 280"/>
                <a:gd name="T79" fmla="*/ 180 h 372"/>
                <a:gd name="T80" fmla="*/ 168 w 280"/>
                <a:gd name="T81" fmla="*/ 150 h 372"/>
                <a:gd name="T82" fmla="*/ 204 w 280"/>
                <a:gd name="T83" fmla="*/ 158 h 372"/>
                <a:gd name="T84" fmla="*/ 212 w 280"/>
                <a:gd name="T85" fmla="*/ 160 h 372"/>
                <a:gd name="T86" fmla="*/ 218 w 280"/>
                <a:gd name="T87" fmla="*/ 158 h 372"/>
                <a:gd name="T88" fmla="*/ 220 w 280"/>
                <a:gd name="T89" fmla="*/ 146 h 372"/>
                <a:gd name="T90" fmla="*/ 216 w 280"/>
                <a:gd name="T91" fmla="*/ 102 h 372"/>
                <a:gd name="T92" fmla="*/ 240 w 280"/>
                <a:gd name="T93" fmla="*/ 126 h 372"/>
                <a:gd name="T94" fmla="*/ 248 w 280"/>
                <a:gd name="T95" fmla="*/ 126 h 372"/>
                <a:gd name="T96" fmla="*/ 254 w 280"/>
                <a:gd name="T97" fmla="*/ 122 h 372"/>
                <a:gd name="T98" fmla="*/ 252 w 280"/>
                <a:gd name="T99" fmla="*/ 110 h 372"/>
                <a:gd name="T100" fmla="*/ 84 w 280"/>
                <a:gd name="T101" fmla="*/ 234 h 372"/>
                <a:gd name="T102" fmla="*/ 96 w 280"/>
                <a:gd name="T103" fmla="*/ 292 h 372"/>
                <a:gd name="T104" fmla="*/ 0 w 280"/>
                <a:gd name="T105" fmla="*/ 318 h 372"/>
                <a:gd name="T106" fmla="*/ 72 w 280"/>
                <a:gd name="T107" fmla="*/ 290 h 372"/>
                <a:gd name="T108" fmla="*/ 80 w 280"/>
                <a:gd name="T109" fmla="*/ 292 h 372"/>
                <a:gd name="T110" fmla="*/ 86 w 280"/>
                <a:gd name="T111" fmla="*/ 290 h 372"/>
                <a:gd name="T112" fmla="*/ 88 w 280"/>
                <a:gd name="T113" fmla="*/ 278 h 372"/>
                <a:gd name="T114" fmla="*/ 84 w 280"/>
                <a:gd name="T115" fmla="*/ 23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0" h="372">
                  <a:moveTo>
                    <a:pt x="158" y="310"/>
                  </a:moveTo>
                  <a:lnTo>
                    <a:pt x="158" y="310"/>
                  </a:lnTo>
                  <a:lnTo>
                    <a:pt x="148" y="304"/>
                  </a:lnTo>
                  <a:lnTo>
                    <a:pt x="148" y="304"/>
                  </a:lnTo>
                  <a:lnTo>
                    <a:pt x="148" y="300"/>
                  </a:lnTo>
                  <a:lnTo>
                    <a:pt x="148" y="98"/>
                  </a:lnTo>
                  <a:lnTo>
                    <a:pt x="148" y="98"/>
                  </a:lnTo>
                  <a:lnTo>
                    <a:pt x="156" y="96"/>
                  </a:lnTo>
                  <a:lnTo>
                    <a:pt x="164" y="92"/>
                  </a:lnTo>
                  <a:lnTo>
                    <a:pt x="170" y="86"/>
                  </a:lnTo>
                  <a:lnTo>
                    <a:pt x="176" y="80"/>
                  </a:lnTo>
                  <a:lnTo>
                    <a:pt x="180" y="72"/>
                  </a:lnTo>
                  <a:lnTo>
                    <a:pt x="184" y="64"/>
                  </a:lnTo>
                  <a:lnTo>
                    <a:pt x="186" y="56"/>
                  </a:lnTo>
                  <a:lnTo>
                    <a:pt x="186" y="48"/>
                  </a:lnTo>
                  <a:lnTo>
                    <a:pt x="186" y="48"/>
                  </a:lnTo>
                  <a:lnTo>
                    <a:pt x="184" y="32"/>
                  </a:lnTo>
                  <a:lnTo>
                    <a:pt x="178" y="20"/>
                  </a:lnTo>
                  <a:lnTo>
                    <a:pt x="170" y="10"/>
                  </a:lnTo>
                  <a:lnTo>
                    <a:pt x="160" y="0"/>
                  </a:lnTo>
                  <a:lnTo>
                    <a:pt x="160" y="48"/>
                  </a:lnTo>
                  <a:lnTo>
                    <a:pt x="106" y="48"/>
                  </a:lnTo>
                  <a:lnTo>
                    <a:pt x="106" y="0"/>
                  </a:lnTo>
                  <a:lnTo>
                    <a:pt x="106" y="0"/>
                  </a:lnTo>
                  <a:lnTo>
                    <a:pt x="94" y="10"/>
                  </a:lnTo>
                  <a:lnTo>
                    <a:pt x="86" y="20"/>
                  </a:lnTo>
                  <a:lnTo>
                    <a:pt x="80" y="32"/>
                  </a:lnTo>
                  <a:lnTo>
                    <a:pt x="78" y="48"/>
                  </a:lnTo>
                  <a:lnTo>
                    <a:pt x="78" y="48"/>
                  </a:lnTo>
                  <a:lnTo>
                    <a:pt x="78" y="56"/>
                  </a:lnTo>
                  <a:lnTo>
                    <a:pt x="82" y="64"/>
                  </a:lnTo>
                  <a:lnTo>
                    <a:pt x="84" y="72"/>
                  </a:lnTo>
                  <a:lnTo>
                    <a:pt x="88" y="80"/>
                  </a:lnTo>
                  <a:lnTo>
                    <a:pt x="94" y="86"/>
                  </a:lnTo>
                  <a:lnTo>
                    <a:pt x="100" y="92"/>
                  </a:lnTo>
                  <a:lnTo>
                    <a:pt x="108" y="96"/>
                  </a:lnTo>
                  <a:lnTo>
                    <a:pt x="116" y="98"/>
                  </a:lnTo>
                  <a:lnTo>
                    <a:pt x="116" y="300"/>
                  </a:lnTo>
                  <a:lnTo>
                    <a:pt x="116" y="300"/>
                  </a:lnTo>
                  <a:lnTo>
                    <a:pt x="116" y="304"/>
                  </a:lnTo>
                  <a:lnTo>
                    <a:pt x="116" y="304"/>
                  </a:lnTo>
                  <a:lnTo>
                    <a:pt x="108" y="308"/>
                  </a:lnTo>
                  <a:lnTo>
                    <a:pt x="102" y="316"/>
                  </a:lnTo>
                  <a:lnTo>
                    <a:pt x="98" y="326"/>
                  </a:lnTo>
                  <a:lnTo>
                    <a:pt x="96" y="336"/>
                  </a:lnTo>
                  <a:lnTo>
                    <a:pt x="96" y="336"/>
                  </a:lnTo>
                  <a:lnTo>
                    <a:pt x="96" y="342"/>
                  </a:lnTo>
                  <a:lnTo>
                    <a:pt x="98" y="350"/>
                  </a:lnTo>
                  <a:lnTo>
                    <a:pt x="102" y="356"/>
                  </a:lnTo>
                  <a:lnTo>
                    <a:pt x="106" y="360"/>
                  </a:lnTo>
                  <a:lnTo>
                    <a:pt x="106" y="360"/>
                  </a:lnTo>
                  <a:lnTo>
                    <a:pt x="112" y="366"/>
                  </a:lnTo>
                  <a:lnTo>
                    <a:pt x="118" y="368"/>
                  </a:lnTo>
                  <a:lnTo>
                    <a:pt x="124" y="370"/>
                  </a:lnTo>
                  <a:lnTo>
                    <a:pt x="132" y="372"/>
                  </a:lnTo>
                  <a:lnTo>
                    <a:pt x="132" y="372"/>
                  </a:lnTo>
                  <a:lnTo>
                    <a:pt x="140" y="370"/>
                  </a:lnTo>
                  <a:lnTo>
                    <a:pt x="146" y="368"/>
                  </a:lnTo>
                  <a:lnTo>
                    <a:pt x="152" y="366"/>
                  </a:lnTo>
                  <a:lnTo>
                    <a:pt x="158" y="360"/>
                  </a:lnTo>
                  <a:lnTo>
                    <a:pt x="162" y="356"/>
                  </a:lnTo>
                  <a:lnTo>
                    <a:pt x="166" y="350"/>
                  </a:lnTo>
                  <a:lnTo>
                    <a:pt x="168" y="342"/>
                  </a:lnTo>
                  <a:lnTo>
                    <a:pt x="168" y="336"/>
                  </a:lnTo>
                  <a:lnTo>
                    <a:pt x="168" y="336"/>
                  </a:lnTo>
                  <a:lnTo>
                    <a:pt x="168" y="328"/>
                  </a:lnTo>
                  <a:lnTo>
                    <a:pt x="166" y="322"/>
                  </a:lnTo>
                  <a:lnTo>
                    <a:pt x="162" y="316"/>
                  </a:lnTo>
                  <a:lnTo>
                    <a:pt x="158" y="310"/>
                  </a:lnTo>
                  <a:lnTo>
                    <a:pt x="158" y="310"/>
                  </a:lnTo>
                  <a:close/>
                  <a:moveTo>
                    <a:pt x="144" y="346"/>
                  </a:moveTo>
                  <a:lnTo>
                    <a:pt x="144" y="346"/>
                  </a:lnTo>
                  <a:lnTo>
                    <a:pt x="138" y="350"/>
                  </a:lnTo>
                  <a:lnTo>
                    <a:pt x="132" y="352"/>
                  </a:lnTo>
                  <a:lnTo>
                    <a:pt x="132" y="352"/>
                  </a:lnTo>
                  <a:lnTo>
                    <a:pt x="126" y="350"/>
                  </a:lnTo>
                  <a:lnTo>
                    <a:pt x="120" y="346"/>
                  </a:lnTo>
                  <a:lnTo>
                    <a:pt x="120" y="346"/>
                  </a:lnTo>
                  <a:lnTo>
                    <a:pt x="118" y="342"/>
                  </a:lnTo>
                  <a:lnTo>
                    <a:pt x="116" y="336"/>
                  </a:lnTo>
                  <a:lnTo>
                    <a:pt x="116" y="336"/>
                  </a:lnTo>
                  <a:lnTo>
                    <a:pt x="118" y="330"/>
                  </a:lnTo>
                  <a:lnTo>
                    <a:pt x="120" y="324"/>
                  </a:lnTo>
                  <a:lnTo>
                    <a:pt x="120" y="324"/>
                  </a:lnTo>
                  <a:lnTo>
                    <a:pt x="126" y="320"/>
                  </a:lnTo>
                  <a:lnTo>
                    <a:pt x="132" y="320"/>
                  </a:lnTo>
                  <a:lnTo>
                    <a:pt x="132" y="320"/>
                  </a:lnTo>
                  <a:lnTo>
                    <a:pt x="138" y="320"/>
                  </a:lnTo>
                  <a:lnTo>
                    <a:pt x="144" y="324"/>
                  </a:lnTo>
                  <a:lnTo>
                    <a:pt x="144" y="324"/>
                  </a:lnTo>
                  <a:lnTo>
                    <a:pt x="146" y="330"/>
                  </a:lnTo>
                  <a:lnTo>
                    <a:pt x="148" y="336"/>
                  </a:lnTo>
                  <a:lnTo>
                    <a:pt x="148" y="336"/>
                  </a:lnTo>
                  <a:lnTo>
                    <a:pt x="146" y="342"/>
                  </a:lnTo>
                  <a:lnTo>
                    <a:pt x="144" y="346"/>
                  </a:lnTo>
                  <a:lnTo>
                    <a:pt x="144" y="346"/>
                  </a:lnTo>
                  <a:close/>
                  <a:moveTo>
                    <a:pt x="280" y="38"/>
                  </a:moveTo>
                  <a:lnTo>
                    <a:pt x="280" y="318"/>
                  </a:lnTo>
                  <a:lnTo>
                    <a:pt x="186" y="318"/>
                  </a:lnTo>
                  <a:lnTo>
                    <a:pt x="186" y="318"/>
                  </a:lnTo>
                  <a:lnTo>
                    <a:pt x="180" y="306"/>
                  </a:lnTo>
                  <a:lnTo>
                    <a:pt x="172" y="296"/>
                  </a:lnTo>
                  <a:lnTo>
                    <a:pt x="172" y="296"/>
                  </a:lnTo>
                  <a:lnTo>
                    <a:pt x="168" y="292"/>
                  </a:lnTo>
                  <a:lnTo>
                    <a:pt x="168" y="286"/>
                  </a:lnTo>
                  <a:lnTo>
                    <a:pt x="248" y="286"/>
                  </a:lnTo>
                  <a:lnTo>
                    <a:pt x="248" y="170"/>
                  </a:lnTo>
                  <a:lnTo>
                    <a:pt x="168" y="250"/>
                  </a:lnTo>
                  <a:lnTo>
                    <a:pt x="168" y="188"/>
                  </a:lnTo>
                  <a:lnTo>
                    <a:pt x="172" y="190"/>
                  </a:lnTo>
                  <a:lnTo>
                    <a:pt x="172" y="190"/>
                  </a:lnTo>
                  <a:lnTo>
                    <a:pt x="174" y="192"/>
                  </a:lnTo>
                  <a:lnTo>
                    <a:pt x="178" y="194"/>
                  </a:lnTo>
                  <a:lnTo>
                    <a:pt x="178" y="194"/>
                  </a:lnTo>
                  <a:lnTo>
                    <a:pt x="182" y="192"/>
                  </a:lnTo>
                  <a:lnTo>
                    <a:pt x="186" y="190"/>
                  </a:lnTo>
                  <a:lnTo>
                    <a:pt x="186" y="190"/>
                  </a:lnTo>
                  <a:lnTo>
                    <a:pt x="188" y="186"/>
                  </a:lnTo>
                  <a:lnTo>
                    <a:pt x="188" y="184"/>
                  </a:lnTo>
                  <a:lnTo>
                    <a:pt x="188" y="180"/>
                  </a:lnTo>
                  <a:lnTo>
                    <a:pt x="186" y="176"/>
                  </a:lnTo>
                  <a:lnTo>
                    <a:pt x="168" y="160"/>
                  </a:lnTo>
                  <a:lnTo>
                    <a:pt x="168" y="150"/>
                  </a:lnTo>
                  <a:lnTo>
                    <a:pt x="182" y="136"/>
                  </a:lnTo>
                  <a:lnTo>
                    <a:pt x="204" y="158"/>
                  </a:lnTo>
                  <a:lnTo>
                    <a:pt x="204" y="158"/>
                  </a:lnTo>
                  <a:lnTo>
                    <a:pt x="208" y="160"/>
                  </a:lnTo>
                  <a:lnTo>
                    <a:pt x="212" y="160"/>
                  </a:lnTo>
                  <a:lnTo>
                    <a:pt x="212" y="160"/>
                  </a:lnTo>
                  <a:lnTo>
                    <a:pt x="214" y="160"/>
                  </a:lnTo>
                  <a:lnTo>
                    <a:pt x="218" y="158"/>
                  </a:lnTo>
                  <a:lnTo>
                    <a:pt x="218" y="158"/>
                  </a:lnTo>
                  <a:lnTo>
                    <a:pt x="220" y="154"/>
                  </a:lnTo>
                  <a:lnTo>
                    <a:pt x="222" y="150"/>
                  </a:lnTo>
                  <a:lnTo>
                    <a:pt x="220" y="146"/>
                  </a:lnTo>
                  <a:lnTo>
                    <a:pt x="218" y="144"/>
                  </a:lnTo>
                  <a:lnTo>
                    <a:pt x="196" y="122"/>
                  </a:lnTo>
                  <a:lnTo>
                    <a:pt x="216" y="102"/>
                  </a:lnTo>
                  <a:lnTo>
                    <a:pt x="236" y="124"/>
                  </a:lnTo>
                  <a:lnTo>
                    <a:pt x="236" y="124"/>
                  </a:lnTo>
                  <a:lnTo>
                    <a:pt x="240" y="126"/>
                  </a:lnTo>
                  <a:lnTo>
                    <a:pt x="244" y="128"/>
                  </a:lnTo>
                  <a:lnTo>
                    <a:pt x="244" y="128"/>
                  </a:lnTo>
                  <a:lnTo>
                    <a:pt x="248" y="126"/>
                  </a:lnTo>
                  <a:lnTo>
                    <a:pt x="252" y="124"/>
                  </a:lnTo>
                  <a:lnTo>
                    <a:pt x="252" y="124"/>
                  </a:lnTo>
                  <a:lnTo>
                    <a:pt x="254" y="122"/>
                  </a:lnTo>
                  <a:lnTo>
                    <a:pt x="254" y="118"/>
                  </a:lnTo>
                  <a:lnTo>
                    <a:pt x="254" y="114"/>
                  </a:lnTo>
                  <a:lnTo>
                    <a:pt x="252" y="110"/>
                  </a:lnTo>
                  <a:lnTo>
                    <a:pt x="230" y="88"/>
                  </a:lnTo>
                  <a:lnTo>
                    <a:pt x="280" y="38"/>
                  </a:lnTo>
                  <a:close/>
                  <a:moveTo>
                    <a:pt x="84" y="234"/>
                  </a:moveTo>
                  <a:lnTo>
                    <a:pt x="96" y="248"/>
                  </a:lnTo>
                  <a:lnTo>
                    <a:pt x="96" y="292"/>
                  </a:lnTo>
                  <a:lnTo>
                    <a:pt x="96" y="292"/>
                  </a:lnTo>
                  <a:lnTo>
                    <a:pt x="86" y="304"/>
                  </a:lnTo>
                  <a:lnTo>
                    <a:pt x="80" y="318"/>
                  </a:lnTo>
                  <a:lnTo>
                    <a:pt x="0" y="318"/>
                  </a:lnTo>
                  <a:lnTo>
                    <a:pt x="50" y="268"/>
                  </a:lnTo>
                  <a:lnTo>
                    <a:pt x="72" y="290"/>
                  </a:lnTo>
                  <a:lnTo>
                    <a:pt x="72" y="290"/>
                  </a:lnTo>
                  <a:lnTo>
                    <a:pt x="76" y="292"/>
                  </a:lnTo>
                  <a:lnTo>
                    <a:pt x="80" y="292"/>
                  </a:lnTo>
                  <a:lnTo>
                    <a:pt x="80" y="292"/>
                  </a:lnTo>
                  <a:lnTo>
                    <a:pt x="84" y="292"/>
                  </a:lnTo>
                  <a:lnTo>
                    <a:pt x="86" y="290"/>
                  </a:lnTo>
                  <a:lnTo>
                    <a:pt x="86" y="290"/>
                  </a:lnTo>
                  <a:lnTo>
                    <a:pt x="88" y="286"/>
                  </a:lnTo>
                  <a:lnTo>
                    <a:pt x="90" y="282"/>
                  </a:lnTo>
                  <a:lnTo>
                    <a:pt x="88" y="278"/>
                  </a:lnTo>
                  <a:lnTo>
                    <a:pt x="86" y="274"/>
                  </a:lnTo>
                  <a:lnTo>
                    <a:pt x="64" y="254"/>
                  </a:lnTo>
                  <a:lnTo>
                    <a:pt x="84" y="2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da-DK"/>
            </a:p>
          </p:txBody>
        </p:sp>
      </p:grpSp>
      <p:sp>
        <p:nvSpPr>
          <p:cNvPr id="10" name="TextBox 9">
            <a:extLst>
              <a:ext uri="{FF2B5EF4-FFF2-40B4-BE49-F238E27FC236}">
                <a16:creationId xmlns:a16="http://schemas.microsoft.com/office/drawing/2014/main" id="{3C3D93ED-ABB5-4D2A-9687-4338C3208374}"/>
              </a:ext>
            </a:extLst>
          </p:cNvPr>
          <p:cNvSpPr txBox="1"/>
          <p:nvPr/>
        </p:nvSpPr>
        <p:spPr>
          <a:xfrm flipH="1">
            <a:off x="539552" y="1699168"/>
            <a:ext cx="2448466" cy="4016484"/>
          </a:xfrm>
          <a:prstGeom prst="rect">
            <a:avLst/>
          </a:prstGeom>
          <a:noFill/>
        </p:spPr>
        <p:txBody>
          <a:bodyPr wrap="square" lIns="0" tIns="0" rIns="0" bIns="0" rtlCol="0">
            <a:spAutoFit/>
          </a:bodyPr>
          <a:lstStyle/>
          <a:p>
            <a:pPr>
              <a:spcAft>
                <a:spcPts val="1200"/>
              </a:spcAft>
            </a:pPr>
            <a:r>
              <a:rPr lang="da-DK" sz="1700" b="1" dirty="0"/>
              <a:t>Sproglige indgange </a:t>
            </a:r>
            <a:endParaRPr lang="da-DK" sz="1700" dirty="0"/>
          </a:p>
          <a:p>
            <a:pPr marL="171450" indent="-171450">
              <a:spcAft>
                <a:spcPts val="600"/>
              </a:spcAft>
              <a:buFont typeface="Arial" panose="020B0604020202020204" pitchFamily="34" charset="0"/>
              <a:buChar char="•"/>
            </a:pPr>
            <a:r>
              <a:rPr lang="da-DK" sz="1700" dirty="0"/>
              <a:t>Nysgerrighed</a:t>
            </a:r>
          </a:p>
          <a:p>
            <a:pPr marL="171450" indent="-171450">
              <a:spcAft>
                <a:spcPts val="600"/>
              </a:spcAft>
              <a:buFont typeface="Arial" panose="020B0604020202020204" pitchFamily="34" charset="0"/>
              <a:buChar char="•"/>
            </a:pPr>
            <a:r>
              <a:rPr lang="da-DK" sz="1700" dirty="0"/>
              <a:t>Præsentere sig</a:t>
            </a:r>
          </a:p>
          <a:p>
            <a:pPr marL="171450" indent="-171450">
              <a:spcAft>
                <a:spcPts val="600"/>
              </a:spcAft>
              <a:buFont typeface="Arial" panose="020B0604020202020204" pitchFamily="34" charset="0"/>
              <a:buChar char="•"/>
            </a:pPr>
            <a:r>
              <a:rPr lang="da-DK" sz="1700" dirty="0"/>
              <a:t>Gratis information (vejret, anledningen, stedet)</a:t>
            </a:r>
          </a:p>
          <a:p>
            <a:pPr marL="171450" indent="-171450">
              <a:spcAft>
                <a:spcPts val="600"/>
              </a:spcAft>
              <a:buFont typeface="Arial" panose="020B0604020202020204" pitchFamily="34" charset="0"/>
              <a:buChar char="•"/>
            </a:pPr>
            <a:r>
              <a:rPr lang="da-DK" sz="1700" dirty="0"/>
              <a:t>Udsagn med et spørgsmål</a:t>
            </a:r>
          </a:p>
          <a:p>
            <a:pPr marL="171450" indent="-171450">
              <a:spcAft>
                <a:spcPts val="600"/>
              </a:spcAft>
              <a:buFont typeface="Arial" panose="020B0604020202020204" pitchFamily="34" charset="0"/>
              <a:buChar char="•"/>
            </a:pPr>
            <a:r>
              <a:rPr lang="da-DK" sz="1700" dirty="0"/>
              <a:t>Spørge den anden til råds</a:t>
            </a:r>
          </a:p>
          <a:p>
            <a:pPr marL="171450" indent="-171450">
              <a:spcAft>
                <a:spcPts val="600"/>
              </a:spcAft>
              <a:buFont typeface="Arial" panose="020B0604020202020204" pitchFamily="34" charset="0"/>
              <a:buChar char="•"/>
            </a:pPr>
            <a:r>
              <a:rPr lang="da-DK" sz="1700" dirty="0"/>
              <a:t>Kommenter positivt på noget</a:t>
            </a:r>
          </a:p>
          <a:p>
            <a:pPr marL="171450" indent="-171450">
              <a:spcAft>
                <a:spcPts val="600"/>
              </a:spcAft>
              <a:buFont typeface="Arial" panose="020B0604020202020204" pitchFamily="34" charset="0"/>
              <a:buChar char="•"/>
            </a:pPr>
            <a:r>
              <a:rPr lang="da-DK" sz="1700" dirty="0"/>
              <a:t>Tilbyd noget.</a:t>
            </a:r>
          </a:p>
        </p:txBody>
      </p:sp>
      <p:sp>
        <p:nvSpPr>
          <p:cNvPr id="11" name="TextBox 10">
            <a:extLst>
              <a:ext uri="{FF2B5EF4-FFF2-40B4-BE49-F238E27FC236}">
                <a16:creationId xmlns:a16="http://schemas.microsoft.com/office/drawing/2014/main" id="{DAFD46FA-FFC7-4F3D-8D51-6F91261290F7}"/>
              </a:ext>
            </a:extLst>
          </p:cNvPr>
          <p:cNvSpPr txBox="1"/>
          <p:nvPr/>
        </p:nvSpPr>
        <p:spPr>
          <a:xfrm flipH="1">
            <a:off x="3419872" y="1699168"/>
            <a:ext cx="2448466" cy="4678204"/>
          </a:xfrm>
          <a:prstGeom prst="rect">
            <a:avLst/>
          </a:prstGeom>
          <a:noFill/>
        </p:spPr>
        <p:txBody>
          <a:bodyPr wrap="square" lIns="0" tIns="0" rIns="0" bIns="0" rtlCol="0">
            <a:spAutoFit/>
          </a:bodyPr>
          <a:lstStyle/>
          <a:p>
            <a:pPr>
              <a:spcAft>
                <a:spcPts val="1200"/>
              </a:spcAft>
            </a:pPr>
            <a:r>
              <a:rPr lang="da-DK" sz="1700" b="1" dirty="0"/>
              <a:t>Hold en samtale gående</a:t>
            </a:r>
            <a:endParaRPr lang="da-DK" sz="1700" dirty="0"/>
          </a:p>
          <a:p>
            <a:pPr marL="171450" indent="-171450">
              <a:spcAft>
                <a:spcPts val="600"/>
              </a:spcAft>
              <a:buFont typeface="Arial" panose="020B0604020202020204" pitchFamily="34" charset="0"/>
              <a:buChar char="•"/>
            </a:pPr>
            <a:r>
              <a:rPr lang="da-DK" sz="1700" dirty="0"/>
              <a:t>Kommenter på det sagte</a:t>
            </a:r>
          </a:p>
          <a:p>
            <a:pPr marL="171450" indent="-171450">
              <a:spcAft>
                <a:spcPts val="600"/>
              </a:spcAft>
              <a:buFont typeface="Arial" panose="020B0604020202020204" pitchFamily="34" charset="0"/>
              <a:buChar char="•"/>
            </a:pPr>
            <a:r>
              <a:rPr lang="da-DK" sz="1700" dirty="0"/>
              <a:t>Stil de rigtige spørgsmål</a:t>
            </a:r>
          </a:p>
          <a:p>
            <a:pPr marL="171450" indent="-171450">
              <a:spcAft>
                <a:spcPts val="600"/>
              </a:spcAft>
              <a:buFont typeface="Arial" panose="020B0604020202020204" pitchFamily="34" charset="0"/>
              <a:buChar char="•"/>
            </a:pPr>
            <a:r>
              <a:rPr lang="da-DK" sz="1700" dirty="0"/>
              <a:t>Grav dybere i samtalen</a:t>
            </a:r>
          </a:p>
          <a:p>
            <a:pPr marL="171450" indent="-171450">
              <a:spcAft>
                <a:spcPts val="600"/>
              </a:spcAft>
              <a:buFont typeface="Arial" panose="020B0604020202020204" pitchFamily="34" charset="0"/>
              <a:buChar char="•"/>
            </a:pPr>
            <a:r>
              <a:rPr lang="da-DK" sz="1700" dirty="0"/>
              <a:t>Skift emne</a:t>
            </a:r>
          </a:p>
          <a:p>
            <a:pPr marL="171450" indent="-171450">
              <a:spcAft>
                <a:spcPts val="600"/>
              </a:spcAft>
              <a:buFont typeface="Arial" panose="020B0604020202020204" pitchFamily="34" charset="0"/>
              <a:buChar char="•"/>
            </a:pPr>
            <a:r>
              <a:rPr lang="da-DK" sz="1700" dirty="0"/>
              <a:t>Tænk dig selv om vært – byd andre ind</a:t>
            </a:r>
          </a:p>
          <a:p>
            <a:pPr marL="171450" indent="-171450">
              <a:spcAft>
                <a:spcPts val="600"/>
              </a:spcAft>
              <a:buFont typeface="Arial" panose="020B0604020202020204" pitchFamily="34" charset="0"/>
              <a:buChar char="•"/>
            </a:pPr>
            <a:r>
              <a:rPr lang="da-DK" sz="1700" dirty="0"/>
              <a:t>Vær nysgerrig</a:t>
            </a:r>
          </a:p>
          <a:p>
            <a:pPr marL="171450" indent="-171450">
              <a:spcAft>
                <a:spcPts val="600"/>
              </a:spcAft>
              <a:buFont typeface="Arial" panose="020B0604020202020204" pitchFamily="34" charset="0"/>
              <a:buChar char="•"/>
            </a:pPr>
            <a:r>
              <a:rPr lang="da-DK" sz="1700" dirty="0"/>
              <a:t>Blot dig lidt</a:t>
            </a:r>
          </a:p>
          <a:p>
            <a:pPr marL="171450" indent="-171450">
              <a:spcAft>
                <a:spcPts val="600"/>
              </a:spcAft>
              <a:buFont typeface="Arial" panose="020B0604020202020204" pitchFamily="34" charset="0"/>
              <a:buChar char="•"/>
            </a:pPr>
            <a:r>
              <a:rPr lang="da-DK" sz="1700" dirty="0"/>
              <a:t>Fokuser væk fra dig selv.</a:t>
            </a:r>
          </a:p>
          <a:p>
            <a:pPr marL="171450" indent="-171450">
              <a:spcAft>
                <a:spcPts val="600"/>
              </a:spcAft>
              <a:buFont typeface="Arial" panose="020B0604020202020204" pitchFamily="34" charset="0"/>
              <a:buChar char="•"/>
            </a:pPr>
            <a:endParaRPr lang="da-DK" sz="1600" dirty="0"/>
          </a:p>
        </p:txBody>
      </p:sp>
      <p:sp>
        <p:nvSpPr>
          <p:cNvPr id="12" name="TextBox 11">
            <a:extLst>
              <a:ext uri="{FF2B5EF4-FFF2-40B4-BE49-F238E27FC236}">
                <a16:creationId xmlns:a16="http://schemas.microsoft.com/office/drawing/2014/main" id="{C4B4DC32-9E50-4D49-B142-94D378591E42}"/>
              </a:ext>
            </a:extLst>
          </p:cNvPr>
          <p:cNvSpPr txBox="1"/>
          <p:nvPr/>
        </p:nvSpPr>
        <p:spPr>
          <a:xfrm flipH="1">
            <a:off x="6300192" y="1699168"/>
            <a:ext cx="2448466" cy="2400657"/>
          </a:xfrm>
          <a:prstGeom prst="rect">
            <a:avLst/>
          </a:prstGeom>
          <a:noFill/>
        </p:spPr>
        <p:txBody>
          <a:bodyPr wrap="square" lIns="0" tIns="0" rIns="0" bIns="0" rtlCol="0">
            <a:spAutoFit/>
          </a:bodyPr>
          <a:lstStyle/>
          <a:p>
            <a:pPr>
              <a:spcAft>
                <a:spcPts val="1200"/>
              </a:spcAft>
            </a:pPr>
            <a:r>
              <a:rPr lang="da-DK" sz="1700" b="1" dirty="0"/>
              <a:t>Afslut samtalen</a:t>
            </a:r>
            <a:endParaRPr lang="da-DK" sz="1700" dirty="0"/>
          </a:p>
          <a:p>
            <a:pPr marL="171450" indent="-171450">
              <a:spcAft>
                <a:spcPts val="600"/>
              </a:spcAft>
              <a:buFont typeface="Arial" panose="020B0604020202020204" pitchFamily="34" charset="0"/>
              <a:buChar char="•"/>
            </a:pPr>
            <a:r>
              <a:rPr lang="da-DK" sz="1700" dirty="0"/>
              <a:t>Anerkend den andens behov og giv udtryk for dit eget</a:t>
            </a:r>
          </a:p>
          <a:p>
            <a:pPr marL="171450" indent="-171450">
              <a:spcAft>
                <a:spcPts val="600"/>
              </a:spcAft>
              <a:buFont typeface="Arial" panose="020B0604020202020204" pitchFamily="34" charset="0"/>
              <a:buChar char="•"/>
            </a:pPr>
            <a:r>
              <a:rPr lang="da-DK" sz="1700" dirty="0"/>
              <a:t>Vær ærlig og sig hvad du skal</a:t>
            </a:r>
          </a:p>
          <a:p>
            <a:pPr marL="171450" indent="-171450">
              <a:spcAft>
                <a:spcPts val="600"/>
              </a:spcAft>
              <a:buFont typeface="Arial" panose="020B0604020202020204" pitchFamily="34" charset="0"/>
              <a:buChar char="•"/>
            </a:pPr>
            <a:r>
              <a:rPr lang="da-DK" sz="1700" dirty="0"/>
              <a:t>Afslut med en kompliment.</a:t>
            </a:r>
          </a:p>
        </p:txBody>
      </p:sp>
    </p:spTree>
    <p:extLst>
      <p:ext uri="{BB962C8B-B14F-4D97-AF65-F5344CB8AC3E}">
        <p14:creationId xmlns:p14="http://schemas.microsoft.com/office/powerpoint/2010/main" val="367998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ELECTEDLANGUAGE" val="Danish"/>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ocialstyrelsen DK">
  <a:themeElements>
    <a:clrScheme name="Socialstyrelsen PPT">
      <a:dk1>
        <a:sysClr val="windowText" lastClr="000000"/>
      </a:dk1>
      <a:lt1>
        <a:sysClr val="window" lastClr="FFFFFF"/>
      </a:lt1>
      <a:dk2>
        <a:srgbClr val="AF292E"/>
      </a:dk2>
      <a:lt2>
        <a:srgbClr val="797777"/>
      </a:lt2>
      <a:accent1>
        <a:srgbClr val="C27030"/>
      </a:accent1>
      <a:accent2>
        <a:srgbClr val="6C8777"/>
      </a:accent2>
      <a:accent3>
        <a:srgbClr val="595959"/>
      </a:accent3>
      <a:accent4>
        <a:srgbClr val="E4BC2F"/>
      </a:accent4>
      <a:accent5>
        <a:srgbClr val="7090AD"/>
      </a:accent5>
      <a:accent6>
        <a:srgbClr val="7C767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100" dirty="0" smtClean="0"/>
        </a:defPPr>
      </a:lstStyle>
    </a:txDef>
  </a:objectDefaults>
  <a:extraClrSchemeLst/>
  <a:custClrLst>
    <a:custClr name="Custom Color 1">
      <a:srgbClr val="E9D392"/>
    </a:custClr>
    <a:custClr name="Custom Color 2">
      <a:srgbClr val="BAD9C1"/>
    </a:custClr>
    <a:custClr name="Custom Color 3">
      <a:srgbClr val="C6C7C9"/>
    </a:custClr>
    <a:custClr name="Custom Color 4">
      <a:srgbClr val="ECE38A"/>
    </a:custClr>
    <a:custClr name="Custom Color 5">
      <a:srgbClr val="CDE7EE"/>
    </a:custClr>
    <a:custClr name="Custom Color 6">
      <a:srgbClr val="BCB5B2"/>
    </a:custClr>
    <a:custClr name="Custom Color 7">
      <a:srgbClr val="D2E4BE"/>
    </a:custClr>
    <a:custClr name="Custom Color 8">
      <a:srgbClr val="CDDEF3"/>
    </a:custClr>
    <a:custClr name="Custom Color 9">
      <a:srgbClr val="DED5CB"/>
    </a:custClr>
    <a:custClr name="Custom Color 10">
      <a:srgbClr val="F9F8E0"/>
    </a:custClr>
  </a:custClrLst>
  <a:extLst>
    <a:ext uri="{05A4C25C-085E-4340-85A3-A5531E510DB2}">
      <thm15:themeFamily xmlns:thm15="http://schemas.microsoft.com/office/thememl/2012/main" name="PowerPoint skabelon-DK-28.5.17" id="{11AABAF5-F9E5-4183-8D88-86089682D0BF}" vid="{0F429F3F-D869-446F-BAD2-D0321B1993C1}"/>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Socialstyrelsen PPT">
      <a:dk1>
        <a:sysClr val="windowText" lastClr="000000"/>
      </a:dk1>
      <a:lt1>
        <a:sysClr val="window" lastClr="FFFFFF"/>
      </a:lt1>
      <a:dk2>
        <a:srgbClr val="AF292E"/>
      </a:dk2>
      <a:lt2>
        <a:srgbClr val="797777"/>
      </a:lt2>
      <a:accent1>
        <a:srgbClr val="C27030"/>
      </a:accent1>
      <a:accent2>
        <a:srgbClr val="6C8777"/>
      </a:accent2>
      <a:accent3>
        <a:srgbClr val="595959"/>
      </a:accent3>
      <a:accent4>
        <a:srgbClr val="E4BC2F"/>
      </a:accent4>
      <a:accent5>
        <a:srgbClr val="7090AD"/>
      </a:accent5>
      <a:accent6>
        <a:srgbClr val="7C767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skabelon-DK</Template>
  <TotalTime>0</TotalTime>
  <Words>22547</Words>
  <Application>Microsoft Office PowerPoint</Application>
  <PresentationFormat>Skærmshow (4:3)</PresentationFormat>
  <Paragraphs>2510</Paragraphs>
  <Slides>404</Slides>
  <Notes>122</Notes>
  <HiddenSlides>0</HiddenSlides>
  <MMClips>0</MMClips>
  <ScaleCrop>false</ScaleCrop>
  <HeadingPairs>
    <vt:vector size="8" baseType="variant">
      <vt:variant>
        <vt:lpstr>Benyttede skrifttyper</vt:lpstr>
      </vt:variant>
      <vt:variant>
        <vt:i4>16</vt:i4>
      </vt:variant>
      <vt:variant>
        <vt:lpstr>Tema</vt:lpstr>
      </vt:variant>
      <vt:variant>
        <vt:i4>1</vt:i4>
      </vt:variant>
      <vt:variant>
        <vt:lpstr>Integrerede OLE-servere</vt:lpstr>
      </vt:variant>
      <vt:variant>
        <vt:i4>2</vt:i4>
      </vt:variant>
      <vt:variant>
        <vt:lpstr>Slidetitler</vt:lpstr>
      </vt:variant>
      <vt:variant>
        <vt:i4>404</vt:i4>
      </vt:variant>
    </vt:vector>
  </HeadingPairs>
  <TitlesOfParts>
    <vt:vector size="423" baseType="lpstr">
      <vt:lpstr>MS PGothic</vt:lpstr>
      <vt:lpstr>&amp;quot</vt:lpstr>
      <vt:lpstr>Arial</vt:lpstr>
      <vt:lpstr>Arial (Tekst)</vt:lpstr>
      <vt:lpstr>Basic Sans SF</vt:lpstr>
      <vt:lpstr>Bradley Hand ITC</vt:lpstr>
      <vt:lpstr>Calibri</vt:lpstr>
      <vt:lpstr>Gautami</vt:lpstr>
      <vt:lpstr>Georgia</vt:lpstr>
      <vt:lpstr>Helvetica</vt:lpstr>
      <vt:lpstr>Lucida Handwriting</vt:lpstr>
      <vt:lpstr>Lucida Sans</vt:lpstr>
      <vt:lpstr>Open Sans</vt:lpstr>
      <vt:lpstr>Tahoma</vt:lpstr>
      <vt:lpstr>Times New Roman</vt:lpstr>
      <vt:lpstr>Wingdings</vt:lpstr>
      <vt:lpstr>Socialstyrelsen DK</vt:lpstr>
      <vt:lpstr>think-cell Slide</vt:lpstr>
      <vt:lpstr>Acrobat Document</vt:lpstr>
      <vt:lpstr>Til gruppevejlederen  Oplæg til gruppeforløb  Læringsforløb for unge med autisme   </vt:lpstr>
      <vt:lpstr>Introduktion</vt:lpstr>
      <vt:lpstr>PowerPoint-præsentation</vt:lpstr>
      <vt:lpstr>Program for i dag</vt:lpstr>
      <vt:lpstr>Modul 1: Velkommen</vt:lpstr>
      <vt:lpstr>PowerPoint-præsentation</vt:lpstr>
      <vt:lpstr>Gruppeforløbet består af 10 moduler</vt:lpstr>
      <vt:lpstr>Gruppesessionerne følger en fast struktur</vt:lpstr>
      <vt:lpstr>Under gruppeforløbet</vt:lpstr>
      <vt:lpstr>Øvelse 1a </vt:lpstr>
      <vt:lpstr>Øvelse 1b </vt:lpstr>
      <vt:lpstr>Video</vt:lpstr>
      <vt:lpstr>Øvelse 1c </vt:lpstr>
      <vt:lpstr>Øvelse 1d</vt:lpstr>
      <vt:lpstr>Hvordan bliver gruppen et rart sted at være?</vt:lpstr>
      <vt:lpstr>Signalkort</vt:lpstr>
      <vt:lpstr>Jeres grupperegler?</vt:lpstr>
      <vt:lpstr>Hjemmeøvelser til næste gang</vt:lpstr>
      <vt:lpstr>Hvad tager du med dig hjem?</vt:lpstr>
      <vt:lpstr>Kort tjek ud</vt:lpstr>
      <vt:lpstr>Evalueringsskemaet for i dag</vt:lpstr>
      <vt:lpstr>PowerPoint-præsentation</vt:lpstr>
      <vt:lpstr>PowerPoint-præsentation</vt:lpstr>
      <vt:lpstr>Modul 2: Forstå mig selv og andre (Session 2)</vt:lpstr>
      <vt:lpstr>Program for i dag</vt:lpstr>
      <vt:lpstr>Kort tjek ind</vt:lpstr>
      <vt:lpstr>Siden sidst – i små grupper</vt:lpstr>
      <vt:lpstr>… opsamling i plenum</vt:lpstr>
      <vt:lpstr>Forstå egne tanker, følelser og handlinger</vt:lpstr>
      <vt:lpstr>Hjernemodel</vt:lpstr>
      <vt:lpstr>Hjernemodel</vt:lpstr>
      <vt:lpstr>Autisme kan opleves som et isbjerg</vt:lpstr>
      <vt:lpstr>Autismetriaden</vt:lpstr>
      <vt:lpstr>Forstyrrelser af socialt samspil</vt:lpstr>
      <vt:lpstr>Forstyrrelse af kommunikation</vt:lpstr>
      <vt:lpstr>Forstyrrelse af forestillingsevne</vt:lpstr>
      <vt:lpstr>Den kognitive diamant</vt:lpstr>
      <vt:lpstr>Forstå egne tanker, følelser og handlinger</vt:lpstr>
      <vt:lpstr>Pause – 10 minutter</vt:lpstr>
      <vt:lpstr>Den kognitive diamant – skema</vt:lpstr>
      <vt:lpstr>PowerPoint-præsentation</vt:lpstr>
      <vt:lpstr>PowerPoint-præsentation</vt:lpstr>
      <vt:lpstr>Øvelse 1a</vt:lpstr>
      <vt:lpstr>Øvelse 1b</vt:lpstr>
      <vt:lpstr>Forstå andres tanker, følelser og handlinger</vt:lpstr>
      <vt:lpstr>Øvelse 2</vt:lpstr>
      <vt:lpstr>Pause – 10 minutter</vt:lpstr>
      <vt:lpstr>Hjemmeøvelser til næste gang</vt:lpstr>
      <vt:lpstr>PowerPoint-præsentation</vt:lpstr>
      <vt:lpstr>Kort tjek ud</vt:lpstr>
      <vt:lpstr>Evalueringsskemaet for i dag</vt:lpstr>
      <vt:lpstr>Tak for i dag </vt:lpstr>
      <vt:lpstr>PowerPoint-præsentation</vt:lpstr>
      <vt:lpstr>Modul 2: Forstå mig selv og andre (Session 3)</vt:lpstr>
      <vt:lpstr>Program for i dag</vt:lpstr>
      <vt:lpstr>Kort tjek ind</vt:lpstr>
      <vt:lpstr>PowerPoint-præsentation</vt:lpstr>
      <vt:lpstr>… opsamling i plenum</vt:lpstr>
      <vt:lpstr>Kommunikere egne behov</vt:lpstr>
      <vt:lpstr>Affektsmitte</vt:lpstr>
      <vt:lpstr>Sanser</vt:lpstr>
      <vt:lpstr>Sanse-sien</vt:lpstr>
      <vt:lpstr>Det kan du selv gøre</vt:lpstr>
      <vt:lpstr>Egenomsorg</vt:lpstr>
      <vt:lpstr>Energiforvaltning</vt:lpstr>
      <vt:lpstr>PowerPoint-præsentation</vt:lpstr>
      <vt:lpstr>Balancemodellen</vt:lpstr>
      <vt:lpstr>Ting du har indflydelse på…</vt:lpstr>
      <vt:lpstr>Stress- og sårbarhedsmodellen Bo Hejlskov og Trine Uhrskov</vt:lpstr>
      <vt:lpstr>Stress- og sårbarhedsmodellen Bo Hejlskov og Trine Uhrskov</vt:lpstr>
      <vt:lpstr>Stress- og sårbarhedsmodellen Bo Hejlskov og Trine Uhrskov</vt:lpstr>
      <vt:lpstr>Stress- og sårbarhedsmodellen Bo Hejlskov og Trine Uhrskov</vt:lpstr>
      <vt:lpstr>Stress- og sårbarhedsmodellen Bo Hejlskov og Trine Uhrskov</vt:lpstr>
      <vt:lpstr>Stress- og sårbarhedsmodellen Øvelse 1b: Tegn din egen kurve</vt:lpstr>
      <vt:lpstr>Pause – 10 minutter</vt:lpstr>
      <vt:lpstr>Hjemmeøvelser til næste gang: </vt:lpstr>
      <vt:lpstr>Styrker (til hjemmeøvelse 1)</vt:lpstr>
      <vt:lpstr>Hvad tager du med dig hjem?</vt:lpstr>
      <vt:lpstr>Kort tjek ud</vt:lpstr>
      <vt:lpstr>Evalueringsskemaet for i dag</vt:lpstr>
      <vt:lpstr>PowerPoint-præsentation</vt:lpstr>
      <vt:lpstr>PowerPoint-præsentation</vt:lpstr>
      <vt:lpstr>Modul 3.1: Samtale (Session 4)</vt:lpstr>
      <vt:lpstr>Program for i dag</vt:lpstr>
      <vt:lpstr>Kort tjek ind</vt:lpstr>
      <vt:lpstr>Siden sidst</vt:lpstr>
      <vt:lpstr>… opsamling i plenum</vt:lpstr>
      <vt:lpstr>Samtale og kommunikation</vt:lpstr>
      <vt:lpstr>Smalltalktyperne Video med Birgitte Sally  </vt:lpstr>
      <vt:lpstr>Kommunikationens lag</vt:lpstr>
      <vt:lpstr>At starte en samtale</vt:lpstr>
      <vt:lpstr>Øvelse 1: Lav din egen klør 5</vt:lpstr>
      <vt:lpstr>Pause – 10 minutter</vt:lpstr>
      <vt:lpstr>Øvelse 2</vt:lpstr>
      <vt:lpstr>At vedligeholde en samtale</vt:lpstr>
      <vt:lpstr>Øvelse 3</vt:lpstr>
      <vt:lpstr>Pause – 10 minutter</vt:lpstr>
      <vt:lpstr>At stoppe en samtale</vt:lpstr>
      <vt:lpstr>Smalltalk</vt:lpstr>
      <vt:lpstr>Øvelse 4</vt:lpstr>
      <vt:lpstr>Hjemmeøvelser til næste gang: </vt:lpstr>
      <vt:lpstr>Hvad tager du med dig hjem?</vt:lpstr>
      <vt:lpstr>Kort tjek ud</vt:lpstr>
      <vt:lpstr>Evalueringsskemaet for i dag</vt:lpstr>
      <vt:lpstr>PowerPoint-præsentation</vt:lpstr>
      <vt:lpstr>PowerPoint-præsentation</vt:lpstr>
      <vt:lpstr>Modul 3.2: Samtale</vt:lpstr>
      <vt:lpstr>Program for i dag</vt:lpstr>
      <vt:lpstr>Kort tjek ind</vt:lpstr>
      <vt:lpstr>Siden sidst</vt:lpstr>
      <vt:lpstr>… opsamling i plenum</vt:lpstr>
      <vt:lpstr>Kropssprog</vt:lpstr>
      <vt:lpstr>Samtale og kommunikation</vt:lpstr>
      <vt:lpstr>PowerPoint-præsentation</vt:lpstr>
      <vt:lpstr>Pause – 10 minutter</vt:lpstr>
      <vt:lpstr>Øvelse 1</vt:lpstr>
      <vt:lpstr>Kropssprog Menneskekenderen</vt:lpstr>
      <vt:lpstr>Kropssprog Menneskekenderen</vt:lpstr>
      <vt:lpstr>“Gode råd til at forbedre dit kropssprog?” https://www.youtube.com/watch?v=TEdEtBMfLYk </vt:lpstr>
      <vt:lpstr>Kommunikationssfærer</vt:lpstr>
      <vt:lpstr>Øvelse 2</vt:lpstr>
      <vt:lpstr>Pause – 10 minutter</vt:lpstr>
      <vt:lpstr>Hjemmeøvelser til næste gang:</vt:lpstr>
      <vt:lpstr>Hvad tager du med dig hjem?</vt:lpstr>
      <vt:lpstr>Kort tjek ud</vt:lpstr>
      <vt:lpstr>Evalueringsskemaet for i dag</vt:lpstr>
      <vt:lpstr>PowerPoint-præsentation</vt:lpstr>
      <vt:lpstr>PowerPoint-præsentation</vt:lpstr>
      <vt:lpstr>Modul 4.1: Konflikter (Session 6)</vt:lpstr>
      <vt:lpstr>Program for i dag</vt:lpstr>
      <vt:lpstr>Kort tjek ind</vt:lpstr>
      <vt:lpstr>Siden sidst</vt:lpstr>
      <vt:lpstr>… opsamling i plenum</vt:lpstr>
      <vt:lpstr>Hvad er en konflikt?</vt:lpstr>
      <vt:lpstr>Hvorfor opstår konflikter? </vt:lpstr>
      <vt:lpstr>Hvordan kan man håndtere konflikter? </vt:lpstr>
      <vt:lpstr>Hvornår er en konflikt værd at tage?</vt:lpstr>
      <vt:lpstr>Hvordan kan man håndtere konflikter? </vt:lpstr>
      <vt:lpstr>Pause – 10 minutter</vt:lpstr>
      <vt:lpstr>Konflikttrappens syv trin</vt:lpstr>
      <vt:lpstr>Konflikttrappen  </vt:lpstr>
      <vt:lpstr>Konflikttrappen (og konfliktskytrappen) </vt:lpstr>
      <vt:lpstr>Konflikttrappen  På arbejdspladsen….</vt:lpstr>
      <vt:lpstr>Dit eget konfliktmønster?</vt:lpstr>
      <vt:lpstr>PowerPoint-præsentation</vt:lpstr>
      <vt:lpstr>PowerPoint-præsentation</vt:lpstr>
      <vt:lpstr>Pause – 10 minutter</vt:lpstr>
      <vt:lpstr>At sætte grænser 1/2</vt:lpstr>
      <vt:lpstr>At sætte grænser 2/2</vt:lpstr>
      <vt:lpstr>PowerPoint-præsentation</vt:lpstr>
      <vt:lpstr>PowerPoint-præsentation</vt:lpstr>
      <vt:lpstr>Øvelse 1b: En konflikt, I selv har oplevet</vt:lpstr>
      <vt:lpstr>PowerPoint-præsentation</vt:lpstr>
      <vt:lpstr>Hjemmeøvelser til næste gang: </vt:lpstr>
      <vt:lpstr>Hvad tager du med dig hjem?</vt:lpstr>
      <vt:lpstr>Kort tjek ud</vt:lpstr>
      <vt:lpstr>Evalueringsskemaet for i dag</vt:lpstr>
      <vt:lpstr>PowerPoint-præsentation</vt:lpstr>
      <vt:lpstr>PowerPoint-præsentation</vt:lpstr>
      <vt:lpstr>Modul 4.2: Konflikter (Session 7)</vt:lpstr>
      <vt:lpstr>Program for i dag</vt:lpstr>
      <vt:lpstr>Kort tjek ind</vt:lpstr>
      <vt:lpstr>PowerPoint-præsentation</vt:lpstr>
      <vt:lpstr>… opsamling i plenum</vt:lpstr>
      <vt:lpstr>Konfliktnedtrappende sprog 1/2</vt:lpstr>
      <vt:lpstr>Konfliktnedtrappende sprog 2/2</vt:lpstr>
      <vt:lpstr>Tre forskellige måder at kommunikere på</vt:lpstr>
      <vt:lpstr>Passiv</vt:lpstr>
      <vt:lpstr>Aggressiv</vt:lpstr>
      <vt:lpstr>Assertiv</vt:lpstr>
      <vt:lpstr>Pause – 10 minutter</vt:lpstr>
      <vt:lpstr>Hvor på linjen vil du placere dig selv?</vt:lpstr>
      <vt:lpstr>”… man kan ikke ikke-kommunikere…”</vt:lpstr>
      <vt:lpstr>PowerPoint-præsentation</vt:lpstr>
      <vt:lpstr>PowerPoint-præsentation</vt:lpstr>
      <vt:lpstr>Løsningsforslag: Biografturen</vt:lpstr>
      <vt:lpstr>Løsningsforslag: Biografturen</vt:lpstr>
      <vt:lpstr>Pause – 10 minutter</vt:lpstr>
      <vt:lpstr>Øvelse 2</vt:lpstr>
      <vt:lpstr>Hjemmeøvelser til næste gang: </vt:lpstr>
      <vt:lpstr>Hvad tager du med dig hjem?</vt:lpstr>
      <vt:lpstr>Kort tjek ud</vt:lpstr>
      <vt:lpstr>Evalueringsskemaet for i dag</vt:lpstr>
      <vt:lpstr>PowerPoint-præsentation</vt:lpstr>
      <vt:lpstr>PowerPoint-præsentation</vt:lpstr>
      <vt:lpstr>Modul 5.1: Flytte hjemmefra og hverdagen i egen bolig (Session 8)</vt:lpstr>
      <vt:lpstr>Program for i dag</vt:lpstr>
      <vt:lpstr>Kort tjek ind</vt:lpstr>
      <vt:lpstr>Siden sidst – i små grupper</vt:lpstr>
      <vt:lpstr>… opsamling i plenum</vt:lpstr>
      <vt:lpstr>Opgaver forbundet med at flytte i egen bolig (indgår kun hvis relevant)</vt:lpstr>
      <vt:lpstr>Praktiske opgaver i hverdagen</vt:lpstr>
      <vt:lpstr>Igangsættelse</vt:lpstr>
      <vt:lpstr>Energiforvaltning</vt:lpstr>
      <vt:lpstr>Pause – 10 minutter</vt:lpstr>
      <vt:lpstr>Øvelse 1a</vt:lpstr>
      <vt:lpstr>Øvelse 1b: Life hacks</vt:lpstr>
      <vt:lpstr>Øvelse 2: Energiforvaltning</vt:lpstr>
      <vt:lpstr>Pause – 10 minutter</vt:lpstr>
      <vt:lpstr>Hjemmeøvelser til næste gang: </vt:lpstr>
      <vt:lpstr>Hvad tager du med dig hjem?</vt:lpstr>
      <vt:lpstr>Kort tjek ud</vt:lpstr>
      <vt:lpstr>Evalueringsskemaet for i dag</vt:lpstr>
      <vt:lpstr>PowerPoint-præsentation</vt:lpstr>
      <vt:lpstr>PowerPoint-præsentation</vt:lpstr>
      <vt:lpstr>Modul 5.2: Flytte hjemmefra og hverdagen i egen bolig (Session 9)</vt:lpstr>
      <vt:lpstr>Program for i dag</vt:lpstr>
      <vt:lpstr>Kort tjek ind</vt:lpstr>
      <vt:lpstr>Siden sidst</vt:lpstr>
      <vt:lpstr>… opsamling i plenum</vt:lpstr>
      <vt:lpstr>Opgaver forbundet med at bo i egen bolig</vt:lpstr>
      <vt:lpstr>De eksekutive funktioner</vt:lpstr>
      <vt:lpstr>Hjælp til at strukturere opgaver</vt:lpstr>
      <vt:lpstr>Redskab til strukturering #1</vt:lpstr>
      <vt:lpstr>Redskab til strukturering #2</vt:lpstr>
      <vt:lpstr>Eksempel på ugeskema</vt:lpstr>
      <vt:lpstr>Eksempel på dagsskema</vt:lpstr>
      <vt:lpstr>En app der måske kan bruges?</vt:lpstr>
      <vt:lpstr>Pause – 10 minutter</vt:lpstr>
      <vt:lpstr>Øvelse 1: Redskaber</vt:lpstr>
      <vt:lpstr>Øvelse 2</vt:lpstr>
      <vt:lpstr>Pause – 10 minutter</vt:lpstr>
      <vt:lpstr>Hjemmeøvelser til næste gang: </vt:lpstr>
      <vt:lpstr>Hvad tager du med dig hjem?</vt:lpstr>
      <vt:lpstr>Kort tjek ud</vt:lpstr>
      <vt:lpstr>Evalueringsskemaet for i dag</vt:lpstr>
      <vt:lpstr>PowerPoint-præsentation</vt:lpstr>
      <vt:lpstr>PowerPoint-præsentation</vt:lpstr>
      <vt:lpstr>Modul 6.1: Fritid, venskaber og kærester (Session 10)</vt:lpstr>
      <vt:lpstr>Program for i dag</vt:lpstr>
      <vt:lpstr>Kort tjek ind</vt:lpstr>
      <vt:lpstr>Siden sidst</vt:lpstr>
      <vt:lpstr>… opsamling i plenum</vt:lpstr>
      <vt:lpstr>Hvad kan man lave i fritiden</vt:lpstr>
      <vt:lpstr>Venskaber</vt:lpstr>
      <vt:lpstr>Sociale medier og online-fællesskaber</vt:lpstr>
      <vt:lpstr>Ensomhed</vt:lpstr>
      <vt:lpstr>Video - Ensomhed</vt:lpstr>
      <vt:lpstr>Pause – 10 minutter</vt:lpstr>
      <vt:lpstr>Øvelse 1: Venskaber</vt:lpstr>
      <vt:lpstr>Øvelse 2: Fritid</vt:lpstr>
      <vt:lpstr>Øvelse 3: Sociale medier</vt:lpstr>
      <vt:lpstr>Pause – 10 minutter</vt:lpstr>
      <vt:lpstr>Hjemmeøvelser til næste gang: </vt:lpstr>
      <vt:lpstr>Hvad tager du med dig hjem?</vt:lpstr>
      <vt:lpstr>Kort tjek ud</vt:lpstr>
      <vt:lpstr>Evalueringsskemaet for i dag</vt:lpstr>
      <vt:lpstr>PowerPoint-præsentation</vt:lpstr>
      <vt:lpstr>PowerPoint-præsentation</vt:lpstr>
      <vt:lpstr>Modul 6.2: Fritid, venskaber og kærester (Session 11)</vt:lpstr>
      <vt:lpstr>Program for i dag</vt:lpstr>
      <vt:lpstr>Kort tjek ind</vt:lpstr>
      <vt:lpstr>Siden sidst</vt:lpstr>
      <vt:lpstr>… opsamling i plenum</vt:lpstr>
      <vt:lpstr>Kærester</vt:lpstr>
      <vt:lpstr>Dating</vt:lpstr>
      <vt:lpstr>Dating</vt:lpstr>
      <vt:lpstr>Køn og seksualitet</vt:lpstr>
      <vt:lpstr>Seksualitet og kærester Louise Egelund</vt:lpstr>
      <vt:lpstr>Kønsidentitet og kønsroller Louise Egelund</vt:lpstr>
      <vt:lpstr>Louise Egelunds bud på nye grundholdninger om seksualitet og familieliv</vt:lpstr>
      <vt:lpstr>Grænsesætning og kommunikation</vt:lpstr>
      <vt:lpstr>Sanser, seksualitet og grænser</vt:lpstr>
      <vt:lpstr>Kærlighed på spektret</vt:lpstr>
      <vt:lpstr>8 gode råd når du skal på date </vt:lpstr>
      <vt:lpstr>8 gode råd når du skal på date</vt:lpstr>
      <vt:lpstr>8 gode råd når du skal på date</vt:lpstr>
      <vt:lpstr>8 gode råd når du skal på date</vt:lpstr>
      <vt:lpstr>8 gode råd når du skal på date</vt:lpstr>
      <vt:lpstr>8 gode råd når du skal på date</vt:lpstr>
      <vt:lpstr>8 gode råd når du skal på date</vt:lpstr>
      <vt:lpstr>Pause – 10 minutter</vt:lpstr>
      <vt:lpstr>Øvelse 1</vt:lpstr>
      <vt:lpstr>Øvelse 2</vt:lpstr>
      <vt:lpstr>Pause – 10 minutter</vt:lpstr>
      <vt:lpstr>Hjemmeøvelser til næste gang: </vt:lpstr>
      <vt:lpstr>Hvad tager du med dig hjem? </vt:lpstr>
      <vt:lpstr>Kort tjek ud</vt:lpstr>
      <vt:lpstr>Evalueringsskemaet for i dag</vt:lpstr>
      <vt:lpstr>PowerPoint-præsentation</vt:lpstr>
      <vt:lpstr>PowerPoint-præsentation</vt:lpstr>
      <vt:lpstr>Modul 7.1: Uddannelse og job (Session 12)</vt:lpstr>
      <vt:lpstr>Program for i dag</vt:lpstr>
      <vt:lpstr>Kort tjek ind</vt:lpstr>
      <vt:lpstr>Siden sidst – i små grupper</vt:lpstr>
      <vt:lpstr>… opsamling i plenum</vt:lpstr>
      <vt:lpstr>Hvad betyder det at få en uddannelse? </vt:lpstr>
      <vt:lpstr>Hvad vil det sige at gå på en uddannelse?</vt:lpstr>
      <vt:lpstr>Hvad kræver det at gå på en uddannelse?</vt:lpstr>
      <vt:lpstr>Samarbejde med andre på uddannelsen</vt:lpstr>
      <vt:lpstr>Åben- eller lukkethed om diagnose?  Skal jeg fortælle om min diagnose på min uddannelse? </vt:lpstr>
      <vt:lpstr>PowerPoint-præsentation</vt:lpstr>
      <vt:lpstr>Stressniveau for neuro-typiske</vt:lpstr>
      <vt:lpstr>Stressniveau ved autisme</vt:lpstr>
      <vt:lpstr>Pause – 10 minutter</vt:lpstr>
      <vt:lpstr>Øvelse 1: Kravene på en uddannelse</vt:lpstr>
      <vt:lpstr>PowerPoint-præsentation</vt:lpstr>
      <vt:lpstr>PowerPoint-præsentation</vt:lpstr>
      <vt:lpstr>Pause – 10 minutter</vt:lpstr>
      <vt:lpstr>Hjemmeøvelser til næste gang: </vt:lpstr>
      <vt:lpstr>Hvad tager du med dig hjem?</vt:lpstr>
      <vt:lpstr>Kort tjek ud</vt:lpstr>
      <vt:lpstr>Evalueringsskemaet for i dag</vt:lpstr>
      <vt:lpstr>PowerPoint-præsentation</vt:lpstr>
      <vt:lpstr>PowerPoint-præsentation</vt:lpstr>
      <vt:lpstr>Modul 7.2: Job og uddannelse (Session 13)</vt:lpstr>
      <vt:lpstr>Program for i dag</vt:lpstr>
      <vt:lpstr>Kort tjek ind</vt:lpstr>
      <vt:lpstr>Siden sidst</vt:lpstr>
      <vt:lpstr>… opsamling i plenum</vt:lpstr>
      <vt:lpstr>Hvad betyder det at få et arbejde? </vt:lpstr>
      <vt:lpstr>Hvad vil det sige at have et arbejde eller et fritidsjob? </vt:lpstr>
      <vt:lpstr>Hvad kræver det at have et arbejde?</vt:lpstr>
      <vt:lpstr>Afklaring af kompetencer</vt:lpstr>
      <vt:lpstr>Personlige og faglige kompetencer Eksempler</vt:lpstr>
      <vt:lpstr>Samarbejde med andre på arbejdet</vt:lpstr>
      <vt:lpstr>Energibatteriet ifm. job</vt:lpstr>
      <vt:lpstr>Pause – 10 minutter</vt:lpstr>
      <vt:lpstr>Øvelse 1</vt:lpstr>
      <vt:lpstr>Øvelse 2</vt:lpstr>
      <vt:lpstr>PowerPoint-præsentation</vt:lpstr>
      <vt:lpstr>Pause – 10 minutter</vt:lpstr>
      <vt:lpstr>Hjemmeøvelser til næste gang</vt:lpstr>
      <vt:lpstr>Hvad tager du med dig hjem?</vt:lpstr>
      <vt:lpstr>Kort tjek ud</vt:lpstr>
      <vt:lpstr>Evalueringsskemaet for i dag</vt:lpstr>
      <vt:lpstr>PowerPoint-præsentation</vt:lpstr>
      <vt:lpstr>PowerPoint-præsentation</vt:lpstr>
      <vt:lpstr>Modul 8.1: Muligheder og rettigheder (Session 14)</vt:lpstr>
      <vt:lpstr>Program for i dag</vt:lpstr>
      <vt:lpstr>Kort tjek ind</vt:lpstr>
      <vt:lpstr>Siden sidst – i små grupper</vt:lpstr>
      <vt:lpstr>… opsamling i plenum</vt:lpstr>
      <vt:lpstr>Demokrati og stemmeret</vt:lpstr>
      <vt:lpstr>Selvbestemmelse</vt:lpstr>
      <vt:lpstr>Dilemmaer  - og at træffe valg</vt:lpstr>
      <vt:lpstr>Dilemmaer ved at træffe et valg</vt:lpstr>
      <vt:lpstr>5-trins guide til at træffe gode valg</vt:lpstr>
      <vt:lpstr>5-trins guide til at træffe gode valg         - forsat</vt:lpstr>
      <vt:lpstr>Pause – 10 minutter</vt:lpstr>
      <vt:lpstr>Øvelse: Samfundsborger</vt:lpstr>
      <vt:lpstr>Pause – 10 minutter</vt:lpstr>
      <vt:lpstr>Hjemmeøvelser til næste gang</vt:lpstr>
      <vt:lpstr>Hvad tager du med dig hjem?</vt:lpstr>
      <vt:lpstr>Kort tjek ud</vt:lpstr>
      <vt:lpstr>Evalueringsskemaet for i dag</vt:lpstr>
      <vt:lpstr>PowerPoint-præsentation</vt:lpstr>
      <vt:lpstr>PowerPoint-præsentation</vt:lpstr>
      <vt:lpstr>Modul 8.1: Muligheder og rettigheder (Session 15)</vt:lpstr>
      <vt:lpstr>Program for i dag</vt:lpstr>
      <vt:lpstr>Kort tjek ind</vt:lpstr>
      <vt:lpstr>Siden sidst i små grupper</vt:lpstr>
      <vt:lpstr>… opsamling i plenum</vt:lpstr>
      <vt:lpstr>Muligheder for støtte og hjælp i kommunen</vt:lpstr>
      <vt:lpstr>Muligheder for støtte og hjælp i civilsamfundet</vt:lpstr>
      <vt:lpstr>Netværksoverblik</vt:lpstr>
      <vt:lpstr>Pause – 10 minutter</vt:lpstr>
      <vt:lpstr>Øvelse </vt:lpstr>
      <vt:lpstr>Pause – 10 minutter</vt:lpstr>
      <vt:lpstr>Hjemmeøvelser til næste gang</vt:lpstr>
      <vt:lpstr>Hvad tager du med dig hjem?</vt:lpstr>
      <vt:lpstr>Kort tjek ud</vt:lpstr>
      <vt:lpstr>Evalueringsskemaet for i dag</vt:lpstr>
      <vt:lpstr>PowerPoint-præsentation</vt:lpstr>
      <vt:lpstr>PowerPoint-præsentation</vt:lpstr>
      <vt:lpstr>Modul 9: Afslutning (Session 16)</vt:lpstr>
      <vt:lpstr>Program for i dag</vt:lpstr>
      <vt:lpstr>Kort tjek ind</vt:lpstr>
      <vt:lpstr>Temaerne i gruppeforløbet</vt:lpstr>
      <vt:lpstr>Feedback på temaer og indhold</vt:lpstr>
      <vt:lpstr>De fire F´er</vt:lpstr>
      <vt:lpstr>Pause – 10 minutter</vt:lpstr>
      <vt:lpstr>Øvelse: Det videre arbejde</vt:lpstr>
      <vt:lpstr>Pause – 10 minutter</vt:lpstr>
      <vt:lpstr>Diplomuddeling</vt:lpstr>
      <vt:lpstr>Kort tjek ud</vt:lpstr>
      <vt:lpstr>Evalueringsskemaet for i dag</vt:lpstr>
      <vt:lpstr>PowerPoint-præsentation</vt:lpstr>
      <vt:lpstr>PowerPoint-præsentation</vt:lpstr>
      <vt:lpstr>PowerPoint-præsentation</vt:lpstr>
      <vt:lpstr>Modul 10: Booster</vt:lpstr>
      <vt:lpstr>Program for i dag</vt:lpstr>
      <vt:lpstr>Kort tjek ind</vt:lpstr>
      <vt:lpstr>Siden sidst – i små grupper</vt:lpstr>
      <vt:lpstr>… opsamling i plenum</vt:lpstr>
      <vt:lpstr>Pause – 10 minutter</vt:lpstr>
      <vt:lpstr>Modul 2: Forstå mig selv og andre</vt:lpstr>
      <vt:lpstr>Modul 2: Forstå mig selv og andre</vt:lpstr>
      <vt:lpstr>Modul 3: Samtale</vt:lpstr>
      <vt:lpstr>Modul 3: Samtale</vt:lpstr>
      <vt:lpstr>Modul 4: Konflikter</vt:lpstr>
      <vt:lpstr>Modul 4: Konflikter</vt:lpstr>
      <vt:lpstr>Modul 5: Flytte hjemmefra og hverdagen i egen bolig</vt:lpstr>
      <vt:lpstr>Modul 5: Flytte hjemmefra og hverdagen i egen bolig</vt:lpstr>
      <vt:lpstr>Modul 6: Fritid, venskaber og kærester</vt:lpstr>
      <vt:lpstr>Modul 6: Fritid, venskaber og kærester</vt:lpstr>
      <vt:lpstr>Modul 7: Uddannelse og job</vt:lpstr>
      <vt:lpstr>Modul 7: Uddannelse og job</vt:lpstr>
      <vt:lpstr>Modul 8: Muligheder og rettigheder</vt:lpstr>
      <vt:lpstr>Modul 8: Muligheder og rettigheder</vt:lpstr>
      <vt:lpstr>Spørgeskema</vt:lpstr>
      <vt:lpstr>Kort tjek ud</vt:lpstr>
      <vt:lpstr>Evalueringsskemaet for i dag</vt:lpstr>
      <vt:lpstr>PowerPoint-præsentation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2020-06-09T10:31:13Z</dcterms:created>
  <dcterms:modified xsi:type="dcterms:W3CDTF">2023-02-01T08:01:02Z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wC Document Node Id">
    <vt:lpwstr>19154655</vt:lpwstr>
  </property>
  <property fmtid="{D5CDD505-2E9C-101B-9397-08002B2CF9AE}" pid="3" name="PwC Version Number">
    <vt:lpwstr>1</vt:lpwstr>
  </property>
</Properties>
</file>